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76" r:id="rId8"/>
    <p:sldId id="277" r:id="rId9"/>
    <p:sldId id="278" r:id="rId10"/>
    <p:sldId id="265" r:id="rId11"/>
    <p:sldId id="266" r:id="rId12"/>
    <p:sldId id="279"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81" d="100"/>
          <a:sy n="81" d="100"/>
        </p:scale>
        <p:origin x="33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758952"/>
            <a:ext cx="10058400" cy="3566160"/>
          </a:xfrm>
        </p:spPr>
        <p:txBody>
          <a:bodyPr anchor="b">
            <a:normAutofit/>
          </a:bodyPr>
          <a:lstStyle>
            <a:lvl1pPr algn="l">
              <a:lnSpc>
                <a:spcPct val="85000"/>
              </a:lnSpc>
              <a:defRPr sz="4800" spc="-50" baseline="0">
                <a:solidFill>
                  <a:schemeClr val="tx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800" cap="all" spc="200" baseline="0">
                <a:solidFill>
                  <a:schemeClr val="tx1"/>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SG" dirty="0"/>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0B6468D-AA1E-4D78-AABC-C937A22C7916}" type="slidenum">
              <a:rPr lang="en-SG" smtClean="0"/>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F04BC31-1510-4740-8C40-179FBCA1FF9E}"/>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80000"/>
                  </a:schemeClr>
                </a:solidFill>
              </a:rPr>
              <a:t>Mental health CME for primary care</a:t>
            </a:r>
            <a:r>
              <a:rPr lang="en-SG" dirty="0">
                <a:solidFill>
                  <a:schemeClr val="bg1">
                    <a:alpha val="80000"/>
                  </a:schemeClr>
                </a:solidFill>
              </a:rPr>
              <a:t>										</a:t>
            </a:r>
            <a:r>
              <a:rPr lang="en-US" dirty="0">
                <a:solidFill>
                  <a:schemeClr val="bg1">
                    <a:alpha val="80000"/>
                  </a:schemeClr>
                </a:solidFill>
              </a:rPr>
              <a:t>VASECME@gmail.com</a:t>
            </a:r>
          </a:p>
          <a:p>
            <a:endParaRPr lang="en-SG" dirty="0">
              <a:solidFill>
                <a:schemeClr val="bg1">
                  <a:alpha val="80000"/>
                </a:schemeClr>
              </a:solidFill>
            </a:endParaRPr>
          </a:p>
        </p:txBody>
      </p:sp>
    </p:spTree>
    <p:extLst>
      <p:ext uri="{BB962C8B-B14F-4D97-AF65-F5344CB8AC3E}">
        <p14:creationId xmlns:p14="http://schemas.microsoft.com/office/powerpoint/2010/main" val="4122962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SG" dirty="0"/>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107888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SG" dirty="0"/>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0B6468D-AA1E-4D78-AABC-C937A22C7916}" type="slidenum">
              <a:rPr lang="en-SG" smtClean="0"/>
              <a:t>‹#›</a:t>
            </a:fld>
            <a:endParaRPr lang="en-SG"/>
          </a:p>
        </p:txBody>
      </p:sp>
      <p:sp>
        <p:nvSpPr>
          <p:cNvPr id="9" name="TextBox 8">
            <a:extLst>
              <a:ext uri="{FF2B5EF4-FFF2-40B4-BE49-F238E27FC236}">
                <a16:creationId xmlns:a16="http://schemas.microsoft.com/office/drawing/2014/main" id="{B4A8572B-1138-4592-97C0-7975FD2286A6}"/>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80000"/>
                  </a:schemeClr>
                </a:solidFill>
              </a:rPr>
              <a:t>Mental health CME for primary care</a:t>
            </a:r>
            <a:r>
              <a:rPr lang="en-SG" dirty="0">
                <a:solidFill>
                  <a:schemeClr val="bg1">
                    <a:alpha val="80000"/>
                  </a:schemeClr>
                </a:solidFill>
              </a:rPr>
              <a:t>										</a:t>
            </a:r>
            <a:r>
              <a:rPr lang="en-US" dirty="0">
                <a:solidFill>
                  <a:schemeClr val="bg1">
                    <a:alpha val="80000"/>
                  </a:schemeClr>
                </a:solidFill>
              </a:rPr>
              <a:t>VASECME@gmail.com</a:t>
            </a:r>
          </a:p>
          <a:p>
            <a:endParaRPr lang="en-SG" dirty="0">
              <a:solidFill>
                <a:schemeClr val="bg1">
                  <a:alpha val="80000"/>
                </a:schemeClr>
              </a:solidFill>
            </a:endParaRPr>
          </a:p>
        </p:txBody>
      </p:sp>
    </p:spTree>
    <p:extLst>
      <p:ext uri="{BB962C8B-B14F-4D97-AF65-F5344CB8AC3E}">
        <p14:creationId xmlns:p14="http://schemas.microsoft.com/office/powerpoint/2010/main" val="2727709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stStyle>
          <a:p>
            <a:pPr lvl="1"/>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Date Placeholder 3"/>
          <p:cNvSpPr>
            <a:spLocks noGrp="1"/>
          </p:cNvSpPr>
          <p:nvPr>
            <p:ph type="dt" sz="half" idx="10"/>
          </p:nvPr>
        </p:nvSpPr>
        <p:spPr/>
        <p:txBody>
          <a:bodyPr/>
          <a:lstStyle/>
          <a:p>
            <a:endParaRPr lang="en-SG" dirty="0"/>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286525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1097280" y="758952"/>
            <a:ext cx="10058400" cy="3566160"/>
          </a:xfrm>
        </p:spPr>
        <p:txBody>
          <a:bodyPr anchor="b" anchorCtr="0">
            <a:normAutofit/>
          </a:bodyPr>
          <a:lstStyle>
            <a:lvl1pPr>
              <a:lnSpc>
                <a:spcPct val="85000"/>
              </a:lnSpc>
              <a:defRPr sz="4800" b="1">
                <a:solidFill>
                  <a:schemeClr val="tx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800" cap="all" spc="200" baseline="0">
                <a:solidFill>
                  <a:schemeClr val="tx1"/>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SG" dirty="0"/>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0B6468D-AA1E-4D78-AABC-C937A22C7916}" type="slidenum">
              <a:rPr lang="en-SG" smtClean="0"/>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6CA7595-A660-4AEF-9DC0-A15AC5DC6F58}"/>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80000"/>
                  </a:schemeClr>
                </a:solidFill>
              </a:rPr>
              <a:t>Mental health CME for primary care</a:t>
            </a:r>
            <a:r>
              <a:rPr lang="en-SG" dirty="0">
                <a:solidFill>
                  <a:schemeClr val="bg1">
                    <a:alpha val="80000"/>
                  </a:schemeClr>
                </a:solidFill>
              </a:rPr>
              <a:t>										</a:t>
            </a:r>
            <a:r>
              <a:rPr lang="en-US" dirty="0">
                <a:solidFill>
                  <a:schemeClr val="bg1">
                    <a:alpha val="80000"/>
                  </a:schemeClr>
                </a:solidFill>
              </a:rPr>
              <a:t>VASECME@gmail.com</a:t>
            </a:r>
          </a:p>
          <a:p>
            <a:endParaRPr lang="en-SG" dirty="0">
              <a:solidFill>
                <a:schemeClr val="bg1">
                  <a:alpha val="80000"/>
                </a:schemeClr>
              </a:solidFill>
            </a:endParaRPr>
          </a:p>
        </p:txBody>
      </p:sp>
    </p:spTree>
    <p:extLst>
      <p:ext uri="{BB962C8B-B14F-4D97-AF65-F5344CB8AC3E}">
        <p14:creationId xmlns:p14="http://schemas.microsoft.com/office/powerpoint/2010/main" val="2059105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0"/>
            <a:ext cx="10058400" cy="1450757"/>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1097280" y="1612978"/>
            <a:ext cx="4937760" cy="430568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20" y="1612978"/>
            <a:ext cx="4937760" cy="430568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SG" dirty="0"/>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1643462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0"/>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581867"/>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454648"/>
            <a:ext cx="4937760" cy="3530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581867"/>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449258"/>
            <a:ext cx="4937760" cy="35305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en-SG" dirty="0"/>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3336868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SG" dirty="0"/>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106893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SG"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SG"/>
          </a:p>
        </p:txBody>
      </p:sp>
      <p:sp>
        <p:nvSpPr>
          <p:cNvPr id="9" name="Slide Number Placeholder 8"/>
          <p:cNvSpPr>
            <a:spLocks noGrp="1"/>
          </p:cNvSpPr>
          <p:nvPr>
            <p:ph type="sldNum" sz="quarter" idx="12"/>
          </p:nvPr>
        </p:nvSpPr>
        <p:spPr/>
        <p:txBody>
          <a:bodyPr/>
          <a:lstStyle/>
          <a:p>
            <a:fld id="{E0B6468D-AA1E-4D78-AABC-C937A22C7916}" type="slidenum">
              <a:rPr lang="en-SG" smtClean="0"/>
              <a:t>‹#›</a:t>
            </a:fld>
            <a:endParaRPr lang="en-SG"/>
          </a:p>
        </p:txBody>
      </p:sp>
      <p:sp>
        <p:nvSpPr>
          <p:cNvPr id="10" name="TextBox 9">
            <a:extLst>
              <a:ext uri="{FF2B5EF4-FFF2-40B4-BE49-F238E27FC236}">
                <a16:creationId xmlns:a16="http://schemas.microsoft.com/office/drawing/2014/main" id="{A4B0732A-EB28-404F-A5D1-D2EB6C399498}"/>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80000"/>
                  </a:schemeClr>
                </a:solidFill>
              </a:rPr>
              <a:t>Mental health CME for primary care</a:t>
            </a:r>
            <a:r>
              <a:rPr lang="en-SG" dirty="0">
                <a:solidFill>
                  <a:schemeClr val="bg1">
                    <a:alpha val="80000"/>
                  </a:schemeClr>
                </a:solidFill>
              </a:rPr>
              <a:t>										</a:t>
            </a:r>
            <a:r>
              <a:rPr lang="en-US" dirty="0">
                <a:solidFill>
                  <a:schemeClr val="bg1">
                    <a:alpha val="80000"/>
                  </a:schemeClr>
                </a:solidFill>
              </a:rPr>
              <a:t>VASECME@gmail.com</a:t>
            </a:r>
          </a:p>
          <a:p>
            <a:endParaRPr lang="en-SG" dirty="0">
              <a:solidFill>
                <a:schemeClr val="bg1">
                  <a:alpha val="80000"/>
                </a:schemeClr>
              </a:solidFill>
            </a:endParaRPr>
          </a:p>
        </p:txBody>
      </p:sp>
    </p:spTree>
    <p:extLst>
      <p:ext uri="{BB962C8B-B14F-4D97-AF65-F5344CB8AC3E}">
        <p14:creationId xmlns:p14="http://schemas.microsoft.com/office/powerpoint/2010/main" val="58810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SG"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SG"/>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B6468D-AA1E-4D78-AABC-C937A22C7916}" type="slidenum">
              <a:rPr lang="en-SG" smtClean="0"/>
              <a:t>‹#›</a:t>
            </a:fld>
            <a:endParaRPr lang="en-SG"/>
          </a:p>
        </p:txBody>
      </p:sp>
    </p:spTree>
    <p:extLst>
      <p:ext uri="{BB962C8B-B14F-4D97-AF65-F5344CB8AC3E}">
        <p14:creationId xmlns:p14="http://schemas.microsoft.com/office/powerpoint/2010/main" val="2149225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SG" dirty="0"/>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0B6468D-AA1E-4D78-AABC-C937A22C7916}" type="slidenum">
              <a:rPr lang="en-SG" smtClean="0"/>
              <a:t>‹#›</a:t>
            </a:fld>
            <a:endParaRPr lang="en-SG"/>
          </a:p>
        </p:txBody>
      </p:sp>
    </p:spTree>
    <p:extLst>
      <p:ext uri="{BB962C8B-B14F-4D97-AF65-F5344CB8AC3E}">
        <p14:creationId xmlns:p14="http://schemas.microsoft.com/office/powerpoint/2010/main" val="1917573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0"/>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583725"/>
            <a:ext cx="10058400" cy="4515590"/>
          </a:xfrm>
          <a:prstGeom prst="rect">
            <a:avLst/>
          </a:prstGeom>
        </p:spPr>
        <p:txBody>
          <a:bodyPr vert="horz" lIns="0" tIns="45720" rIns="0" bIns="45720" rtlCol="0">
            <a:normAutofit/>
          </a:bodyPr>
          <a:lstStyle/>
          <a:p>
            <a:pPr lvl="1"/>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SG"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SG"/>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0B6468D-AA1E-4D78-AABC-C937A22C7916}" type="slidenum">
              <a:rPr lang="en-SG" smtClean="0"/>
              <a:t>‹#›</a:t>
            </a:fld>
            <a:endParaRPr lang="en-SG"/>
          </a:p>
        </p:txBody>
      </p:sp>
      <p:cxnSp>
        <p:nvCxnSpPr>
          <p:cNvPr id="10" name="Straight Connector 9"/>
          <p:cNvCxnSpPr/>
          <p:nvPr/>
        </p:nvCxnSpPr>
        <p:spPr>
          <a:xfrm>
            <a:off x="1188720" y="1450757"/>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11ACEDF-6D48-4E77-A441-EBFB40D3EA28}"/>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80000"/>
                  </a:schemeClr>
                </a:solidFill>
              </a:rPr>
              <a:t>Mental health CME for primary care</a:t>
            </a:r>
            <a:r>
              <a:rPr lang="en-SG" dirty="0">
                <a:solidFill>
                  <a:schemeClr val="bg1">
                    <a:alpha val="80000"/>
                  </a:schemeClr>
                </a:solidFill>
              </a:rPr>
              <a:t>										</a:t>
            </a:r>
            <a:r>
              <a:rPr lang="en-US" dirty="0">
                <a:solidFill>
                  <a:schemeClr val="bg1">
                    <a:alpha val="80000"/>
                  </a:schemeClr>
                </a:solidFill>
              </a:rPr>
              <a:t>VASECME@gmail.com</a:t>
            </a:r>
          </a:p>
          <a:p>
            <a:endParaRPr lang="en-SG" dirty="0">
              <a:solidFill>
                <a:schemeClr val="bg1">
                  <a:alpha val="80000"/>
                </a:schemeClr>
              </a:solidFill>
            </a:endParaRPr>
          </a:p>
        </p:txBody>
      </p:sp>
    </p:spTree>
    <p:extLst>
      <p:ext uri="{BB962C8B-B14F-4D97-AF65-F5344CB8AC3E}">
        <p14:creationId xmlns:p14="http://schemas.microsoft.com/office/powerpoint/2010/main" val="3872073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400" b="1" kern="1200" spc="-50" baseline="0">
          <a:solidFill>
            <a:schemeClr val="tx1"/>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tx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tx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nichq.org/sites/default/files/resource-file/NICHQ_Vanderbilt_Assessment_Scales.pdf" TargetMode="External"/><Relationship Id="rId3" Type="http://schemas.openxmlformats.org/officeDocument/2006/relationships/hyperlink" Target="https://bmcpsychiatry.biomedcentral.com/track/pdf/10.1186/s12888-017-1581-y" TargetMode="External"/><Relationship Id="rId7" Type="http://schemas.openxmlformats.org/officeDocument/2006/relationships/hyperlink" Target="http://www.parenting.sg/family_service_centres.htm" TargetMode="External"/><Relationship Id="rId2" Type="http://schemas.openxmlformats.org/officeDocument/2006/relationships/hyperlink" Target="https://ams.edu.sg/view-pdf.aspx?file=media%5C2014_fi_176.pdf&amp;ofile=ADHD+CPG_Booklet.pdf" TargetMode="External"/><Relationship Id="rId1" Type="http://schemas.openxmlformats.org/officeDocument/2006/relationships/slideLayout" Target="../slideLayouts/slideLayout2.xml"/><Relationship Id="rId6" Type="http://schemas.openxmlformats.org/officeDocument/2006/relationships/hyperlink" Target="https://www.spark.org.sg/" TargetMode="External"/><Relationship Id="rId5" Type="http://schemas.openxmlformats.org/officeDocument/2006/relationships/hyperlink" Target="https://www.imh.com.sg/clinical/page.aspx?id=1635" TargetMode="External"/><Relationship Id="rId4" Type="http://schemas.openxmlformats.org/officeDocument/2006/relationships/hyperlink" Target="https://dsm.psychiatryonline.org/doi/book/10.1176/appi.books.9780890425596" TargetMode="External"/><Relationship Id="rId9" Type="http://schemas.openxmlformats.org/officeDocument/2006/relationships/hyperlink" Target="https://www.youtube.com/watch?v=JiwZQNYlGQ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22A-EF63-4D40-810E-F09406555117}"/>
              </a:ext>
            </a:extLst>
          </p:cNvPr>
          <p:cNvSpPr>
            <a:spLocks noGrp="1"/>
          </p:cNvSpPr>
          <p:nvPr>
            <p:ph type="ctrTitle"/>
          </p:nvPr>
        </p:nvSpPr>
        <p:spPr/>
        <p:txBody>
          <a:bodyPr/>
          <a:lstStyle/>
          <a:p>
            <a:r>
              <a:rPr lang="en-SG" dirty="0"/>
              <a:t>DOES THIS ACTIVE CHILD HAVE</a:t>
            </a:r>
            <a:br>
              <a:rPr lang="en-SG" dirty="0"/>
            </a:br>
            <a:r>
              <a:rPr lang="en-SG" dirty="0">
                <a:solidFill>
                  <a:schemeClr val="accent2"/>
                </a:solidFill>
              </a:rPr>
              <a:t>A</a:t>
            </a:r>
            <a:r>
              <a:rPr lang="en-SG" sz="3600" dirty="0"/>
              <a:t>TTENTION</a:t>
            </a:r>
            <a:br>
              <a:rPr lang="en-SG" dirty="0"/>
            </a:br>
            <a:r>
              <a:rPr lang="en-SG" dirty="0">
                <a:solidFill>
                  <a:schemeClr val="accent2"/>
                </a:solidFill>
              </a:rPr>
              <a:t>D</a:t>
            </a:r>
            <a:r>
              <a:rPr lang="en-SG" sz="3600" dirty="0"/>
              <a:t>EFICIT</a:t>
            </a:r>
            <a:br>
              <a:rPr lang="en-SG" dirty="0"/>
            </a:br>
            <a:r>
              <a:rPr lang="en-SG" dirty="0">
                <a:solidFill>
                  <a:schemeClr val="accent2"/>
                </a:solidFill>
              </a:rPr>
              <a:t>H</a:t>
            </a:r>
            <a:r>
              <a:rPr lang="en-SG" sz="3600" dirty="0"/>
              <a:t>YPERACTIVITY</a:t>
            </a:r>
            <a:br>
              <a:rPr lang="en-SG" dirty="0"/>
            </a:br>
            <a:r>
              <a:rPr lang="en-SG" dirty="0">
                <a:solidFill>
                  <a:schemeClr val="accent2"/>
                </a:solidFill>
              </a:rPr>
              <a:t>D</a:t>
            </a:r>
            <a:r>
              <a:rPr lang="en-SG" sz="3600" dirty="0"/>
              <a:t>ISORDER?</a:t>
            </a:r>
            <a:endParaRPr lang="en-SG" dirty="0"/>
          </a:p>
        </p:txBody>
      </p:sp>
      <p:sp>
        <p:nvSpPr>
          <p:cNvPr id="3" name="Subtitle 2">
            <a:extLst>
              <a:ext uri="{FF2B5EF4-FFF2-40B4-BE49-F238E27FC236}">
                <a16:creationId xmlns:a16="http://schemas.microsoft.com/office/drawing/2014/main" id="{4D4DA2E6-0642-4D94-8D5F-F084C7D94F71}"/>
              </a:ext>
            </a:extLst>
          </p:cNvPr>
          <p:cNvSpPr>
            <a:spLocks noGrp="1"/>
          </p:cNvSpPr>
          <p:nvPr>
            <p:ph type="subTitle" idx="1"/>
          </p:nvPr>
        </p:nvSpPr>
        <p:spPr/>
        <p:txBody>
          <a:bodyPr/>
          <a:lstStyle/>
          <a:p>
            <a:endParaRPr lang="en-SG"/>
          </a:p>
        </p:txBody>
      </p:sp>
    </p:spTree>
    <p:extLst>
      <p:ext uri="{BB962C8B-B14F-4D97-AF65-F5344CB8AC3E}">
        <p14:creationId xmlns:p14="http://schemas.microsoft.com/office/powerpoint/2010/main" val="1094361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D3FB0-6320-4C4C-A74C-A57743CD464E}"/>
              </a:ext>
            </a:extLst>
          </p:cNvPr>
          <p:cNvSpPr>
            <a:spLocks noGrp="1"/>
          </p:cNvSpPr>
          <p:nvPr>
            <p:ph type="title"/>
          </p:nvPr>
        </p:nvSpPr>
        <p:spPr/>
        <p:txBody>
          <a:bodyPr>
            <a:normAutofit/>
          </a:bodyPr>
          <a:lstStyle/>
          <a:p>
            <a:r>
              <a:rPr lang="en-SG" dirty="0"/>
              <a:t>DIFFERENTIAL DIAGNOSIS FOR ADHD CHILD</a:t>
            </a:r>
          </a:p>
        </p:txBody>
      </p:sp>
      <p:graphicFrame>
        <p:nvGraphicFramePr>
          <p:cNvPr id="4" name="Table 4">
            <a:extLst>
              <a:ext uri="{FF2B5EF4-FFF2-40B4-BE49-F238E27FC236}">
                <a16:creationId xmlns:a16="http://schemas.microsoft.com/office/drawing/2014/main" id="{5A565B62-EE51-45DA-8B66-D0FCC1335E93}"/>
              </a:ext>
            </a:extLst>
          </p:cNvPr>
          <p:cNvGraphicFramePr>
            <a:graphicFrameLocks noGrp="1"/>
          </p:cNvGraphicFramePr>
          <p:nvPr>
            <p:ph idx="1"/>
            <p:extLst>
              <p:ext uri="{D42A27DB-BD31-4B8C-83A1-F6EECF244321}">
                <p14:modId xmlns:p14="http://schemas.microsoft.com/office/powerpoint/2010/main" val="1834468058"/>
              </p:ext>
            </p:extLst>
          </p:nvPr>
        </p:nvGraphicFramePr>
        <p:xfrm>
          <a:off x="1096963" y="1584326"/>
          <a:ext cx="10058400" cy="4592354"/>
        </p:xfrm>
        <a:graphic>
          <a:graphicData uri="http://schemas.openxmlformats.org/drawingml/2006/table">
            <a:tbl>
              <a:tblPr firstRow="1" bandRow="1">
                <a:tableStyleId>{85BE263C-DBD7-4A20-BB59-AAB30ACAA65A}</a:tableStyleId>
              </a:tblPr>
              <a:tblGrid>
                <a:gridCol w="2826644">
                  <a:extLst>
                    <a:ext uri="{9D8B030D-6E8A-4147-A177-3AD203B41FA5}">
                      <a16:colId xmlns:a16="http://schemas.microsoft.com/office/drawing/2014/main" val="3562429949"/>
                    </a:ext>
                  </a:extLst>
                </a:gridCol>
                <a:gridCol w="7231756">
                  <a:extLst>
                    <a:ext uri="{9D8B030D-6E8A-4147-A177-3AD203B41FA5}">
                      <a16:colId xmlns:a16="http://schemas.microsoft.com/office/drawing/2014/main" val="1164184622"/>
                    </a:ext>
                  </a:extLst>
                </a:gridCol>
              </a:tblGrid>
              <a:tr h="456265">
                <a:tc>
                  <a:txBody>
                    <a:bodyPr/>
                    <a:lstStyle/>
                    <a:p>
                      <a:r>
                        <a:rPr lang="en-SG" sz="1600" dirty="0"/>
                        <a:t>Differentials</a:t>
                      </a:r>
                    </a:p>
                  </a:txBody>
                  <a:tcPr/>
                </a:tc>
                <a:tc>
                  <a:txBody>
                    <a:bodyPr/>
                    <a:lstStyle/>
                    <a:p>
                      <a:r>
                        <a:rPr lang="en-SG" sz="1600" dirty="0"/>
                        <a:t>Remarks</a:t>
                      </a:r>
                    </a:p>
                  </a:txBody>
                  <a:tcPr/>
                </a:tc>
                <a:extLst>
                  <a:ext uri="{0D108BD9-81ED-4DB2-BD59-A6C34878D82A}">
                    <a16:rowId xmlns:a16="http://schemas.microsoft.com/office/drawing/2014/main" val="427090994"/>
                  </a:ext>
                </a:extLst>
              </a:tr>
              <a:tr h="401983">
                <a:tc>
                  <a:txBody>
                    <a:bodyPr/>
                    <a:lstStyle/>
                    <a:p>
                      <a:pPr>
                        <a:lnSpc>
                          <a:spcPct val="107000"/>
                        </a:lnSpc>
                        <a:spcAft>
                          <a:spcPts val="0"/>
                        </a:spcAft>
                      </a:pPr>
                      <a:r>
                        <a:rPr lang="en-SG" sz="1600" dirty="0">
                          <a:effectLst/>
                        </a:rPr>
                        <a:t>Normal active child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600" dirty="0">
                          <a:effectLst/>
                        </a:rPr>
                        <a:t>May not meet criteria such as pervasiveness, persistence or functional impairment.</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08150387"/>
                  </a:ext>
                </a:extLst>
              </a:tr>
              <a:tr h="813122">
                <a:tc>
                  <a:txBody>
                    <a:bodyPr/>
                    <a:lstStyle/>
                    <a:p>
                      <a:pPr>
                        <a:lnSpc>
                          <a:spcPct val="107000"/>
                        </a:lnSpc>
                        <a:spcAft>
                          <a:spcPts val="0"/>
                        </a:spcAft>
                      </a:pPr>
                      <a:r>
                        <a:rPr lang="en-SG" sz="1600" dirty="0">
                          <a:effectLst/>
                        </a:rPr>
                        <a:t>Specific Learning Disorder (LD)</a:t>
                      </a:r>
                    </a:p>
                    <a:p>
                      <a:pPr>
                        <a:lnSpc>
                          <a:spcPct val="107000"/>
                        </a:lnSpc>
                        <a:spcAft>
                          <a:spcPts val="0"/>
                        </a:spcAft>
                      </a:pPr>
                      <a:r>
                        <a:rPr lang="en-SG" sz="1600" dirty="0">
                          <a:effectLst/>
                        </a:rPr>
                        <a:t>e.g. dyslexia, dyscalculia etc</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0"/>
                        </a:spcAft>
                      </a:pPr>
                      <a:r>
                        <a:rPr lang="en-SG" sz="1600" dirty="0">
                          <a:effectLst/>
                        </a:rPr>
                        <a:t>Apparent attention difficulty may be secondary to learning problem. </a:t>
                      </a:r>
                    </a:p>
                    <a:p>
                      <a:pPr algn="just">
                        <a:lnSpc>
                          <a:spcPct val="107000"/>
                        </a:lnSpc>
                        <a:spcAft>
                          <a:spcPts val="0"/>
                        </a:spcAft>
                      </a:pPr>
                      <a:r>
                        <a:rPr lang="en-SG" sz="1600" dirty="0">
                          <a:effectLst/>
                        </a:rPr>
                        <a:t>Common co-morbid with ADHD.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31625158"/>
                  </a:ext>
                </a:extLst>
              </a:tr>
              <a:tr h="607552">
                <a:tc>
                  <a:txBody>
                    <a:bodyPr/>
                    <a:lstStyle/>
                    <a:p>
                      <a:pPr>
                        <a:lnSpc>
                          <a:spcPct val="107000"/>
                        </a:lnSpc>
                        <a:spcAft>
                          <a:spcPts val="0"/>
                        </a:spcAft>
                      </a:pPr>
                      <a:r>
                        <a:rPr lang="en-SG" sz="1600" dirty="0">
                          <a:effectLst/>
                        </a:rPr>
                        <a:t>Intellectual Disability (ID)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600" dirty="0">
                          <a:effectLst/>
                        </a:rPr>
                        <a:t>History of developmental delays and current adaptive behaviour lower than expected for age. IQ Test required.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705398893"/>
                  </a:ext>
                </a:extLst>
              </a:tr>
              <a:tr h="607552">
                <a:tc>
                  <a:txBody>
                    <a:bodyPr/>
                    <a:lstStyle/>
                    <a:p>
                      <a:pPr>
                        <a:lnSpc>
                          <a:spcPct val="107000"/>
                        </a:lnSpc>
                        <a:spcAft>
                          <a:spcPts val="0"/>
                        </a:spcAft>
                      </a:pPr>
                      <a:r>
                        <a:rPr lang="en-SG" sz="1600" dirty="0">
                          <a:effectLst/>
                        </a:rPr>
                        <a:t>Oppositional Defiant Disorder (ODD) or Conduct Disorder (CD)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0"/>
                        </a:spcAft>
                      </a:pPr>
                      <a:r>
                        <a:rPr lang="en-SG" sz="1600" dirty="0">
                          <a:effectLst/>
                        </a:rPr>
                        <a:t>ODD: Recurrent pattern of negativistic, defiant, disobedient, and hostile behaviour towards authority figures which cannot be explained by mere hyperactivity and impulsivity. CD includes more severe conduct problems and anti-social behaviour.</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917473688"/>
                  </a:ext>
                </a:extLst>
              </a:tr>
              <a:tr h="607552">
                <a:tc>
                  <a:txBody>
                    <a:bodyPr/>
                    <a:lstStyle/>
                    <a:p>
                      <a:pPr>
                        <a:lnSpc>
                          <a:spcPct val="107000"/>
                        </a:lnSpc>
                        <a:spcAft>
                          <a:spcPts val="0"/>
                        </a:spcAft>
                      </a:pPr>
                      <a:r>
                        <a:rPr lang="en-SG" sz="1600" dirty="0">
                          <a:effectLst/>
                        </a:rPr>
                        <a:t>Autism Spectrum Disorder (ASD)</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0"/>
                        </a:spcAft>
                      </a:pPr>
                      <a:r>
                        <a:rPr lang="en-SG" sz="1600" dirty="0">
                          <a:effectLst/>
                        </a:rPr>
                        <a:t>There are deficits in social communication skills, restricted interests in social interaction and repetitive, routine behaviour. Symptoms such as poor eye contact may be mistaken for inattention.</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23184231"/>
                  </a:ext>
                </a:extLst>
              </a:tr>
              <a:tr h="607552">
                <a:tc>
                  <a:txBody>
                    <a:bodyPr/>
                    <a:lstStyle/>
                    <a:p>
                      <a:pPr>
                        <a:lnSpc>
                          <a:spcPct val="107000"/>
                        </a:lnSpc>
                        <a:spcAft>
                          <a:spcPts val="0"/>
                        </a:spcAft>
                      </a:pPr>
                      <a:r>
                        <a:rPr lang="en-SG" sz="1600" dirty="0">
                          <a:effectLst/>
                        </a:rPr>
                        <a:t>Others: Psychosocial Problems</a:t>
                      </a:r>
                    </a:p>
                    <a:p>
                      <a:pPr>
                        <a:lnSpc>
                          <a:spcPct val="107000"/>
                        </a:lnSpc>
                        <a:spcAft>
                          <a:spcPts val="0"/>
                        </a:spcAft>
                      </a:pPr>
                      <a:r>
                        <a:rPr lang="en-SG" sz="1600" dirty="0">
                          <a:effectLst/>
                        </a:rPr>
                        <a:t>(Reactive Attachment Disorders, Parental/Family Conflict)</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600" dirty="0">
                          <a:effectLst/>
                        </a:rPr>
                        <a:t>Social history is crucial here.</a:t>
                      </a:r>
                      <a:endParaRPr lang="en-SG" sz="16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394895914"/>
                  </a:ext>
                </a:extLst>
              </a:tr>
            </a:tbl>
          </a:graphicData>
        </a:graphic>
      </p:graphicFrame>
    </p:spTree>
    <p:extLst>
      <p:ext uri="{BB962C8B-B14F-4D97-AF65-F5344CB8AC3E}">
        <p14:creationId xmlns:p14="http://schemas.microsoft.com/office/powerpoint/2010/main" val="333886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C3B26-834A-4297-BD7E-90E7024CA387}"/>
              </a:ext>
            </a:extLst>
          </p:cNvPr>
          <p:cNvSpPr>
            <a:spLocks noGrp="1"/>
          </p:cNvSpPr>
          <p:nvPr>
            <p:ph type="title"/>
          </p:nvPr>
        </p:nvSpPr>
        <p:spPr/>
        <p:txBody>
          <a:bodyPr>
            <a:normAutofit/>
          </a:bodyPr>
          <a:lstStyle/>
          <a:p>
            <a:br>
              <a:rPr lang="en-SG" dirty="0"/>
            </a:br>
            <a:r>
              <a:rPr lang="en-SG" dirty="0"/>
              <a:t>CO-MORBIDITIES FOR ADHD CHILD</a:t>
            </a:r>
          </a:p>
        </p:txBody>
      </p:sp>
      <p:sp>
        <p:nvSpPr>
          <p:cNvPr id="3" name="Content Placeholder 2">
            <a:extLst>
              <a:ext uri="{FF2B5EF4-FFF2-40B4-BE49-F238E27FC236}">
                <a16:creationId xmlns:a16="http://schemas.microsoft.com/office/drawing/2014/main" id="{98439F48-FC47-47AA-9C96-43BF6A465329}"/>
              </a:ext>
            </a:extLst>
          </p:cNvPr>
          <p:cNvSpPr>
            <a:spLocks noGrp="1"/>
          </p:cNvSpPr>
          <p:nvPr>
            <p:ph idx="1"/>
          </p:nvPr>
        </p:nvSpPr>
        <p:spPr/>
        <p:txBody>
          <a:bodyPr>
            <a:normAutofit/>
          </a:bodyPr>
          <a:lstStyle/>
          <a:p>
            <a:pPr lvl="1"/>
            <a:r>
              <a:rPr lang="en-SG" dirty="0"/>
              <a:t>Specific Learning Disorder (LD)</a:t>
            </a:r>
          </a:p>
          <a:p>
            <a:pPr lvl="1"/>
            <a:r>
              <a:rPr lang="en-SG" dirty="0"/>
              <a:t>Oppositional Defiant Disorder (ODD) or Conduct Disorder (CD)</a:t>
            </a:r>
          </a:p>
          <a:p>
            <a:pPr lvl="1"/>
            <a:r>
              <a:rPr lang="en-SG" dirty="0"/>
              <a:t>Autism Spectrum Disorder (ASD)</a:t>
            </a:r>
          </a:p>
          <a:p>
            <a:pPr lvl="1"/>
            <a:r>
              <a:rPr lang="en-SG" dirty="0"/>
              <a:t>Intellectual Disability (ID)</a:t>
            </a:r>
          </a:p>
          <a:p>
            <a:pPr lvl="1"/>
            <a:r>
              <a:rPr lang="en-SG" dirty="0"/>
              <a:t>Emotional Disorders (Anger, Anxiety/Depression)</a:t>
            </a:r>
          </a:p>
          <a:p>
            <a:pPr lvl="1"/>
            <a:r>
              <a:rPr lang="en-SG" dirty="0"/>
              <a:t>Others: Tics &amp; Tourette Syndrome, Substance-related Disorder</a:t>
            </a:r>
          </a:p>
        </p:txBody>
      </p:sp>
    </p:spTree>
    <p:extLst>
      <p:ext uri="{BB962C8B-B14F-4D97-AF65-F5344CB8AC3E}">
        <p14:creationId xmlns:p14="http://schemas.microsoft.com/office/powerpoint/2010/main" val="2000235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62AC3-1839-4EDB-93CE-EFECDA51F792}"/>
              </a:ext>
            </a:extLst>
          </p:cNvPr>
          <p:cNvSpPr>
            <a:spLocks noGrp="1"/>
          </p:cNvSpPr>
          <p:nvPr>
            <p:ph type="title"/>
          </p:nvPr>
        </p:nvSpPr>
        <p:spPr/>
        <p:txBody>
          <a:bodyPr/>
          <a:lstStyle/>
          <a:p>
            <a:r>
              <a:rPr lang="en-SG" dirty="0"/>
              <a:t>MANAGEMENT AT A GLANCE</a:t>
            </a:r>
          </a:p>
        </p:txBody>
      </p:sp>
      <p:sp>
        <p:nvSpPr>
          <p:cNvPr id="3" name="Content Placeholder 2">
            <a:extLst>
              <a:ext uri="{FF2B5EF4-FFF2-40B4-BE49-F238E27FC236}">
                <a16:creationId xmlns:a16="http://schemas.microsoft.com/office/drawing/2014/main" id="{6513AE19-B634-479E-A911-C372553DF40E}"/>
              </a:ext>
            </a:extLst>
          </p:cNvPr>
          <p:cNvSpPr>
            <a:spLocks noGrp="1"/>
          </p:cNvSpPr>
          <p:nvPr>
            <p:ph idx="1"/>
          </p:nvPr>
        </p:nvSpPr>
        <p:spPr/>
        <p:txBody>
          <a:bodyPr/>
          <a:lstStyle/>
          <a:p>
            <a:pPr marL="715518" lvl="1" indent="-514350">
              <a:buFont typeface="+mj-lt"/>
              <a:buAutoNum type="arabicPeriod"/>
            </a:pPr>
            <a:r>
              <a:rPr lang="en-SG" sz="3200" dirty="0"/>
              <a:t>Behavioural Intervention</a:t>
            </a:r>
          </a:p>
          <a:p>
            <a:pPr lvl="1"/>
            <a:r>
              <a:rPr lang="en-SG" dirty="0"/>
              <a:t>Behaviour management strategies </a:t>
            </a:r>
          </a:p>
          <a:p>
            <a:pPr lvl="2"/>
            <a:r>
              <a:rPr lang="en-SG" sz="2200" dirty="0"/>
              <a:t>(e.g. clear rules, use of rewards/privilege withdrawal)</a:t>
            </a:r>
          </a:p>
          <a:p>
            <a:pPr lvl="1"/>
            <a:r>
              <a:rPr lang="en-SG" dirty="0"/>
              <a:t>Classroom behaviour management</a:t>
            </a:r>
          </a:p>
          <a:p>
            <a:pPr lvl="1"/>
            <a:r>
              <a:rPr lang="en-SG" dirty="0"/>
              <a:t>Academic intervention</a:t>
            </a:r>
          </a:p>
          <a:p>
            <a:pPr lvl="1"/>
            <a:r>
              <a:rPr lang="en-SG" dirty="0"/>
              <a:t>Parental training</a:t>
            </a:r>
          </a:p>
          <a:p>
            <a:pPr lvl="2"/>
            <a:r>
              <a:rPr lang="en-SG" sz="2200" dirty="0"/>
              <a:t>(at Family Service Centre esp. for pre-schoolers, or parent support group SPARK</a:t>
            </a:r>
            <a:r>
              <a:rPr lang="en-SG" sz="2200" baseline="30000" dirty="0"/>
              <a:t>6</a:t>
            </a:r>
            <a:r>
              <a:rPr lang="en-SG" sz="2200" dirty="0"/>
              <a:t>)</a:t>
            </a:r>
          </a:p>
        </p:txBody>
      </p:sp>
    </p:spTree>
    <p:extLst>
      <p:ext uri="{BB962C8B-B14F-4D97-AF65-F5344CB8AC3E}">
        <p14:creationId xmlns:p14="http://schemas.microsoft.com/office/powerpoint/2010/main" val="250128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38B31-2774-433D-A483-491F4C12DC5D}"/>
              </a:ext>
            </a:extLst>
          </p:cNvPr>
          <p:cNvSpPr>
            <a:spLocks noGrp="1"/>
          </p:cNvSpPr>
          <p:nvPr>
            <p:ph type="title"/>
          </p:nvPr>
        </p:nvSpPr>
        <p:spPr/>
        <p:txBody>
          <a:bodyPr>
            <a:normAutofit fontScale="90000"/>
          </a:bodyPr>
          <a:lstStyle/>
          <a:p>
            <a:r>
              <a:rPr lang="en-SG" dirty="0"/>
              <a:t>2. (a) Medications </a:t>
            </a:r>
            <a:r>
              <a:rPr lang="en-SG" sz="4000" dirty="0"/>
              <a:t>(depend on age, severity of symptoms, co-morbidities, efficacy, side effects profile)</a:t>
            </a:r>
            <a:endParaRPr lang="en-SG" dirty="0"/>
          </a:p>
        </p:txBody>
      </p:sp>
      <p:graphicFrame>
        <p:nvGraphicFramePr>
          <p:cNvPr id="4" name="Table 4">
            <a:extLst>
              <a:ext uri="{FF2B5EF4-FFF2-40B4-BE49-F238E27FC236}">
                <a16:creationId xmlns:a16="http://schemas.microsoft.com/office/drawing/2014/main" id="{3856590B-513A-4ACE-BC78-EE9C15F4F622}"/>
              </a:ext>
            </a:extLst>
          </p:cNvPr>
          <p:cNvGraphicFramePr>
            <a:graphicFrameLocks noGrp="1"/>
          </p:cNvGraphicFramePr>
          <p:nvPr>
            <p:ph idx="1"/>
            <p:extLst>
              <p:ext uri="{D42A27DB-BD31-4B8C-83A1-F6EECF244321}">
                <p14:modId xmlns:p14="http://schemas.microsoft.com/office/powerpoint/2010/main" val="746864529"/>
              </p:ext>
            </p:extLst>
          </p:nvPr>
        </p:nvGraphicFramePr>
        <p:xfrm>
          <a:off x="609599" y="1567701"/>
          <a:ext cx="10972801" cy="4739850"/>
        </p:xfrm>
        <a:graphic>
          <a:graphicData uri="http://schemas.openxmlformats.org/drawingml/2006/table">
            <a:tbl>
              <a:tblPr firstRow="1" bandRow="1">
                <a:tableStyleId>{21E4AEA4-8DFA-4A89-87EB-49C32662AFE0}</a:tableStyleId>
              </a:tblPr>
              <a:tblGrid>
                <a:gridCol w="1496291">
                  <a:extLst>
                    <a:ext uri="{9D8B030D-6E8A-4147-A177-3AD203B41FA5}">
                      <a16:colId xmlns:a16="http://schemas.microsoft.com/office/drawing/2014/main" val="1954823614"/>
                    </a:ext>
                  </a:extLst>
                </a:gridCol>
                <a:gridCol w="5087389">
                  <a:extLst>
                    <a:ext uri="{9D8B030D-6E8A-4147-A177-3AD203B41FA5}">
                      <a16:colId xmlns:a16="http://schemas.microsoft.com/office/drawing/2014/main" val="2579956216"/>
                    </a:ext>
                  </a:extLst>
                </a:gridCol>
                <a:gridCol w="4389121">
                  <a:extLst>
                    <a:ext uri="{9D8B030D-6E8A-4147-A177-3AD203B41FA5}">
                      <a16:colId xmlns:a16="http://schemas.microsoft.com/office/drawing/2014/main" val="3756663957"/>
                    </a:ext>
                  </a:extLst>
                </a:gridCol>
              </a:tblGrid>
              <a:tr h="261099">
                <a:tc>
                  <a:txBody>
                    <a:bodyPr/>
                    <a:lstStyle/>
                    <a:p>
                      <a:pPr algn="ctr">
                        <a:lnSpc>
                          <a:spcPct val="107000"/>
                        </a:lnSpc>
                        <a:spcAft>
                          <a:spcPts val="0"/>
                        </a:spcAft>
                      </a:pPr>
                      <a:r>
                        <a:rPr lang="en-SG" sz="1200" dirty="0">
                          <a:effectLst/>
                        </a:rPr>
                        <a:t>Drug Name</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1200" dirty="0">
                          <a:effectLst/>
                        </a:rPr>
                        <a:t>Methylphenidate (Ritalin, </a:t>
                      </a:r>
                      <a:r>
                        <a:rPr lang="en-SG" sz="1200" dirty="0" err="1">
                          <a:effectLst/>
                        </a:rPr>
                        <a:t>Concerta</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1200" dirty="0">
                          <a:effectLst/>
                        </a:rPr>
                        <a:t>Atomoxetine (Strattera)</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016370028"/>
                  </a:ext>
                </a:extLst>
              </a:tr>
              <a:tr h="318193">
                <a:tc>
                  <a:txBody>
                    <a:bodyPr/>
                    <a:lstStyle/>
                    <a:p>
                      <a:pPr>
                        <a:lnSpc>
                          <a:spcPct val="100000"/>
                        </a:lnSpc>
                        <a:spcAft>
                          <a:spcPts val="0"/>
                        </a:spcAft>
                      </a:pPr>
                      <a:r>
                        <a:rPr lang="en-SG" sz="1200" dirty="0">
                          <a:effectLst/>
                        </a:rPr>
                        <a:t>Mechanism </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l">
                        <a:lnSpc>
                          <a:spcPct val="100000"/>
                        </a:lnSpc>
                        <a:spcAft>
                          <a:spcPts val="0"/>
                        </a:spcAft>
                      </a:pPr>
                      <a:r>
                        <a:rPr lang="en-SG" sz="1200" dirty="0">
                          <a:effectLst/>
                        </a:rPr>
                        <a:t>Psychostimulant</a:t>
                      </a:r>
                    </a:p>
                    <a:p>
                      <a:pPr algn="l">
                        <a:lnSpc>
                          <a:spcPct val="100000"/>
                        </a:lnSpc>
                        <a:spcAft>
                          <a:spcPts val="0"/>
                        </a:spcAft>
                      </a:pPr>
                      <a:r>
                        <a:rPr lang="en-SG" sz="1200" dirty="0">
                          <a:effectLst/>
                        </a:rPr>
                        <a:t>(Controlled drug/Potential for abuse)</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200" dirty="0">
                          <a:effectLst/>
                        </a:rPr>
                        <a:t>Non-stimulant</a:t>
                      </a:r>
                    </a:p>
                    <a:p>
                      <a:pPr algn="l">
                        <a:lnSpc>
                          <a:spcPct val="100000"/>
                        </a:lnSpc>
                        <a:spcAft>
                          <a:spcPts val="0"/>
                        </a:spcAft>
                      </a:pPr>
                      <a:r>
                        <a:rPr lang="en-SG" sz="1200" dirty="0">
                          <a:effectLst/>
                        </a:rPr>
                        <a:t>NERI (Selective Norepinephrine Reuptake Inhibitor)</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423765103"/>
                  </a:ext>
                </a:extLst>
              </a:tr>
              <a:tr h="795482">
                <a:tc>
                  <a:txBody>
                    <a:bodyPr/>
                    <a:lstStyle/>
                    <a:p>
                      <a:pPr>
                        <a:lnSpc>
                          <a:spcPct val="100000"/>
                        </a:lnSpc>
                        <a:spcAft>
                          <a:spcPts val="0"/>
                        </a:spcAft>
                      </a:pPr>
                      <a:r>
                        <a:rPr lang="en-SG" sz="1200" dirty="0">
                          <a:effectLst/>
                        </a:rPr>
                        <a:t>Usage</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First-line, commonly used</a:t>
                      </a:r>
                    </a:p>
                    <a:p>
                      <a:pPr marL="108000" indent="-108000" algn="l">
                        <a:lnSpc>
                          <a:spcPct val="100000"/>
                        </a:lnSpc>
                        <a:spcAft>
                          <a:spcPts val="0"/>
                        </a:spcAft>
                        <a:buFont typeface="Arial" panose="020B0604020202020204" pitchFamily="34" charset="0"/>
                        <a:buChar char="•"/>
                      </a:pPr>
                      <a:r>
                        <a:rPr lang="en-SG" sz="1200" dirty="0">
                          <a:effectLst/>
                        </a:rPr>
                        <a:t>Comparable efficacy in 6 weeks</a:t>
                      </a:r>
                    </a:p>
                    <a:p>
                      <a:pPr marL="108000" indent="-108000" algn="l">
                        <a:lnSpc>
                          <a:spcPct val="100000"/>
                        </a:lnSpc>
                        <a:spcAft>
                          <a:spcPts val="0"/>
                        </a:spcAft>
                        <a:buFont typeface="Arial" panose="020B0604020202020204" pitchFamily="34" charset="0"/>
                        <a:buChar char="•"/>
                      </a:pPr>
                      <a:r>
                        <a:rPr lang="en-SG" sz="1200" dirty="0">
                          <a:effectLst/>
                        </a:rPr>
                        <a:t>Use in age ≥ 6</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Second-line, not to be combined with Methylphenidate </a:t>
                      </a:r>
                    </a:p>
                    <a:p>
                      <a:pPr marL="108000" indent="-108000" algn="l">
                        <a:lnSpc>
                          <a:spcPct val="100000"/>
                        </a:lnSpc>
                        <a:spcAft>
                          <a:spcPts val="0"/>
                        </a:spcAft>
                        <a:buFont typeface="Arial" panose="020B0604020202020204" pitchFamily="34" charset="0"/>
                        <a:buChar char="•"/>
                      </a:pPr>
                      <a:r>
                        <a:rPr lang="en-SG" sz="1200" dirty="0">
                          <a:effectLst/>
                        </a:rPr>
                        <a:t>For use with co-morbidities or when non-responsive to first-line treatment</a:t>
                      </a:r>
                    </a:p>
                    <a:p>
                      <a:pPr marL="108000" indent="-108000" algn="l">
                        <a:lnSpc>
                          <a:spcPct val="100000"/>
                        </a:lnSpc>
                        <a:spcAft>
                          <a:spcPts val="0"/>
                        </a:spcAft>
                        <a:buFont typeface="Arial" panose="020B0604020202020204" pitchFamily="34" charset="0"/>
                        <a:buChar char="•"/>
                      </a:pPr>
                      <a:r>
                        <a:rPr lang="en-SG" sz="1200" dirty="0">
                          <a:effectLst/>
                        </a:rPr>
                        <a:t>Comparable efficacy in 6 weeks</a:t>
                      </a:r>
                    </a:p>
                    <a:p>
                      <a:pPr marL="108000" indent="-108000" algn="l">
                        <a:lnSpc>
                          <a:spcPct val="100000"/>
                        </a:lnSpc>
                        <a:spcAft>
                          <a:spcPts val="0"/>
                        </a:spcAft>
                        <a:buFont typeface="Arial" panose="020B0604020202020204" pitchFamily="34" charset="0"/>
                        <a:buChar char="•"/>
                      </a:pPr>
                      <a:r>
                        <a:rPr lang="en-SG" sz="1200" dirty="0">
                          <a:effectLst/>
                        </a:rPr>
                        <a:t>Use in age ≥ 5 with caution </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31886952"/>
                  </a:ext>
                </a:extLst>
              </a:tr>
              <a:tr h="1113675">
                <a:tc>
                  <a:txBody>
                    <a:bodyPr/>
                    <a:lstStyle/>
                    <a:p>
                      <a:pPr>
                        <a:lnSpc>
                          <a:spcPct val="100000"/>
                        </a:lnSpc>
                        <a:spcAft>
                          <a:spcPts val="0"/>
                        </a:spcAft>
                      </a:pPr>
                      <a:r>
                        <a:rPr lang="en-SG" sz="1200" dirty="0">
                          <a:effectLst/>
                        </a:rPr>
                        <a:t>Dosage, Onset &amp; Duration</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Start immediate-release (IR) 5mg </a:t>
                      </a:r>
                      <a:r>
                        <a:rPr lang="en-SG" sz="1200" dirty="0" err="1">
                          <a:effectLst/>
                        </a:rPr>
                        <a:t>om.</a:t>
                      </a:r>
                      <a:r>
                        <a:rPr lang="en-SG" sz="1200" dirty="0">
                          <a:effectLst/>
                        </a:rPr>
                        <a:t> 5mg weekly titration, discontinue if no improvement in 1 month. Daily maximum up to 60mg (IR), 80mg for modified-release (MR) or long-acting (LA), or 72mg for extended-release (ER)</a:t>
                      </a:r>
                    </a:p>
                    <a:p>
                      <a:pPr marL="108000" indent="-108000" algn="l">
                        <a:lnSpc>
                          <a:spcPct val="100000"/>
                        </a:lnSpc>
                        <a:spcAft>
                          <a:spcPts val="0"/>
                        </a:spcAft>
                        <a:buFont typeface="Arial" panose="020B0604020202020204" pitchFamily="34" charset="0"/>
                        <a:buChar char="•"/>
                      </a:pPr>
                      <a:r>
                        <a:rPr lang="en-SG" sz="1200" dirty="0">
                          <a:effectLst/>
                        </a:rPr>
                        <a:t>Fast onset of half hour (IR)</a:t>
                      </a:r>
                    </a:p>
                    <a:p>
                      <a:pPr marL="108000" indent="-108000" algn="l">
                        <a:lnSpc>
                          <a:spcPct val="100000"/>
                        </a:lnSpc>
                        <a:spcAft>
                          <a:spcPts val="0"/>
                        </a:spcAft>
                        <a:buFont typeface="Arial" panose="020B0604020202020204" pitchFamily="34" charset="0"/>
                        <a:buChar char="•"/>
                      </a:pPr>
                      <a:r>
                        <a:rPr lang="en-SG" sz="1200" dirty="0">
                          <a:effectLst/>
                        </a:rPr>
                        <a:t>Short Duration for IR (4 hours), Longer for MR/SR/LA (6-8 hours) or ER (12 hours)</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&lt;70kg: 0.5mg/kg/day for 4 days, then 1mg/kg/day for 4 days, then 1.2mg/kg/day, maximum up to 100mg or lesser of 1.4mg/kg</a:t>
                      </a:r>
                    </a:p>
                    <a:p>
                      <a:pPr marL="108000" indent="-108000" algn="l">
                        <a:lnSpc>
                          <a:spcPct val="100000"/>
                        </a:lnSpc>
                        <a:spcAft>
                          <a:spcPts val="0"/>
                        </a:spcAft>
                        <a:buFont typeface="Arial" panose="020B0604020202020204" pitchFamily="34" charset="0"/>
                        <a:buChar char="•"/>
                      </a:pPr>
                      <a:r>
                        <a:rPr lang="en-SG" sz="1200" dirty="0">
                          <a:effectLst/>
                        </a:rPr>
                        <a:t>Slow onset 4 – 6 weeks</a:t>
                      </a:r>
                    </a:p>
                    <a:p>
                      <a:pPr marL="108000" indent="-108000" algn="l">
                        <a:lnSpc>
                          <a:spcPct val="100000"/>
                        </a:lnSpc>
                        <a:spcAft>
                          <a:spcPts val="0"/>
                        </a:spcAft>
                        <a:buFont typeface="Arial" panose="020B0604020202020204" pitchFamily="34" charset="0"/>
                        <a:buChar char="•"/>
                      </a:pPr>
                      <a:r>
                        <a:rPr lang="en-SG" sz="1200" dirty="0">
                          <a:effectLst/>
                        </a:rPr>
                        <a:t>Daily dosing, 24 hours duration</a:t>
                      </a:r>
                    </a:p>
                    <a:p>
                      <a:pPr marL="108000" indent="-108000" algn="l">
                        <a:lnSpc>
                          <a:spcPct val="100000"/>
                        </a:lnSpc>
                        <a:spcAft>
                          <a:spcPts val="0"/>
                        </a:spcAft>
                        <a:buFont typeface="Arial" panose="020B0604020202020204" pitchFamily="34" charset="0"/>
                        <a:buChar char="•"/>
                      </a:pPr>
                      <a:r>
                        <a:rPr lang="en-SG" sz="1200" dirty="0">
                          <a:effectLst/>
                        </a:rPr>
                        <a:t>Cost is higher locally </a:t>
                      </a:r>
                    </a:p>
                    <a:p>
                      <a:pPr marL="108000" indent="-108000" algn="l">
                        <a:lnSpc>
                          <a:spcPct val="100000"/>
                        </a:lnSpc>
                        <a:spcAft>
                          <a:spcPts val="0"/>
                        </a:spcAft>
                      </a:pPr>
                      <a:r>
                        <a:rPr lang="en-SG" sz="1200" dirty="0">
                          <a:effectLst/>
                        </a:rPr>
                        <a:t> </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187305177"/>
                  </a:ext>
                </a:extLst>
              </a:tr>
              <a:tr h="636385">
                <a:tc>
                  <a:txBody>
                    <a:bodyPr/>
                    <a:lstStyle/>
                    <a:p>
                      <a:pPr>
                        <a:lnSpc>
                          <a:spcPct val="100000"/>
                        </a:lnSpc>
                        <a:spcAft>
                          <a:spcPts val="0"/>
                        </a:spcAft>
                      </a:pPr>
                      <a:r>
                        <a:rPr lang="en-SG" sz="1200">
                          <a:effectLst/>
                        </a:rPr>
                        <a:t>Side effects profile</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Abdominal pain, headache, nausea, insomnia, irritability, mild increase HR &amp; BP, loss of appetite, growth suppression</a:t>
                      </a:r>
                    </a:p>
                    <a:p>
                      <a:pPr marL="108000" indent="-108000" algn="l">
                        <a:lnSpc>
                          <a:spcPct val="100000"/>
                        </a:lnSpc>
                        <a:spcAft>
                          <a:spcPts val="0"/>
                        </a:spcAft>
                        <a:buFont typeface="Arial" panose="020B0604020202020204" pitchFamily="34" charset="0"/>
                        <a:buChar char="•"/>
                      </a:pPr>
                      <a:r>
                        <a:rPr lang="en-SG" sz="1200" dirty="0" err="1">
                          <a:effectLst/>
                        </a:rPr>
                        <a:t>Priaprism</a:t>
                      </a:r>
                      <a:r>
                        <a:rPr lang="en-SG" sz="1200" dirty="0">
                          <a:effectLst/>
                        </a:rPr>
                        <a:t> (rare)</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0" indent="0" algn="l">
                        <a:lnSpc>
                          <a:spcPct val="100000"/>
                        </a:lnSpc>
                        <a:spcAft>
                          <a:spcPts val="0"/>
                        </a:spcAft>
                        <a:buFont typeface="Arial" panose="020B0604020202020204" pitchFamily="34" charset="0"/>
                        <a:buNone/>
                      </a:pPr>
                      <a:r>
                        <a:rPr lang="en-SG" sz="1200" dirty="0">
                          <a:effectLst/>
                        </a:rPr>
                        <a:t>Similar except:</a:t>
                      </a:r>
                    </a:p>
                    <a:p>
                      <a:pPr marL="108000" indent="-108000" algn="l">
                        <a:lnSpc>
                          <a:spcPct val="100000"/>
                        </a:lnSpc>
                        <a:spcAft>
                          <a:spcPts val="0"/>
                        </a:spcAft>
                        <a:buFont typeface="Arial" panose="020B0604020202020204" pitchFamily="34" charset="0"/>
                        <a:buChar char="•"/>
                      </a:pPr>
                      <a:r>
                        <a:rPr lang="en-SG" sz="1200" dirty="0">
                          <a:effectLst/>
                        </a:rPr>
                        <a:t>Lower rate of insomnia</a:t>
                      </a:r>
                    </a:p>
                    <a:p>
                      <a:pPr marL="108000" indent="-108000" algn="l">
                        <a:lnSpc>
                          <a:spcPct val="100000"/>
                        </a:lnSpc>
                        <a:spcAft>
                          <a:spcPts val="0"/>
                        </a:spcAft>
                        <a:buFont typeface="Arial" panose="020B0604020202020204" pitchFamily="34" charset="0"/>
                        <a:buChar char="•"/>
                      </a:pPr>
                      <a:r>
                        <a:rPr lang="en-SG" sz="1200" dirty="0">
                          <a:effectLst/>
                        </a:rPr>
                        <a:t>Assess liver dysfunction</a:t>
                      </a:r>
                    </a:p>
                    <a:p>
                      <a:pPr marL="108000" indent="-108000" algn="l">
                        <a:lnSpc>
                          <a:spcPct val="100000"/>
                        </a:lnSpc>
                        <a:spcAft>
                          <a:spcPts val="0"/>
                        </a:spcAft>
                        <a:buFont typeface="Arial" panose="020B0604020202020204" pitchFamily="34" charset="0"/>
                        <a:buChar char="•"/>
                      </a:pPr>
                      <a:r>
                        <a:rPr lang="en-SG" sz="1200" dirty="0">
                          <a:effectLst/>
                        </a:rPr>
                        <a:t>Warning: 0.4% risk of suicide ideation</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69241633"/>
                  </a:ext>
                </a:extLst>
              </a:tr>
              <a:tr h="795482">
                <a:tc>
                  <a:txBody>
                    <a:bodyPr/>
                    <a:lstStyle/>
                    <a:p>
                      <a:pPr>
                        <a:lnSpc>
                          <a:spcPct val="100000"/>
                        </a:lnSpc>
                        <a:spcAft>
                          <a:spcPts val="0"/>
                        </a:spcAft>
                      </a:pPr>
                      <a:r>
                        <a:rPr lang="en-SG" sz="1200" dirty="0">
                          <a:effectLst/>
                        </a:rPr>
                        <a:t>Contraindications (c~)</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lgn="l">
                        <a:lnSpc>
                          <a:spcPct val="100000"/>
                        </a:lnSpc>
                        <a:spcAft>
                          <a:spcPts val="0"/>
                        </a:spcAft>
                        <a:buFont typeface="Arial" panose="020B0604020202020204" pitchFamily="34" charset="0"/>
                        <a:buChar char="•"/>
                      </a:pPr>
                      <a:r>
                        <a:rPr lang="en-SG" sz="1200" dirty="0">
                          <a:effectLst/>
                        </a:rPr>
                        <a:t>History of substance abuse or anxiety</a:t>
                      </a:r>
                    </a:p>
                    <a:p>
                      <a:pPr marL="108000" indent="-108000" algn="l">
                        <a:lnSpc>
                          <a:spcPct val="100000"/>
                        </a:lnSpc>
                        <a:spcAft>
                          <a:spcPts val="0"/>
                        </a:spcAft>
                        <a:buFont typeface="Arial" panose="020B0604020202020204" pitchFamily="34" charset="0"/>
                        <a:buChar char="•"/>
                      </a:pPr>
                      <a:r>
                        <a:rPr lang="en-SG" sz="1200" dirty="0">
                          <a:effectLst/>
                        </a:rPr>
                        <a:t>Glaucoma, hypertension, structural heart diseases, hyperthyroidism, pheochromocytoma, on MAOI in last 2 weeks</a:t>
                      </a:r>
                    </a:p>
                    <a:p>
                      <a:pPr marL="108000" indent="-108000" algn="l">
                        <a:lnSpc>
                          <a:spcPct val="100000"/>
                        </a:lnSpc>
                        <a:spcAft>
                          <a:spcPts val="0"/>
                        </a:spcAft>
                        <a:buFont typeface="Arial" panose="020B0604020202020204" pitchFamily="34" charset="0"/>
                        <a:buChar char="•"/>
                      </a:pPr>
                      <a:r>
                        <a:rPr lang="en-SG" sz="1200" dirty="0">
                          <a:effectLst/>
                        </a:rPr>
                        <a:t>Other cardiovascular/cerebrovascular diseases, tics or </a:t>
                      </a:r>
                    </a:p>
                    <a:p>
                      <a:pPr marL="0" indent="0" algn="l">
                        <a:lnSpc>
                          <a:spcPct val="100000"/>
                        </a:lnSpc>
                        <a:spcAft>
                          <a:spcPts val="0"/>
                        </a:spcAft>
                        <a:buFont typeface="Arial" panose="020B0604020202020204" pitchFamily="34" charset="0"/>
                        <a:buNone/>
                      </a:pPr>
                      <a:r>
                        <a:rPr lang="en-SG" sz="1200" dirty="0">
                          <a:effectLst/>
                        </a:rPr>
                        <a:t>   a family history/diagnosis of Tourette’s syndrome </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0" indent="0" algn="l">
                        <a:lnSpc>
                          <a:spcPct val="100000"/>
                        </a:lnSpc>
                        <a:spcAft>
                          <a:spcPts val="0"/>
                        </a:spcAft>
                        <a:buFont typeface="Arial" panose="020B0604020202020204" pitchFamily="34" charset="0"/>
                        <a:buNone/>
                      </a:pPr>
                      <a:r>
                        <a:rPr lang="en-SG" sz="1200" dirty="0">
                          <a:effectLst/>
                        </a:rPr>
                        <a:t>Similar except:</a:t>
                      </a:r>
                    </a:p>
                    <a:p>
                      <a:pPr marL="108000" indent="-108000" algn="l">
                        <a:lnSpc>
                          <a:spcPct val="100000"/>
                        </a:lnSpc>
                        <a:spcAft>
                          <a:spcPts val="0"/>
                        </a:spcAft>
                        <a:buFont typeface="Arial" panose="020B0604020202020204" pitchFamily="34" charset="0"/>
                        <a:buChar char="•"/>
                      </a:pPr>
                      <a:r>
                        <a:rPr lang="en-SG" sz="1200" dirty="0">
                          <a:effectLst/>
                        </a:rPr>
                        <a:t>Atomoxetine is the alternative medicine used in patients with history of substance abuse or comorbid anxiety, tics or Tourette’s disorder</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580024422"/>
                  </a:ext>
                </a:extLst>
              </a:tr>
              <a:tr h="219498">
                <a:tc>
                  <a:txBody>
                    <a:bodyPr/>
                    <a:lstStyle/>
                    <a:p>
                      <a:pPr>
                        <a:lnSpc>
                          <a:spcPct val="100000"/>
                        </a:lnSpc>
                        <a:spcAft>
                          <a:spcPts val="0"/>
                        </a:spcAft>
                      </a:pPr>
                      <a:r>
                        <a:rPr lang="en-SG" sz="1200" dirty="0">
                          <a:effectLst/>
                        </a:rPr>
                        <a:t>Regular monitoring</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0" indent="0" algn="l">
                        <a:lnSpc>
                          <a:spcPct val="100000"/>
                        </a:lnSpc>
                        <a:spcAft>
                          <a:spcPts val="0"/>
                        </a:spcAft>
                        <a:buFont typeface="Arial" panose="020B0604020202020204" pitchFamily="34" charset="0"/>
                        <a:buNone/>
                      </a:pPr>
                      <a:r>
                        <a:rPr lang="en-SG" sz="1200" dirty="0">
                          <a:effectLst/>
                        </a:rPr>
                        <a:t>3-6 monthly height, weight, BP</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0" indent="0" algn="l">
                        <a:lnSpc>
                          <a:spcPct val="100000"/>
                        </a:lnSpc>
                        <a:spcAft>
                          <a:spcPts val="0"/>
                        </a:spcAft>
                        <a:buFont typeface="Arial" panose="020B0604020202020204" pitchFamily="34" charset="0"/>
                        <a:buNone/>
                      </a:pPr>
                      <a:r>
                        <a:rPr lang="en-SG" sz="1200" dirty="0">
                          <a:effectLst/>
                        </a:rPr>
                        <a:t>Similar</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235519908"/>
                  </a:ext>
                </a:extLst>
              </a:tr>
              <a:tr h="219498">
                <a:tc>
                  <a:txBody>
                    <a:bodyPr/>
                    <a:lstStyle/>
                    <a:p>
                      <a:pPr>
                        <a:lnSpc>
                          <a:spcPct val="100000"/>
                        </a:lnSpc>
                        <a:spcAft>
                          <a:spcPts val="0"/>
                        </a:spcAft>
                      </a:pPr>
                      <a:r>
                        <a:rPr lang="en-SG" sz="1200" dirty="0">
                          <a:effectLst/>
                        </a:rPr>
                        <a:t>Drug holiday</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l">
                        <a:lnSpc>
                          <a:spcPct val="100000"/>
                        </a:lnSpc>
                        <a:spcAft>
                          <a:spcPts val="0"/>
                        </a:spcAft>
                      </a:pPr>
                      <a:r>
                        <a:rPr lang="en-SG" sz="1200" dirty="0">
                          <a:effectLst/>
                        </a:rPr>
                        <a:t>Yes</a:t>
                      </a:r>
                      <a:endParaRPr lang="en-SG" sz="1200" b="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l">
                        <a:lnSpc>
                          <a:spcPct val="100000"/>
                        </a:lnSpc>
                        <a:spcAft>
                          <a:spcPts val="0"/>
                        </a:spcAft>
                      </a:pPr>
                      <a:r>
                        <a:rPr lang="en-SG" sz="1200" dirty="0">
                          <a:effectLst/>
                        </a:rPr>
                        <a:t>No</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693135182"/>
                  </a:ext>
                </a:extLst>
              </a:tr>
            </a:tbl>
          </a:graphicData>
        </a:graphic>
      </p:graphicFrame>
    </p:spTree>
    <p:extLst>
      <p:ext uri="{BB962C8B-B14F-4D97-AF65-F5344CB8AC3E}">
        <p14:creationId xmlns:p14="http://schemas.microsoft.com/office/powerpoint/2010/main" val="2759768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297D9-2F3E-4EE5-B003-3184CC07EFD1}"/>
              </a:ext>
            </a:extLst>
          </p:cNvPr>
          <p:cNvSpPr>
            <a:spLocks noGrp="1"/>
          </p:cNvSpPr>
          <p:nvPr>
            <p:ph type="title"/>
          </p:nvPr>
        </p:nvSpPr>
        <p:spPr/>
        <p:txBody>
          <a:bodyPr/>
          <a:lstStyle/>
          <a:p>
            <a:r>
              <a:rPr lang="en-SG" dirty="0"/>
              <a:t>MANAGEMENT AT A GLANCE</a:t>
            </a:r>
          </a:p>
        </p:txBody>
      </p:sp>
      <p:sp>
        <p:nvSpPr>
          <p:cNvPr id="3" name="Content Placeholder 2">
            <a:extLst>
              <a:ext uri="{FF2B5EF4-FFF2-40B4-BE49-F238E27FC236}">
                <a16:creationId xmlns:a16="http://schemas.microsoft.com/office/drawing/2014/main" id="{2DC7665A-A478-4B62-B7B0-F0C91B6CE449}"/>
              </a:ext>
            </a:extLst>
          </p:cNvPr>
          <p:cNvSpPr>
            <a:spLocks noGrp="1"/>
          </p:cNvSpPr>
          <p:nvPr>
            <p:ph idx="1"/>
          </p:nvPr>
        </p:nvSpPr>
        <p:spPr/>
        <p:txBody>
          <a:bodyPr>
            <a:normAutofit/>
          </a:bodyPr>
          <a:lstStyle/>
          <a:p>
            <a:pPr marL="715518" lvl="1" indent="-514350">
              <a:buFont typeface="+mj-lt"/>
              <a:buAutoNum type="arabicPeriod" startAt="2"/>
            </a:pPr>
            <a:r>
              <a:rPr lang="en-SG" dirty="0">
                <a:solidFill>
                  <a:srgbClr val="FF0000"/>
                </a:solidFill>
              </a:rPr>
              <a:t>(b)</a:t>
            </a:r>
            <a:r>
              <a:rPr lang="en-SG" dirty="0"/>
              <a:t> Other medications: 	</a:t>
            </a:r>
          </a:p>
          <a:p>
            <a:pPr lvl="2">
              <a:buFont typeface="Arial" panose="020B0604020202020204" pitchFamily="34" charset="0"/>
              <a:buChar char="•"/>
            </a:pPr>
            <a:r>
              <a:rPr lang="en-SG" dirty="0"/>
              <a:t>Bupropion (NDRI: Norepinephrine-Dopamine Reuptake Inhibitor)</a:t>
            </a:r>
          </a:p>
          <a:p>
            <a:pPr lvl="2">
              <a:buFont typeface="Arial" panose="020B0604020202020204" pitchFamily="34" charset="0"/>
              <a:buChar char="•"/>
            </a:pPr>
            <a:r>
              <a:rPr lang="en-SG" dirty="0"/>
              <a:t>Guanfacine, Clonidine (both are alpha2 agonists)</a:t>
            </a:r>
          </a:p>
          <a:p>
            <a:pPr lvl="2">
              <a:buFont typeface="Arial" panose="020B0604020202020204" pitchFamily="34" charset="0"/>
              <a:buChar char="•"/>
            </a:pPr>
            <a:r>
              <a:rPr lang="en-SG" dirty="0"/>
              <a:t>Tricyclic antidepressants (rarely used)</a:t>
            </a:r>
          </a:p>
          <a:p>
            <a:pPr marL="715518" lvl="1" indent="-514350">
              <a:buFont typeface="+mj-lt"/>
              <a:buAutoNum type="arabicPeriod" startAt="2"/>
            </a:pPr>
            <a:r>
              <a:rPr lang="en-SG" dirty="0"/>
              <a:t>Others (insufficient evidence)</a:t>
            </a:r>
          </a:p>
          <a:p>
            <a:pPr lvl="2">
              <a:buFont typeface="Arial" panose="020B0604020202020204" pitchFamily="34" charset="0"/>
              <a:buChar char="•"/>
            </a:pPr>
            <a:r>
              <a:rPr lang="en-SG" dirty="0"/>
              <a:t>Reduce food colouring/sugars/hyper-allergenic food/benzoate preservatives</a:t>
            </a:r>
          </a:p>
          <a:p>
            <a:pPr lvl="2">
              <a:buFont typeface="Arial" panose="020B0604020202020204" pitchFamily="34" charset="0"/>
              <a:buChar char="•"/>
            </a:pPr>
            <a:r>
              <a:rPr lang="en-SG" dirty="0"/>
              <a:t>Supplement with omega-3/fish oil/vitamin/mineral/zinc &amp; iron</a:t>
            </a:r>
          </a:p>
          <a:p>
            <a:pPr lvl="2">
              <a:buFont typeface="Arial" panose="020B0604020202020204" pitchFamily="34" charset="0"/>
              <a:buChar char="•"/>
            </a:pPr>
            <a:r>
              <a:rPr lang="en-SG" dirty="0"/>
              <a:t>Neurofeedback, cognitive remediation, acupuncture, relaxation, hypnotherapy</a:t>
            </a:r>
          </a:p>
        </p:txBody>
      </p:sp>
    </p:spTree>
    <p:extLst>
      <p:ext uri="{BB962C8B-B14F-4D97-AF65-F5344CB8AC3E}">
        <p14:creationId xmlns:p14="http://schemas.microsoft.com/office/powerpoint/2010/main" val="758641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Connector 52">
            <a:extLst>
              <a:ext uri="{FF2B5EF4-FFF2-40B4-BE49-F238E27FC236}">
                <a16:creationId xmlns:a16="http://schemas.microsoft.com/office/drawing/2014/main" id="{51424FE5-A2ED-4662-B904-1652488AC15F}"/>
              </a:ext>
            </a:extLst>
          </p:cNvPr>
          <p:cNvCxnSpPr>
            <a:cxnSpLocks/>
          </p:cNvCxnSpPr>
          <p:nvPr/>
        </p:nvCxnSpPr>
        <p:spPr>
          <a:xfrm>
            <a:off x="7610709" y="4956179"/>
            <a:ext cx="0" cy="73529"/>
          </a:xfrm>
          <a:prstGeom prst="line">
            <a:avLst/>
          </a:prstGeom>
        </p:spPr>
        <p:style>
          <a:lnRef idx="1">
            <a:schemeClr val="accent2"/>
          </a:lnRef>
          <a:fillRef idx="0">
            <a:schemeClr val="accent2"/>
          </a:fillRef>
          <a:effectRef idx="0">
            <a:schemeClr val="accent2"/>
          </a:effectRef>
          <a:fontRef idx="minor">
            <a:schemeClr val="tx1"/>
          </a:fontRef>
        </p:style>
      </p:cxnSp>
      <p:cxnSp>
        <p:nvCxnSpPr>
          <p:cNvPr id="50" name="Connector: Elbow 49">
            <a:extLst>
              <a:ext uri="{FF2B5EF4-FFF2-40B4-BE49-F238E27FC236}">
                <a16:creationId xmlns:a16="http://schemas.microsoft.com/office/drawing/2014/main" id="{96F08B7B-AF8F-4F41-9208-2B85FA44A60B}"/>
              </a:ext>
            </a:extLst>
          </p:cNvPr>
          <p:cNvCxnSpPr/>
          <p:nvPr/>
        </p:nvCxnSpPr>
        <p:spPr>
          <a:xfrm>
            <a:off x="4581908" y="4959917"/>
            <a:ext cx="3032524" cy="73529"/>
          </a:xfrm>
          <a:prstGeom prst="bentConnector3">
            <a:avLst>
              <a:gd name="adj1" fmla="val 373"/>
            </a:avLst>
          </a:prstGeom>
        </p:spPr>
        <p:style>
          <a:lnRef idx="1">
            <a:schemeClr val="accent2"/>
          </a:lnRef>
          <a:fillRef idx="0">
            <a:schemeClr val="accent2"/>
          </a:fillRef>
          <a:effectRef idx="0">
            <a:schemeClr val="accent2"/>
          </a:effectRef>
          <a:fontRef idx="minor">
            <a:schemeClr val="tx1"/>
          </a:fontRef>
        </p:style>
      </p:cxnSp>
      <p:sp>
        <p:nvSpPr>
          <p:cNvPr id="44" name="Freeform: Shape 43">
            <a:extLst>
              <a:ext uri="{FF2B5EF4-FFF2-40B4-BE49-F238E27FC236}">
                <a16:creationId xmlns:a16="http://schemas.microsoft.com/office/drawing/2014/main" id="{A583D939-11B6-4912-8A3E-302317F702C7}"/>
              </a:ext>
            </a:extLst>
          </p:cNvPr>
          <p:cNvSpPr/>
          <p:nvPr/>
        </p:nvSpPr>
        <p:spPr>
          <a:xfrm>
            <a:off x="6789616" y="3608928"/>
            <a:ext cx="91440" cy="203931"/>
          </a:xfrm>
          <a:custGeom>
            <a:avLst/>
            <a:gdLst/>
            <a:ahLst/>
            <a:cxnLst/>
            <a:rect l="0" t="0" r="0" b="0"/>
            <a:pathLst>
              <a:path>
                <a:moveTo>
                  <a:pt x="45720" y="0"/>
                </a:moveTo>
                <a:lnTo>
                  <a:pt x="45720"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42" name="Freeform: Shape 41">
            <a:extLst>
              <a:ext uri="{FF2B5EF4-FFF2-40B4-BE49-F238E27FC236}">
                <a16:creationId xmlns:a16="http://schemas.microsoft.com/office/drawing/2014/main" id="{BA2FFAEF-BF90-4D74-8624-D8AAD1C0EBFF}"/>
              </a:ext>
            </a:extLst>
          </p:cNvPr>
          <p:cNvSpPr/>
          <p:nvPr/>
        </p:nvSpPr>
        <p:spPr>
          <a:xfrm>
            <a:off x="5323687" y="3614805"/>
            <a:ext cx="91440" cy="203931"/>
          </a:xfrm>
          <a:custGeom>
            <a:avLst/>
            <a:gdLst/>
            <a:ahLst/>
            <a:cxnLst/>
            <a:rect l="0" t="0" r="0" b="0"/>
            <a:pathLst>
              <a:path>
                <a:moveTo>
                  <a:pt x="45720" y="0"/>
                </a:moveTo>
                <a:lnTo>
                  <a:pt x="45720"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41" name="Freeform: Shape 40">
            <a:extLst>
              <a:ext uri="{FF2B5EF4-FFF2-40B4-BE49-F238E27FC236}">
                <a16:creationId xmlns:a16="http://schemas.microsoft.com/office/drawing/2014/main" id="{D601098C-1B63-49C2-A406-5DAB44F9608E}"/>
              </a:ext>
            </a:extLst>
          </p:cNvPr>
          <p:cNvSpPr/>
          <p:nvPr/>
        </p:nvSpPr>
        <p:spPr>
          <a:xfrm>
            <a:off x="3142095" y="3608927"/>
            <a:ext cx="91440" cy="203931"/>
          </a:xfrm>
          <a:custGeom>
            <a:avLst/>
            <a:gdLst/>
            <a:ahLst/>
            <a:cxnLst/>
            <a:rect l="0" t="0" r="0" b="0"/>
            <a:pathLst>
              <a:path>
                <a:moveTo>
                  <a:pt x="45720" y="0"/>
                </a:moveTo>
                <a:lnTo>
                  <a:pt x="45720"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2" name="Title 1">
            <a:extLst>
              <a:ext uri="{FF2B5EF4-FFF2-40B4-BE49-F238E27FC236}">
                <a16:creationId xmlns:a16="http://schemas.microsoft.com/office/drawing/2014/main" id="{BA11B274-240D-48D5-977E-3B279AD8E83F}"/>
              </a:ext>
            </a:extLst>
          </p:cNvPr>
          <p:cNvSpPr>
            <a:spLocks noGrp="1"/>
          </p:cNvSpPr>
          <p:nvPr>
            <p:ph type="title" idx="4294967295"/>
          </p:nvPr>
        </p:nvSpPr>
        <p:spPr>
          <a:xfrm>
            <a:off x="0" y="0"/>
            <a:ext cx="12192000" cy="714895"/>
          </a:xfrm>
        </p:spPr>
        <p:txBody>
          <a:bodyPr>
            <a:normAutofit/>
          </a:bodyPr>
          <a:lstStyle/>
          <a:p>
            <a:pPr algn="ctr"/>
            <a:r>
              <a:rPr lang="en-SG" sz="4000" dirty="0"/>
              <a:t>Practical Approach to an Active Child in Primary Care Clinic</a:t>
            </a:r>
          </a:p>
        </p:txBody>
      </p:sp>
      <p:grpSp>
        <p:nvGrpSpPr>
          <p:cNvPr id="7" name="Group 6">
            <a:extLst>
              <a:ext uri="{FF2B5EF4-FFF2-40B4-BE49-F238E27FC236}">
                <a16:creationId xmlns:a16="http://schemas.microsoft.com/office/drawing/2014/main" id="{D3828CC3-9F12-48C7-A635-B62950A58C9F}"/>
              </a:ext>
            </a:extLst>
          </p:cNvPr>
          <p:cNvGrpSpPr/>
          <p:nvPr/>
        </p:nvGrpSpPr>
        <p:grpSpPr>
          <a:xfrm>
            <a:off x="1917527" y="713383"/>
            <a:ext cx="8356945" cy="2979488"/>
            <a:chOff x="1917527" y="713383"/>
            <a:chExt cx="8356945" cy="2979488"/>
          </a:xfrm>
        </p:grpSpPr>
        <p:sp>
          <p:nvSpPr>
            <p:cNvPr id="8" name="Freeform: Shape 7">
              <a:extLst>
                <a:ext uri="{FF2B5EF4-FFF2-40B4-BE49-F238E27FC236}">
                  <a16:creationId xmlns:a16="http://schemas.microsoft.com/office/drawing/2014/main" id="{7196B689-A9CA-4059-B070-E67907A04E2B}"/>
                </a:ext>
              </a:extLst>
            </p:cNvPr>
            <p:cNvSpPr/>
            <p:nvPr/>
          </p:nvSpPr>
          <p:spPr>
            <a:xfrm>
              <a:off x="8925489" y="2082007"/>
              <a:ext cx="91440" cy="237529"/>
            </a:xfrm>
            <a:custGeom>
              <a:avLst/>
              <a:gdLst/>
              <a:ahLst/>
              <a:cxnLst/>
              <a:rect l="0" t="0" r="0" b="0"/>
              <a:pathLst>
                <a:path>
                  <a:moveTo>
                    <a:pt x="45720" y="0"/>
                  </a:moveTo>
                  <a:lnTo>
                    <a:pt x="45720"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9" name="Freeform: Shape 8">
              <a:extLst>
                <a:ext uri="{FF2B5EF4-FFF2-40B4-BE49-F238E27FC236}">
                  <a16:creationId xmlns:a16="http://schemas.microsoft.com/office/drawing/2014/main" id="{08DF6C0D-6397-4CAC-BACE-FC365396D5DD}"/>
                </a:ext>
              </a:extLst>
            </p:cNvPr>
            <p:cNvSpPr/>
            <p:nvPr/>
          </p:nvSpPr>
          <p:spPr>
            <a:xfrm>
              <a:off x="6096000" y="1278930"/>
              <a:ext cx="2875209" cy="237529"/>
            </a:xfrm>
            <a:custGeom>
              <a:avLst/>
              <a:gdLst/>
              <a:ahLst/>
              <a:cxnLst/>
              <a:rect l="0" t="0" r="0" b="0"/>
              <a:pathLst>
                <a:path>
                  <a:moveTo>
                    <a:pt x="0" y="0"/>
                  </a:moveTo>
                  <a:lnTo>
                    <a:pt x="0" y="118764"/>
                  </a:lnTo>
                  <a:lnTo>
                    <a:pt x="2875209" y="118764"/>
                  </a:lnTo>
                  <a:lnTo>
                    <a:pt x="2875209"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0" name="Freeform: Shape 9">
              <a:extLst>
                <a:ext uri="{FF2B5EF4-FFF2-40B4-BE49-F238E27FC236}">
                  <a16:creationId xmlns:a16="http://schemas.microsoft.com/office/drawing/2014/main" id="{D64B4C06-9A69-4659-8535-4BAD36702D37}"/>
                </a:ext>
              </a:extLst>
            </p:cNvPr>
            <p:cNvSpPr/>
            <p:nvPr/>
          </p:nvSpPr>
          <p:spPr>
            <a:xfrm>
              <a:off x="6789616" y="2885083"/>
              <a:ext cx="91440" cy="237529"/>
            </a:xfrm>
            <a:custGeom>
              <a:avLst/>
              <a:gdLst/>
              <a:ahLst/>
              <a:cxnLst/>
              <a:rect l="0" t="0" r="0" b="0"/>
              <a:pathLst>
                <a:path>
                  <a:moveTo>
                    <a:pt x="45720" y="0"/>
                  </a:moveTo>
                  <a:lnTo>
                    <a:pt x="45720"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1" name="Freeform: Shape 10">
              <a:extLst>
                <a:ext uri="{FF2B5EF4-FFF2-40B4-BE49-F238E27FC236}">
                  <a16:creationId xmlns:a16="http://schemas.microsoft.com/office/drawing/2014/main" id="{276F7BC4-5E36-4666-8DEE-4E20B556CBDA}"/>
                </a:ext>
              </a:extLst>
            </p:cNvPr>
            <p:cNvSpPr/>
            <p:nvPr/>
          </p:nvSpPr>
          <p:spPr>
            <a:xfrm>
              <a:off x="6104497" y="2082007"/>
              <a:ext cx="730839" cy="237529"/>
            </a:xfrm>
            <a:custGeom>
              <a:avLst/>
              <a:gdLst/>
              <a:ahLst/>
              <a:cxnLst/>
              <a:rect l="0" t="0" r="0" b="0"/>
              <a:pathLst>
                <a:path>
                  <a:moveTo>
                    <a:pt x="0" y="0"/>
                  </a:moveTo>
                  <a:lnTo>
                    <a:pt x="0" y="118764"/>
                  </a:lnTo>
                  <a:lnTo>
                    <a:pt x="730839" y="118764"/>
                  </a:lnTo>
                  <a:lnTo>
                    <a:pt x="730839"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2" name="Freeform: Shape 11">
              <a:extLst>
                <a:ext uri="{FF2B5EF4-FFF2-40B4-BE49-F238E27FC236}">
                  <a16:creationId xmlns:a16="http://schemas.microsoft.com/office/drawing/2014/main" id="{AA38C3A2-585F-4F20-91C6-3E4A30DE3515}"/>
                </a:ext>
              </a:extLst>
            </p:cNvPr>
            <p:cNvSpPr/>
            <p:nvPr/>
          </p:nvSpPr>
          <p:spPr>
            <a:xfrm>
              <a:off x="5327938" y="2885083"/>
              <a:ext cx="91440" cy="237529"/>
            </a:xfrm>
            <a:custGeom>
              <a:avLst/>
              <a:gdLst/>
              <a:ahLst/>
              <a:cxnLst/>
              <a:rect l="0" t="0" r="0" b="0"/>
              <a:pathLst>
                <a:path>
                  <a:moveTo>
                    <a:pt x="45720" y="0"/>
                  </a:moveTo>
                  <a:lnTo>
                    <a:pt x="45720"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D11F5D24-F9D9-4DA7-A0EC-2A94EE423F79}"/>
                </a:ext>
              </a:extLst>
            </p:cNvPr>
            <p:cNvSpPr/>
            <p:nvPr/>
          </p:nvSpPr>
          <p:spPr>
            <a:xfrm>
              <a:off x="5373658" y="2082007"/>
              <a:ext cx="730839" cy="237529"/>
            </a:xfrm>
            <a:custGeom>
              <a:avLst/>
              <a:gdLst/>
              <a:ahLst/>
              <a:cxnLst/>
              <a:rect l="0" t="0" r="0" b="0"/>
              <a:pathLst>
                <a:path>
                  <a:moveTo>
                    <a:pt x="730839" y="0"/>
                  </a:moveTo>
                  <a:lnTo>
                    <a:pt x="730839" y="118764"/>
                  </a:lnTo>
                  <a:lnTo>
                    <a:pt x="0" y="118764"/>
                  </a:lnTo>
                  <a:lnTo>
                    <a:pt x="0"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4" name="Freeform: Shape 13">
              <a:extLst>
                <a:ext uri="{FF2B5EF4-FFF2-40B4-BE49-F238E27FC236}">
                  <a16:creationId xmlns:a16="http://schemas.microsoft.com/office/drawing/2014/main" id="{15F54AAE-EB10-4543-9707-A8064793FFC4}"/>
                </a:ext>
              </a:extLst>
            </p:cNvPr>
            <p:cNvSpPr/>
            <p:nvPr/>
          </p:nvSpPr>
          <p:spPr>
            <a:xfrm>
              <a:off x="6050280" y="1278930"/>
              <a:ext cx="91440" cy="237529"/>
            </a:xfrm>
            <a:custGeom>
              <a:avLst/>
              <a:gdLst/>
              <a:ahLst/>
              <a:cxnLst/>
              <a:rect l="0" t="0" r="0" b="0"/>
              <a:pathLst>
                <a:path>
                  <a:moveTo>
                    <a:pt x="45720" y="0"/>
                  </a:moveTo>
                  <a:lnTo>
                    <a:pt x="45720" y="118764"/>
                  </a:lnTo>
                  <a:lnTo>
                    <a:pt x="54217" y="118764"/>
                  </a:lnTo>
                  <a:lnTo>
                    <a:pt x="54217"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5" name="Freeform: Shape 14">
              <a:extLst>
                <a:ext uri="{FF2B5EF4-FFF2-40B4-BE49-F238E27FC236}">
                  <a16:creationId xmlns:a16="http://schemas.microsoft.com/office/drawing/2014/main" id="{A6CD7E22-F4DD-4785-B8F2-F9742EA087EF}"/>
                </a:ext>
              </a:extLst>
            </p:cNvPr>
            <p:cNvSpPr/>
            <p:nvPr/>
          </p:nvSpPr>
          <p:spPr>
            <a:xfrm>
              <a:off x="3220790" y="1278930"/>
              <a:ext cx="2875209" cy="237529"/>
            </a:xfrm>
            <a:custGeom>
              <a:avLst/>
              <a:gdLst/>
              <a:ahLst/>
              <a:cxnLst/>
              <a:rect l="0" t="0" r="0" b="0"/>
              <a:pathLst>
                <a:path>
                  <a:moveTo>
                    <a:pt x="2875209" y="0"/>
                  </a:moveTo>
                  <a:lnTo>
                    <a:pt x="2875209" y="118764"/>
                  </a:lnTo>
                  <a:lnTo>
                    <a:pt x="0" y="118764"/>
                  </a:lnTo>
                  <a:lnTo>
                    <a:pt x="0" y="237529"/>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16" name="Freeform: Shape 15">
              <a:extLst>
                <a:ext uri="{FF2B5EF4-FFF2-40B4-BE49-F238E27FC236}">
                  <a16:creationId xmlns:a16="http://schemas.microsoft.com/office/drawing/2014/main" id="{7A83D5AA-F5A3-4DF7-B87E-31E89EAF11C1}"/>
                </a:ext>
              </a:extLst>
            </p:cNvPr>
            <p:cNvSpPr/>
            <p:nvPr/>
          </p:nvSpPr>
          <p:spPr>
            <a:xfrm>
              <a:off x="4801234" y="713383"/>
              <a:ext cx="2606526" cy="565546"/>
            </a:xfrm>
            <a:custGeom>
              <a:avLst/>
              <a:gdLst>
                <a:gd name="connsiteX0" fmla="*/ 0 w 1414127"/>
                <a:gd name="connsiteY0" fmla="*/ 0 h 565546"/>
                <a:gd name="connsiteX1" fmla="*/ 1414127 w 1414127"/>
                <a:gd name="connsiteY1" fmla="*/ 0 h 565546"/>
                <a:gd name="connsiteX2" fmla="*/ 1414127 w 1414127"/>
                <a:gd name="connsiteY2" fmla="*/ 565546 h 565546"/>
                <a:gd name="connsiteX3" fmla="*/ 0 w 1414127"/>
                <a:gd name="connsiteY3" fmla="*/ 565546 h 565546"/>
                <a:gd name="connsiteX4" fmla="*/ 0 w 1414127"/>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4127" h="565546">
                  <a:moveTo>
                    <a:pt x="0" y="0"/>
                  </a:moveTo>
                  <a:lnTo>
                    <a:pt x="1414127" y="0"/>
                  </a:lnTo>
                  <a:lnTo>
                    <a:pt x="1414127" y="565546"/>
                  </a:lnTo>
                  <a:lnTo>
                    <a:pt x="0" y="565546"/>
                  </a:lnTo>
                  <a:lnTo>
                    <a:pt x="0" y="0"/>
                  </a:lnTo>
                  <a:close/>
                </a:path>
              </a:pathLst>
            </a:custGeom>
            <a:solidFill>
              <a:schemeClr val="accent2">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SG" sz="1600" b="1" kern="1200" dirty="0"/>
                <a:t>The Active Child</a:t>
              </a:r>
              <a:endParaRPr lang="en-SG" sz="1600" kern="1200" dirty="0"/>
            </a:p>
          </p:txBody>
        </p:sp>
        <p:sp>
          <p:nvSpPr>
            <p:cNvPr id="17" name="Freeform: Shape 16">
              <a:extLst>
                <a:ext uri="{FF2B5EF4-FFF2-40B4-BE49-F238E27FC236}">
                  <a16:creationId xmlns:a16="http://schemas.microsoft.com/office/drawing/2014/main" id="{53584240-15AB-47EB-A5AF-C5AA192824CB}"/>
                </a:ext>
              </a:extLst>
            </p:cNvPr>
            <p:cNvSpPr/>
            <p:nvPr/>
          </p:nvSpPr>
          <p:spPr>
            <a:xfrm>
              <a:off x="1917527" y="1516460"/>
              <a:ext cx="2606526" cy="2176411"/>
            </a:xfrm>
            <a:custGeom>
              <a:avLst/>
              <a:gdLst>
                <a:gd name="connsiteX0" fmla="*/ 0 w 2606526"/>
                <a:gd name="connsiteY0" fmla="*/ 0 h 2176411"/>
                <a:gd name="connsiteX1" fmla="*/ 2606526 w 2606526"/>
                <a:gd name="connsiteY1" fmla="*/ 0 h 2176411"/>
                <a:gd name="connsiteX2" fmla="*/ 2606526 w 2606526"/>
                <a:gd name="connsiteY2" fmla="*/ 2176411 h 2176411"/>
                <a:gd name="connsiteX3" fmla="*/ 0 w 2606526"/>
                <a:gd name="connsiteY3" fmla="*/ 2176411 h 2176411"/>
                <a:gd name="connsiteX4" fmla="*/ 0 w 2606526"/>
                <a:gd name="connsiteY4" fmla="*/ 0 h 2176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6526" h="2176411">
                  <a:moveTo>
                    <a:pt x="0" y="0"/>
                  </a:moveTo>
                  <a:lnTo>
                    <a:pt x="2606526" y="0"/>
                  </a:lnTo>
                  <a:lnTo>
                    <a:pt x="2606526" y="2176411"/>
                  </a:lnTo>
                  <a:lnTo>
                    <a:pt x="0" y="217641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100000"/>
                </a:lnSpc>
                <a:spcBef>
                  <a:spcPct val="0"/>
                </a:spcBef>
                <a:spcAft>
                  <a:spcPct val="35000"/>
                </a:spcAft>
                <a:buNone/>
              </a:pPr>
              <a:r>
                <a:rPr lang="en-SG" sz="1400" b="1" kern="1200" dirty="0">
                  <a:solidFill>
                    <a:schemeClr val="tx1"/>
                  </a:solidFill>
                </a:rPr>
                <a:t>Fulfils DSM-5</a:t>
              </a:r>
            </a:p>
            <a:p>
              <a:pPr marL="180000" lvl="0" indent="-108000" defTabSz="622300">
                <a:lnSpc>
                  <a:spcPct val="100000"/>
                </a:lnSpc>
                <a:spcBef>
                  <a:spcPct val="0"/>
                </a:spcBef>
                <a:spcAft>
                  <a:spcPct val="35000"/>
                </a:spcAft>
                <a:buFont typeface="Arial" panose="020B0604020202020204" pitchFamily="34" charset="0"/>
                <a:buChar char="•"/>
              </a:pPr>
              <a:r>
                <a:rPr lang="en-SG" sz="1200" kern="1200" dirty="0">
                  <a:solidFill>
                    <a:schemeClr val="tx1"/>
                  </a:solidFill>
                </a:rPr>
                <a:t>≥6 hyperactive/impulsive, symptoms category before age 12, impairment in ≥2 setting, affecting function</a:t>
              </a:r>
            </a:p>
            <a:p>
              <a:pPr marL="180000" lvl="0" indent="-108000" defTabSz="622300">
                <a:lnSpc>
                  <a:spcPct val="100000"/>
                </a:lnSpc>
                <a:spcBef>
                  <a:spcPct val="0"/>
                </a:spcBef>
                <a:spcAft>
                  <a:spcPct val="35000"/>
                </a:spcAft>
                <a:buFont typeface="Arial" panose="020B0604020202020204" pitchFamily="34" charset="0"/>
                <a:buChar char="•"/>
              </a:pPr>
              <a:r>
                <a:rPr lang="en-SG" sz="1200" kern="1200" dirty="0">
                  <a:solidFill>
                    <a:schemeClr val="tx1"/>
                  </a:solidFill>
                </a:rPr>
                <a:t>No other mental illness</a:t>
              </a:r>
            </a:p>
            <a:p>
              <a:pPr marL="180000" lvl="0" indent="-108000" defTabSz="622300">
                <a:lnSpc>
                  <a:spcPct val="100000"/>
                </a:lnSpc>
                <a:spcBef>
                  <a:spcPct val="0"/>
                </a:spcBef>
                <a:spcAft>
                  <a:spcPts val="0"/>
                </a:spcAft>
                <a:buFont typeface="Arial" panose="020B0604020202020204" pitchFamily="34" charset="0"/>
                <a:buChar char="•"/>
              </a:pPr>
              <a:r>
                <a:rPr lang="en-SG" sz="1200" kern="1200" dirty="0">
                  <a:solidFill>
                    <a:schemeClr val="tx1"/>
                  </a:solidFill>
                </a:rPr>
                <a:t>Not hyperthyroid</a:t>
              </a:r>
            </a:p>
            <a:p>
              <a:pPr marL="180000" lvl="0" indent="-108000" defTabSz="622300">
                <a:lnSpc>
                  <a:spcPct val="100000"/>
                </a:lnSpc>
                <a:spcBef>
                  <a:spcPct val="0"/>
                </a:spcBef>
                <a:spcAft>
                  <a:spcPct val="35000"/>
                </a:spcAft>
                <a:buFont typeface="Arial" panose="020B0604020202020204" pitchFamily="34" charset="0"/>
                <a:buChar char="•"/>
              </a:pPr>
              <a:r>
                <a:rPr lang="en-SG" sz="1200" kern="1200" dirty="0">
                  <a:solidFill>
                    <a:schemeClr val="tx1"/>
                  </a:solidFill>
                </a:rPr>
                <a:t>Assess co-morbidities</a:t>
              </a:r>
            </a:p>
            <a:p>
              <a:pPr marL="180000" lvl="0" indent="-108000" defTabSz="622300">
                <a:lnSpc>
                  <a:spcPct val="100000"/>
                </a:lnSpc>
                <a:spcBef>
                  <a:spcPct val="0"/>
                </a:spcBef>
                <a:spcAft>
                  <a:spcPct val="35000"/>
                </a:spcAft>
                <a:buFont typeface="Arial" panose="020B0604020202020204" pitchFamily="34" charset="0"/>
                <a:buChar char="•"/>
              </a:pPr>
              <a:r>
                <a:rPr lang="en-SG" sz="1200" kern="1200" dirty="0">
                  <a:solidFill>
                    <a:schemeClr val="tx1"/>
                  </a:solidFill>
                </a:rPr>
                <a:t>Information from parent/teacher</a:t>
              </a:r>
              <a:r>
                <a:rPr lang="en-SG" sz="1200" kern="1200" baseline="30000" dirty="0">
                  <a:solidFill>
                    <a:schemeClr val="tx1"/>
                  </a:solidFill>
                </a:rPr>
                <a:t>7</a:t>
              </a:r>
              <a:endParaRPr lang="en-SG" sz="1200" kern="1200" dirty="0">
                <a:solidFill>
                  <a:schemeClr val="tx1"/>
                </a:solidFill>
              </a:endParaRPr>
            </a:p>
          </p:txBody>
        </p:sp>
        <p:sp>
          <p:nvSpPr>
            <p:cNvPr id="18" name="Freeform: Shape 17">
              <a:extLst>
                <a:ext uri="{FF2B5EF4-FFF2-40B4-BE49-F238E27FC236}">
                  <a16:creationId xmlns:a16="http://schemas.microsoft.com/office/drawing/2014/main" id="{63BC0B5A-6343-473B-958D-B784C8708A44}"/>
                </a:ext>
              </a:extLst>
            </p:cNvPr>
            <p:cNvSpPr/>
            <p:nvPr/>
          </p:nvSpPr>
          <p:spPr>
            <a:xfrm>
              <a:off x="4801234" y="1516460"/>
              <a:ext cx="2606526" cy="565546"/>
            </a:xfrm>
            <a:custGeom>
              <a:avLst/>
              <a:gdLst>
                <a:gd name="connsiteX0" fmla="*/ 0 w 2606526"/>
                <a:gd name="connsiteY0" fmla="*/ 0 h 565546"/>
                <a:gd name="connsiteX1" fmla="*/ 2606526 w 2606526"/>
                <a:gd name="connsiteY1" fmla="*/ 0 h 565546"/>
                <a:gd name="connsiteX2" fmla="*/ 2606526 w 2606526"/>
                <a:gd name="connsiteY2" fmla="*/ 565546 h 565546"/>
                <a:gd name="connsiteX3" fmla="*/ 0 w 2606526"/>
                <a:gd name="connsiteY3" fmla="*/ 565546 h 565546"/>
                <a:gd name="connsiteX4" fmla="*/ 0 w 2606526"/>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6526" h="565546">
                  <a:moveTo>
                    <a:pt x="0" y="0"/>
                  </a:moveTo>
                  <a:lnTo>
                    <a:pt x="2606526" y="0"/>
                  </a:lnTo>
                  <a:lnTo>
                    <a:pt x="2606526" y="565546"/>
                  </a:lnTo>
                  <a:lnTo>
                    <a:pt x="0" y="565546"/>
                  </a:lnTo>
                  <a:lnTo>
                    <a:pt x="0" y="0"/>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b="1" kern="1200" dirty="0">
                  <a:solidFill>
                    <a:schemeClr val="tx1"/>
                  </a:solidFill>
                </a:rPr>
                <a:t>Unsure if Fulfils DSM-5</a:t>
              </a:r>
            </a:p>
          </p:txBody>
        </p:sp>
        <p:sp>
          <p:nvSpPr>
            <p:cNvPr id="19" name="Freeform: Shape 18">
              <a:extLst>
                <a:ext uri="{FF2B5EF4-FFF2-40B4-BE49-F238E27FC236}">
                  <a16:creationId xmlns:a16="http://schemas.microsoft.com/office/drawing/2014/main" id="{BC2862F5-EE0D-48B8-B23D-5AFFE4A162A3}"/>
                </a:ext>
              </a:extLst>
            </p:cNvPr>
            <p:cNvSpPr/>
            <p:nvPr/>
          </p:nvSpPr>
          <p:spPr>
            <a:xfrm>
              <a:off x="4801233" y="2319536"/>
              <a:ext cx="1136349" cy="565546"/>
            </a:xfrm>
            <a:custGeom>
              <a:avLst/>
              <a:gdLst>
                <a:gd name="connsiteX0" fmla="*/ 0 w 1224148"/>
                <a:gd name="connsiteY0" fmla="*/ 0 h 565546"/>
                <a:gd name="connsiteX1" fmla="*/ 1224148 w 1224148"/>
                <a:gd name="connsiteY1" fmla="*/ 0 h 565546"/>
                <a:gd name="connsiteX2" fmla="*/ 1224148 w 1224148"/>
                <a:gd name="connsiteY2" fmla="*/ 565546 h 565546"/>
                <a:gd name="connsiteX3" fmla="*/ 0 w 1224148"/>
                <a:gd name="connsiteY3" fmla="*/ 565546 h 565546"/>
                <a:gd name="connsiteX4" fmla="*/ 0 w 1224148"/>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148" h="565546">
                  <a:moveTo>
                    <a:pt x="0" y="0"/>
                  </a:moveTo>
                  <a:lnTo>
                    <a:pt x="1224148" y="0"/>
                  </a:lnTo>
                  <a:lnTo>
                    <a:pt x="1224148" y="565546"/>
                  </a:lnTo>
                  <a:lnTo>
                    <a:pt x="0" y="565546"/>
                  </a:lnTo>
                  <a:lnTo>
                    <a:pt x="0" y="0"/>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Pre-school</a:t>
              </a:r>
            </a:p>
          </p:txBody>
        </p:sp>
        <p:sp>
          <p:nvSpPr>
            <p:cNvPr id="20" name="Freeform: Shape 19">
              <a:extLst>
                <a:ext uri="{FF2B5EF4-FFF2-40B4-BE49-F238E27FC236}">
                  <a16:creationId xmlns:a16="http://schemas.microsoft.com/office/drawing/2014/main" id="{AA03AD3E-5482-4AEF-8F75-7D58432BAB61}"/>
                </a:ext>
              </a:extLst>
            </p:cNvPr>
            <p:cNvSpPr/>
            <p:nvPr/>
          </p:nvSpPr>
          <p:spPr>
            <a:xfrm>
              <a:off x="4801233" y="3122613"/>
              <a:ext cx="1136349" cy="565546"/>
            </a:xfrm>
            <a:custGeom>
              <a:avLst/>
              <a:gdLst>
                <a:gd name="connsiteX0" fmla="*/ 0 w 1224148"/>
                <a:gd name="connsiteY0" fmla="*/ 0 h 565546"/>
                <a:gd name="connsiteX1" fmla="*/ 1224148 w 1224148"/>
                <a:gd name="connsiteY1" fmla="*/ 0 h 565546"/>
                <a:gd name="connsiteX2" fmla="*/ 1224148 w 1224148"/>
                <a:gd name="connsiteY2" fmla="*/ 565546 h 565546"/>
                <a:gd name="connsiteX3" fmla="*/ 0 w 1224148"/>
                <a:gd name="connsiteY3" fmla="*/ 565546 h 565546"/>
                <a:gd name="connsiteX4" fmla="*/ 0 w 1224148"/>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148" h="565546">
                  <a:moveTo>
                    <a:pt x="0" y="0"/>
                  </a:moveTo>
                  <a:lnTo>
                    <a:pt x="1224148" y="0"/>
                  </a:lnTo>
                  <a:lnTo>
                    <a:pt x="1224148" y="565546"/>
                  </a:lnTo>
                  <a:lnTo>
                    <a:pt x="0" y="565546"/>
                  </a:lnTo>
                  <a:lnTo>
                    <a:pt x="0" y="0"/>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SG" sz="1100" kern="1200" dirty="0">
                  <a:solidFill>
                    <a:schemeClr val="tx1"/>
                  </a:solidFill>
                </a:rPr>
                <a:t>Refer KKH DCD &amp; NUH CDU for assessment</a:t>
              </a:r>
            </a:p>
          </p:txBody>
        </p:sp>
        <p:sp>
          <p:nvSpPr>
            <p:cNvPr id="21" name="Freeform: Shape 20">
              <a:extLst>
                <a:ext uri="{FF2B5EF4-FFF2-40B4-BE49-F238E27FC236}">
                  <a16:creationId xmlns:a16="http://schemas.microsoft.com/office/drawing/2014/main" id="{A697815F-218E-45A4-8DEC-300C032F5817}"/>
                </a:ext>
              </a:extLst>
            </p:cNvPr>
            <p:cNvSpPr/>
            <p:nvPr/>
          </p:nvSpPr>
          <p:spPr>
            <a:xfrm>
              <a:off x="6262912" y="2319536"/>
              <a:ext cx="1144848" cy="565546"/>
            </a:xfrm>
            <a:custGeom>
              <a:avLst/>
              <a:gdLst>
                <a:gd name="connsiteX0" fmla="*/ 0 w 1224148"/>
                <a:gd name="connsiteY0" fmla="*/ 0 h 565546"/>
                <a:gd name="connsiteX1" fmla="*/ 1224148 w 1224148"/>
                <a:gd name="connsiteY1" fmla="*/ 0 h 565546"/>
                <a:gd name="connsiteX2" fmla="*/ 1224148 w 1224148"/>
                <a:gd name="connsiteY2" fmla="*/ 565546 h 565546"/>
                <a:gd name="connsiteX3" fmla="*/ 0 w 1224148"/>
                <a:gd name="connsiteY3" fmla="*/ 565546 h 565546"/>
                <a:gd name="connsiteX4" fmla="*/ 0 w 1224148"/>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148" h="565546">
                  <a:moveTo>
                    <a:pt x="0" y="0"/>
                  </a:moveTo>
                  <a:lnTo>
                    <a:pt x="1224148" y="0"/>
                  </a:lnTo>
                  <a:lnTo>
                    <a:pt x="1224148" y="565546"/>
                  </a:lnTo>
                  <a:lnTo>
                    <a:pt x="0" y="565546"/>
                  </a:lnTo>
                  <a:lnTo>
                    <a:pt x="0" y="0"/>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School-going</a:t>
              </a:r>
            </a:p>
          </p:txBody>
        </p:sp>
        <p:sp>
          <p:nvSpPr>
            <p:cNvPr id="22" name="Freeform: Shape 21">
              <a:extLst>
                <a:ext uri="{FF2B5EF4-FFF2-40B4-BE49-F238E27FC236}">
                  <a16:creationId xmlns:a16="http://schemas.microsoft.com/office/drawing/2014/main" id="{9EEAE081-D306-4D58-872C-60A7897E1BBE}"/>
                </a:ext>
              </a:extLst>
            </p:cNvPr>
            <p:cNvSpPr/>
            <p:nvPr/>
          </p:nvSpPr>
          <p:spPr>
            <a:xfrm>
              <a:off x="6262911" y="3122613"/>
              <a:ext cx="4011560" cy="565546"/>
            </a:xfrm>
            <a:custGeom>
              <a:avLst/>
              <a:gdLst>
                <a:gd name="connsiteX0" fmla="*/ 0 w 1224148"/>
                <a:gd name="connsiteY0" fmla="*/ 0 h 565546"/>
                <a:gd name="connsiteX1" fmla="*/ 1224148 w 1224148"/>
                <a:gd name="connsiteY1" fmla="*/ 0 h 565546"/>
                <a:gd name="connsiteX2" fmla="*/ 1224148 w 1224148"/>
                <a:gd name="connsiteY2" fmla="*/ 565546 h 565546"/>
                <a:gd name="connsiteX3" fmla="*/ 0 w 1224148"/>
                <a:gd name="connsiteY3" fmla="*/ 565546 h 565546"/>
                <a:gd name="connsiteX4" fmla="*/ 0 w 1224148"/>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148" h="565546">
                  <a:moveTo>
                    <a:pt x="0" y="0"/>
                  </a:moveTo>
                  <a:lnTo>
                    <a:pt x="1224148" y="0"/>
                  </a:lnTo>
                  <a:lnTo>
                    <a:pt x="1224148" y="565546"/>
                  </a:lnTo>
                  <a:lnTo>
                    <a:pt x="0" y="565546"/>
                  </a:lnTo>
                  <a:lnTo>
                    <a:pt x="0" y="0"/>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SG" sz="1100" kern="1200" dirty="0">
                  <a:solidFill>
                    <a:schemeClr val="tx1"/>
                  </a:solidFill>
                </a:rPr>
                <a:t>Refer REACH</a:t>
              </a:r>
              <a:r>
                <a:rPr lang="en-SG" sz="1100" kern="1200" baseline="30000" dirty="0">
                  <a:solidFill>
                    <a:schemeClr val="tx1"/>
                  </a:solidFill>
                </a:rPr>
                <a:t>4 </a:t>
              </a:r>
              <a:r>
                <a:rPr lang="en-SG" sz="1100" kern="1200" dirty="0">
                  <a:solidFill>
                    <a:schemeClr val="tx1"/>
                  </a:solidFill>
                </a:rPr>
                <a:t>for assessment [bridging School counsellors-Teachers-Parents-Psychiatrists (IMH/HPB CGC)-GPs]</a:t>
              </a:r>
            </a:p>
          </p:txBody>
        </p:sp>
        <p:sp>
          <p:nvSpPr>
            <p:cNvPr id="23" name="Freeform: Shape 22">
              <a:extLst>
                <a:ext uri="{FF2B5EF4-FFF2-40B4-BE49-F238E27FC236}">
                  <a16:creationId xmlns:a16="http://schemas.microsoft.com/office/drawing/2014/main" id="{8A337E4A-6FB7-4FB1-8409-A77BC0FB911C}"/>
                </a:ext>
              </a:extLst>
            </p:cNvPr>
            <p:cNvSpPr/>
            <p:nvPr/>
          </p:nvSpPr>
          <p:spPr>
            <a:xfrm>
              <a:off x="7667946" y="1516460"/>
              <a:ext cx="2606526" cy="565546"/>
            </a:xfrm>
            <a:custGeom>
              <a:avLst/>
              <a:gdLst>
                <a:gd name="connsiteX0" fmla="*/ 0 w 2606526"/>
                <a:gd name="connsiteY0" fmla="*/ 0 h 565546"/>
                <a:gd name="connsiteX1" fmla="*/ 2606526 w 2606526"/>
                <a:gd name="connsiteY1" fmla="*/ 0 h 565546"/>
                <a:gd name="connsiteX2" fmla="*/ 2606526 w 2606526"/>
                <a:gd name="connsiteY2" fmla="*/ 565546 h 565546"/>
                <a:gd name="connsiteX3" fmla="*/ 0 w 2606526"/>
                <a:gd name="connsiteY3" fmla="*/ 565546 h 565546"/>
                <a:gd name="connsiteX4" fmla="*/ 0 w 2606526"/>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6526" h="565546">
                  <a:moveTo>
                    <a:pt x="0" y="0"/>
                  </a:moveTo>
                  <a:lnTo>
                    <a:pt x="2606526" y="0"/>
                  </a:lnTo>
                  <a:lnTo>
                    <a:pt x="2606526" y="565546"/>
                  </a:lnTo>
                  <a:lnTo>
                    <a:pt x="0" y="565546"/>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b="1" kern="1200" dirty="0">
                  <a:solidFill>
                    <a:schemeClr val="tx1"/>
                  </a:solidFill>
                </a:rPr>
                <a:t>Does Not Fulfil DSM-5</a:t>
              </a:r>
              <a:endParaRPr lang="en-SG" sz="1400" kern="1200" dirty="0">
                <a:solidFill>
                  <a:schemeClr val="tx1"/>
                </a:solidFill>
              </a:endParaRPr>
            </a:p>
          </p:txBody>
        </p:sp>
        <p:sp>
          <p:nvSpPr>
            <p:cNvPr id="24" name="Freeform: Shape 23">
              <a:extLst>
                <a:ext uri="{FF2B5EF4-FFF2-40B4-BE49-F238E27FC236}">
                  <a16:creationId xmlns:a16="http://schemas.microsoft.com/office/drawing/2014/main" id="{2111D356-ABCC-4DBA-9C12-EED622DDC105}"/>
                </a:ext>
              </a:extLst>
            </p:cNvPr>
            <p:cNvSpPr/>
            <p:nvPr/>
          </p:nvSpPr>
          <p:spPr>
            <a:xfrm>
              <a:off x="7667946" y="2319536"/>
              <a:ext cx="2606526" cy="565546"/>
            </a:xfrm>
            <a:custGeom>
              <a:avLst/>
              <a:gdLst>
                <a:gd name="connsiteX0" fmla="*/ 0 w 2572537"/>
                <a:gd name="connsiteY0" fmla="*/ 0 h 565546"/>
                <a:gd name="connsiteX1" fmla="*/ 2572537 w 2572537"/>
                <a:gd name="connsiteY1" fmla="*/ 0 h 565546"/>
                <a:gd name="connsiteX2" fmla="*/ 2572537 w 2572537"/>
                <a:gd name="connsiteY2" fmla="*/ 565546 h 565546"/>
                <a:gd name="connsiteX3" fmla="*/ 0 w 2572537"/>
                <a:gd name="connsiteY3" fmla="*/ 565546 h 565546"/>
                <a:gd name="connsiteX4" fmla="*/ 0 w 2572537"/>
                <a:gd name="connsiteY4" fmla="*/ 0 h 56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2537" h="565546">
                  <a:moveTo>
                    <a:pt x="0" y="0"/>
                  </a:moveTo>
                  <a:lnTo>
                    <a:pt x="2572537" y="0"/>
                  </a:lnTo>
                  <a:lnTo>
                    <a:pt x="2572537" y="565546"/>
                  </a:lnTo>
                  <a:lnTo>
                    <a:pt x="0" y="565546"/>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Follow-up 6 months or Discharge</a:t>
              </a:r>
            </a:p>
          </p:txBody>
        </p:sp>
      </p:grpSp>
      <p:grpSp>
        <p:nvGrpSpPr>
          <p:cNvPr id="31" name="Group 30">
            <a:extLst>
              <a:ext uri="{FF2B5EF4-FFF2-40B4-BE49-F238E27FC236}">
                <a16:creationId xmlns:a16="http://schemas.microsoft.com/office/drawing/2014/main" id="{19876592-9D93-4519-934F-C8B2E6C4540F}"/>
              </a:ext>
            </a:extLst>
          </p:cNvPr>
          <p:cNvGrpSpPr/>
          <p:nvPr/>
        </p:nvGrpSpPr>
        <p:grpSpPr>
          <a:xfrm>
            <a:off x="1917526" y="3818737"/>
            <a:ext cx="8356945" cy="1156372"/>
            <a:chOff x="1917526" y="3818737"/>
            <a:chExt cx="8356945" cy="1156372"/>
          </a:xfrm>
        </p:grpSpPr>
        <p:sp>
          <p:nvSpPr>
            <p:cNvPr id="32" name="Freeform: Shape 31">
              <a:extLst>
                <a:ext uri="{FF2B5EF4-FFF2-40B4-BE49-F238E27FC236}">
                  <a16:creationId xmlns:a16="http://schemas.microsoft.com/office/drawing/2014/main" id="{81F7BC1D-D185-46E9-B309-561802F6D286}"/>
                </a:ext>
              </a:extLst>
            </p:cNvPr>
            <p:cNvSpPr/>
            <p:nvPr/>
          </p:nvSpPr>
          <p:spPr>
            <a:xfrm>
              <a:off x="6096000" y="4285627"/>
              <a:ext cx="1497902" cy="203931"/>
            </a:xfrm>
            <a:custGeom>
              <a:avLst/>
              <a:gdLst/>
              <a:ahLst/>
              <a:cxnLst/>
              <a:rect l="0" t="0" r="0" b="0"/>
              <a:pathLst>
                <a:path>
                  <a:moveTo>
                    <a:pt x="0" y="0"/>
                  </a:moveTo>
                  <a:lnTo>
                    <a:pt x="0" y="101965"/>
                  </a:lnTo>
                  <a:lnTo>
                    <a:pt x="1497902" y="101965"/>
                  </a:lnTo>
                  <a:lnTo>
                    <a:pt x="1497902"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33" name="Freeform: Shape 32">
              <a:extLst>
                <a:ext uri="{FF2B5EF4-FFF2-40B4-BE49-F238E27FC236}">
                  <a16:creationId xmlns:a16="http://schemas.microsoft.com/office/drawing/2014/main" id="{F7EAADEC-2684-4131-A0A9-DCF45B499AB6}"/>
                </a:ext>
              </a:extLst>
            </p:cNvPr>
            <p:cNvSpPr/>
            <p:nvPr/>
          </p:nvSpPr>
          <p:spPr>
            <a:xfrm>
              <a:off x="4584535" y="4285627"/>
              <a:ext cx="1511464" cy="203931"/>
            </a:xfrm>
            <a:custGeom>
              <a:avLst/>
              <a:gdLst/>
              <a:ahLst/>
              <a:cxnLst/>
              <a:rect l="0" t="0" r="0" b="0"/>
              <a:pathLst>
                <a:path>
                  <a:moveTo>
                    <a:pt x="1511464" y="0"/>
                  </a:moveTo>
                  <a:lnTo>
                    <a:pt x="1511464" y="101965"/>
                  </a:lnTo>
                  <a:lnTo>
                    <a:pt x="0" y="101965"/>
                  </a:lnTo>
                  <a:lnTo>
                    <a:pt x="0"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34" name="Freeform: Shape 33">
              <a:extLst>
                <a:ext uri="{FF2B5EF4-FFF2-40B4-BE49-F238E27FC236}">
                  <a16:creationId xmlns:a16="http://schemas.microsoft.com/office/drawing/2014/main" id="{A1BCA8C2-5029-4409-B94D-63F09E63E3F2}"/>
                </a:ext>
              </a:extLst>
            </p:cNvPr>
            <p:cNvSpPr/>
            <p:nvPr/>
          </p:nvSpPr>
          <p:spPr>
            <a:xfrm>
              <a:off x="1917526" y="3818737"/>
              <a:ext cx="8356945" cy="485551"/>
            </a:xfrm>
            <a:custGeom>
              <a:avLst/>
              <a:gdLst>
                <a:gd name="connsiteX0" fmla="*/ 0 w 8372670"/>
                <a:gd name="connsiteY0" fmla="*/ 0 h 485551"/>
                <a:gd name="connsiteX1" fmla="*/ 8372670 w 8372670"/>
                <a:gd name="connsiteY1" fmla="*/ 0 h 485551"/>
                <a:gd name="connsiteX2" fmla="*/ 8372670 w 8372670"/>
                <a:gd name="connsiteY2" fmla="*/ 485551 h 485551"/>
                <a:gd name="connsiteX3" fmla="*/ 0 w 8372670"/>
                <a:gd name="connsiteY3" fmla="*/ 485551 h 485551"/>
                <a:gd name="connsiteX4" fmla="*/ 0 w 8372670"/>
                <a:gd name="connsiteY4" fmla="*/ 0 h 485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72670" h="485551">
                  <a:moveTo>
                    <a:pt x="0" y="0"/>
                  </a:moveTo>
                  <a:lnTo>
                    <a:pt x="8372670" y="0"/>
                  </a:lnTo>
                  <a:lnTo>
                    <a:pt x="8372670" y="485551"/>
                  </a:lnTo>
                  <a:lnTo>
                    <a:pt x="0" y="48555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Confirm ADHD</a:t>
              </a:r>
            </a:p>
          </p:txBody>
        </p:sp>
        <p:sp>
          <p:nvSpPr>
            <p:cNvPr id="35" name="Freeform: Shape 34">
              <a:extLst>
                <a:ext uri="{FF2B5EF4-FFF2-40B4-BE49-F238E27FC236}">
                  <a16:creationId xmlns:a16="http://schemas.microsoft.com/office/drawing/2014/main" id="{68C68606-3DCF-4889-9A13-44E6C515D43F}"/>
                </a:ext>
              </a:extLst>
            </p:cNvPr>
            <p:cNvSpPr/>
            <p:nvPr/>
          </p:nvSpPr>
          <p:spPr>
            <a:xfrm>
              <a:off x="3220790" y="4489558"/>
              <a:ext cx="2727801" cy="485551"/>
            </a:xfrm>
            <a:custGeom>
              <a:avLst/>
              <a:gdLst>
                <a:gd name="connsiteX0" fmla="*/ 0 w 2791874"/>
                <a:gd name="connsiteY0" fmla="*/ 0 h 485551"/>
                <a:gd name="connsiteX1" fmla="*/ 2791874 w 2791874"/>
                <a:gd name="connsiteY1" fmla="*/ 0 h 485551"/>
                <a:gd name="connsiteX2" fmla="*/ 2791874 w 2791874"/>
                <a:gd name="connsiteY2" fmla="*/ 485551 h 485551"/>
                <a:gd name="connsiteX3" fmla="*/ 0 w 2791874"/>
                <a:gd name="connsiteY3" fmla="*/ 485551 h 485551"/>
                <a:gd name="connsiteX4" fmla="*/ 0 w 2791874"/>
                <a:gd name="connsiteY4" fmla="*/ 0 h 485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1874" h="485551">
                  <a:moveTo>
                    <a:pt x="0" y="0"/>
                  </a:moveTo>
                  <a:lnTo>
                    <a:pt x="2791874" y="0"/>
                  </a:lnTo>
                  <a:lnTo>
                    <a:pt x="2791874" y="485551"/>
                  </a:lnTo>
                  <a:lnTo>
                    <a:pt x="0" y="48555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Behavioural Therapy</a:t>
              </a:r>
            </a:p>
          </p:txBody>
        </p:sp>
        <p:sp>
          <p:nvSpPr>
            <p:cNvPr id="36" name="Freeform: Shape 35">
              <a:extLst>
                <a:ext uri="{FF2B5EF4-FFF2-40B4-BE49-F238E27FC236}">
                  <a16:creationId xmlns:a16="http://schemas.microsoft.com/office/drawing/2014/main" id="{680AB1AA-3E05-4BE4-A9F5-108E3622F120}"/>
                </a:ext>
              </a:extLst>
            </p:cNvPr>
            <p:cNvSpPr/>
            <p:nvPr/>
          </p:nvSpPr>
          <p:spPr>
            <a:xfrm>
              <a:off x="6216909" y="4489558"/>
              <a:ext cx="2754300" cy="485551"/>
            </a:xfrm>
            <a:custGeom>
              <a:avLst/>
              <a:gdLst>
                <a:gd name="connsiteX0" fmla="*/ 0 w 2818996"/>
                <a:gd name="connsiteY0" fmla="*/ 0 h 485551"/>
                <a:gd name="connsiteX1" fmla="*/ 2818996 w 2818996"/>
                <a:gd name="connsiteY1" fmla="*/ 0 h 485551"/>
                <a:gd name="connsiteX2" fmla="*/ 2818996 w 2818996"/>
                <a:gd name="connsiteY2" fmla="*/ 485551 h 485551"/>
                <a:gd name="connsiteX3" fmla="*/ 0 w 2818996"/>
                <a:gd name="connsiteY3" fmla="*/ 485551 h 485551"/>
                <a:gd name="connsiteX4" fmla="*/ 0 w 2818996"/>
                <a:gd name="connsiteY4" fmla="*/ 0 h 485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8996" h="485551">
                  <a:moveTo>
                    <a:pt x="0" y="0"/>
                  </a:moveTo>
                  <a:lnTo>
                    <a:pt x="2818996" y="0"/>
                  </a:lnTo>
                  <a:lnTo>
                    <a:pt x="2818996" y="485551"/>
                  </a:lnTo>
                  <a:lnTo>
                    <a:pt x="0" y="48555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100000"/>
                </a:lnSpc>
                <a:spcBef>
                  <a:spcPct val="0"/>
                </a:spcBef>
                <a:spcAft>
                  <a:spcPts val="0"/>
                </a:spcAft>
                <a:buNone/>
              </a:pPr>
              <a:r>
                <a:rPr lang="en-SG" sz="1200" kern="1200" dirty="0">
                  <a:solidFill>
                    <a:schemeClr val="tx1"/>
                  </a:solidFill>
                </a:rPr>
                <a:t>Start Methylphenidate</a:t>
              </a:r>
            </a:p>
            <a:p>
              <a:pPr marL="0" lvl="0" indent="0" algn="ctr" defTabSz="533400">
                <a:lnSpc>
                  <a:spcPct val="100000"/>
                </a:lnSpc>
                <a:spcBef>
                  <a:spcPct val="0"/>
                </a:spcBef>
                <a:spcAft>
                  <a:spcPts val="0"/>
                </a:spcAft>
                <a:buNone/>
              </a:pPr>
              <a:r>
                <a:rPr lang="en-SG" sz="1200" kern="1200" dirty="0">
                  <a:solidFill>
                    <a:schemeClr val="tx1"/>
                  </a:solidFill>
                </a:rPr>
                <a:t>(for significant impairment)</a:t>
              </a:r>
            </a:p>
          </p:txBody>
        </p:sp>
      </p:grpSp>
      <p:grpSp>
        <p:nvGrpSpPr>
          <p:cNvPr id="37" name="Group 36">
            <a:extLst>
              <a:ext uri="{FF2B5EF4-FFF2-40B4-BE49-F238E27FC236}">
                <a16:creationId xmlns:a16="http://schemas.microsoft.com/office/drawing/2014/main" id="{6D6D2291-D462-43BD-9BDD-1CAB93F026D2}"/>
              </a:ext>
            </a:extLst>
          </p:cNvPr>
          <p:cNvGrpSpPr/>
          <p:nvPr/>
        </p:nvGrpSpPr>
        <p:grpSpPr>
          <a:xfrm>
            <a:off x="4801233" y="5118471"/>
            <a:ext cx="2606528" cy="1175034"/>
            <a:chOff x="4801233" y="5118471"/>
            <a:chExt cx="2606528" cy="1175034"/>
          </a:xfrm>
        </p:grpSpPr>
        <p:sp>
          <p:nvSpPr>
            <p:cNvPr id="38" name="Freeform: Shape 37">
              <a:extLst>
                <a:ext uri="{FF2B5EF4-FFF2-40B4-BE49-F238E27FC236}">
                  <a16:creationId xmlns:a16="http://schemas.microsoft.com/office/drawing/2014/main" id="{2CBBE7AD-196C-4E45-93E1-A54EEE40D50B}"/>
                </a:ext>
              </a:extLst>
            </p:cNvPr>
            <p:cNvSpPr/>
            <p:nvPr/>
          </p:nvSpPr>
          <p:spPr>
            <a:xfrm>
              <a:off x="6050278" y="5524791"/>
              <a:ext cx="91440" cy="203931"/>
            </a:xfrm>
            <a:custGeom>
              <a:avLst/>
              <a:gdLst/>
              <a:ahLst/>
              <a:cxnLst/>
              <a:rect l="0" t="0" r="0" b="0"/>
              <a:pathLst>
                <a:path>
                  <a:moveTo>
                    <a:pt x="45720" y="0"/>
                  </a:moveTo>
                  <a:lnTo>
                    <a:pt x="45720" y="203931"/>
                  </a:lnTo>
                </a:path>
              </a:pathLst>
            </a:custGeom>
            <a:noFill/>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hueOff val="0"/>
                <a:satOff val="0"/>
                <a:lumOff val="0"/>
                <a:alphaOff val="0"/>
              </a:schemeClr>
            </a:fontRef>
          </p:style>
        </p:sp>
        <p:sp>
          <p:nvSpPr>
            <p:cNvPr id="39" name="Freeform: Shape 38">
              <a:extLst>
                <a:ext uri="{FF2B5EF4-FFF2-40B4-BE49-F238E27FC236}">
                  <a16:creationId xmlns:a16="http://schemas.microsoft.com/office/drawing/2014/main" id="{B1F2BF50-8F29-41FF-BD8A-7505E30A09FC}"/>
                </a:ext>
              </a:extLst>
            </p:cNvPr>
            <p:cNvSpPr/>
            <p:nvPr/>
          </p:nvSpPr>
          <p:spPr>
            <a:xfrm>
              <a:off x="4801233" y="5118471"/>
              <a:ext cx="2606528" cy="485551"/>
            </a:xfrm>
            <a:custGeom>
              <a:avLst/>
              <a:gdLst>
                <a:gd name="connsiteX0" fmla="*/ 0 w 2623523"/>
                <a:gd name="connsiteY0" fmla="*/ 0 h 485551"/>
                <a:gd name="connsiteX1" fmla="*/ 2623523 w 2623523"/>
                <a:gd name="connsiteY1" fmla="*/ 0 h 485551"/>
                <a:gd name="connsiteX2" fmla="*/ 2623523 w 2623523"/>
                <a:gd name="connsiteY2" fmla="*/ 485551 h 485551"/>
                <a:gd name="connsiteX3" fmla="*/ 0 w 2623523"/>
                <a:gd name="connsiteY3" fmla="*/ 485551 h 485551"/>
                <a:gd name="connsiteX4" fmla="*/ 0 w 2623523"/>
                <a:gd name="connsiteY4" fmla="*/ 0 h 485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3523" h="485551">
                  <a:moveTo>
                    <a:pt x="0" y="0"/>
                  </a:moveTo>
                  <a:lnTo>
                    <a:pt x="2623523" y="0"/>
                  </a:lnTo>
                  <a:lnTo>
                    <a:pt x="2623523" y="485551"/>
                  </a:lnTo>
                  <a:lnTo>
                    <a:pt x="0" y="48555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solidFill>
                    <a:schemeClr val="tx1"/>
                  </a:solidFill>
                </a:rPr>
                <a:t>Follow up 1 - 2 weekly</a:t>
              </a:r>
            </a:p>
          </p:txBody>
        </p:sp>
        <p:sp>
          <p:nvSpPr>
            <p:cNvPr id="40" name="Freeform: Shape 39">
              <a:extLst>
                <a:ext uri="{FF2B5EF4-FFF2-40B4-BE49-F238E27FC236}">
                  <a16:creationId xmlns:a16="http://schemas.microsoft.com/office/drawing/2014/main" id="{A7C1D0CA-592F-4518-878C-CFDBE8A8CF83}"/>
                </a:ext>
              </a:extLst>
            </p:cNvPr>
            <p:cNvSpPr/>
            <p:nvPr/>
          </p:nvSpPr>
          <p:spPr>
            <a:xfrm>
              <a:off x="4801233" y="5728722"/>
              <a:ext cx="2606528" cy="564783"/>
            </a:xfrm>
            <a:custGeom>
              <a:avLst/>
              <a:gdLst>
                <a:gd name="connsiteX0" fmla="*/ 0 w 2623523"/>
                <a:gd name="connsiteY0" fmla="*/ 0 h 485551"/>
                <a:gd name="connsiteX1" fmla="*/ 2623523 w 2623523"/>
                <a:gd name="connsiteY1" fmla="*/ 0 h 485551"/>
                <a:gd name="connsiteX2" fmla="*/ 2623523 w 2623523"/>
                <a:gd name="connsiteY2" fmla="*/ 485551 h 485551"/>
                <a:gd name="connsiteX3" fmla="*/ 0 w 2623523"/>
                <a:gd name="connsiteY3" fmla="*/ 485551 h 485551"/>
                <a:gd name="connsiteX4" fmla="*/ 0 w 2623523"/>
                <a:gd name="connsiteY4" fmla="*/ 0 h 485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3523" h="485551">
                  <a:moveTo>
                    <a:pt x="0" y="0"/>
                  </a:moveTo>
                  <a:lnTo>
                    <a:pt x="2623523" y="0"/>
                  </a:lnTo>
                  <a:lnTo>
                    <a:pt x="2623523" y="485551"/>
                  </a:lnTo>
                  <a:lnTo>
                    <a:pt x="0" y="48555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100000"/>
                </a:lnSpc>
                <a:spcBef>
                  <a:spcPct val="0"/>
                </a:spcBef>
                <a:spcAft>
                  <a:spcPts val="0"/>
                </a:spcAft>
                <a:buNone/>
              </a:pPr>
              <a:r>
                <a:rPr lang="en-SG" sz="1200" kern="1200" dirty="0">
                  <a:solidFill>
                    <a:schemeClr val="tx1"/>
                  </a:solidFill>
                </a:rPr>
                <a:t>Follow up 3 - 6 monthly</a:t>
              </a:r>
            </a:p>
            <a:p>
              <a:pPr marL="0" lvl="0" indent="0" algn="ctr" defTabSz="533400">
                <a:lnSpc>
                  <a:spcPct val="100000"/>
                </a:lnSpc>
                <a:spcBef>
                  <a:spcPct val="0"/>
                </a:spcBef>
                <a:spcAft>
                  <a:spcPts val="0"/>
                </a:spcAft>
                <a:buNone/>
              </a:pPr>
              <a:r>
                <a:rPr lang="en-SG" sz="1200" kern="1200" dirty="0">
                  <a:solidFill>
                    <a:schemeClr val="tx1"/>
                  </a:solidFill>
                </a:rPr>
                <a:t>Height, Weight, BMI, BP, efficacy &amp; side-effects of medication</a:t>
              </a:r>
            </a:p>
          </p:txBody>
        </p:sp>
      </p:grpSp>
      <p:cxnSp>
        <p:nvCxnSpPr>
          <p:cNvPr id="60" name="Straight Arrow Connector 59">
            <a:extLst>
              <a:ext uri="{FF2B5EF4-FFF2-40B4-BE49-F238E27FC236}">
                <a16:creationId xmlns:a16="http://schemas.microsoft.com/office/drawing/2014/main" id="{A0AC667E-5AE6-4606-85FF-D4535CA9C847}"/>
              </a:ext>
            </a:extLst>
          </p:cNvPr>
          <p:cNvCxnSpPr>
            <a:cxnSpLocks/>
          </p:cNvCxnSpPr>
          <p:nvPr/>
        </p:nvCxnSpPr>
        <p:spPr>
          <a:xfrm>
            <a:off x="6089671" y="5027034"/>
            <a:ext cx="8499" cy="127000"/>
          </a:xfrm>
          <a:prstGeom prst="straightConnector1">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
            <a:extLst>
              <a:ext uri="{FF2B5EF4-FFF2-40B4-BE49-F238E27FC236}">
                <a16:creationId xmlns:a16="http://schemas.microsoft.com/office/drawing/2014/main" id="{28005CA9-0C51-497F-A043-5A1B5249F6AB}"/>
              </a:ext>
            </a:extLst>
          </p:cNvPr>
          <p:cNvSpPr txBox="1"/>
          <p:nvPr/>
        </p:nvSpPr>
        <p:spPr>
          <a:xfrm>
            <a:off x="434661" y="5045869"/>
            <a:ext cx="3872819" cy="1061829"/>
          </a:xfrm>
          <a:prstGeom prst="rect">
            <a:avLst/>
          </a:prstGeom>
          <a:noFill/>
        </p:spPr>
        <p:txBody>
          <a:bodyPr wrap="square" rtlCol="0">
            <a:spAutoFit/>
          </a:bodyPr>
          <a:lstStyle/>
          <a:p>
            <a:r>
              <a:rPr lang="en-SG" sz="1050" dirty="0"/>
              <a:t>Legend:</a:t>
            </a:r>
          </a:p>
          <a:p>
            <a:pPr marL="108000" indent="-108000">
              <a:buFont typeface="Arial" panose="020B0604020202020204" pitchFamily="34" charset="0"/>
              <a:buChar char="•"/>
            </a:pPr>
            <a:r>
              <a:rPr lang="en-SG" sz="1050" dirty="0"/>
              <a:t>KKH DCD – </a:t>
            </a:r>
            <a:r>
              <a:rPr lang="en-SG" sz="1050" dirty="0" err="1"/>
              <a:t>Kandang</a:t>
            </a:r>
            <a:r>
              <a:rPr lang="en-SG" sz="1050" dirty="0"/>
              <a:t> </a:t>
            </a:r>
            <a:r>
              <a:rPr lang="en-SG" sz="1050" dirty="0" err="1"/>
              <a:t>Kerbau</a:t>
            </a:r>
            <a:r>
              <a:rPr lang="en-SG" sz="1050" dirty="0"/>
              <a:t> Women’s and Children’s Hospital, Department of Child Development</a:t>
            </a:r>
          </a:p>
          <a:p>
            <a:pPr marL="108000" indent="-108000">
              <a:buFont typeface="Arial" panose="020B0604020202020204" pitchFamily="34" charset="0"/>
              <a:buChar char="•"/>
            </a:pPr>
            <a:r>
              <a:rPr lang="en-SG" sz="1050" dirty="0"/>
              <a:t>NUH CDU – National University Hospital, Child Development Unit</a:t>
            </a:r>
          </a:p>
          <a:p>
            <a:pPr marL="108000" indent="-108000">
              <a:buFont typeface="Arial" panose="020B0604020202020204" pitchFamily="34" charset="0"/>
              <a:buChar char="•"/>
            </a:pPr>
            <a:r>
              <a:rPr lang="en-SG" sz="1050" dirty="0"/>
              <a:t>IMH CGC – Institute of Mental Health, Child Guidance Clinic</a:t>
            </a:r>
          </a:p>
          <a:p>
            <a:pPr marL="108000" indent="-108000">
              <a:buFont typeface="Arial" panose="020B0604020202020204" pitchFamily="34" charset="0"/>
              <a:buChar char="•"/>
            </a:pPr>
            <a:r>
              <a:rPr lang="en-SG" sz="1050" dirty="0"/>
              <a:t>HPB CGC – Health Promotion Board, Child Guidance Clinic</a:t>
            </a:r>
          </a:p>
        </p:txBody>
      </p:sp>
    </p:spTree>
    <p:extLst>
      <p:ext uri="{BB962C8B-B14F-4D97-AF65-F5344CB8AC3E}">
        <p14:creationId xmlns:p14="http://schemas.microsoft.com/office/powerpoint/2010/main" val="1941956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6485E-2F1D-401E-ABD7-7ED4E6B2078A}"/>
              </a:ext>
            </a:extLst>
          </p:cNvPr>
          <p:cNvSpPr>
            <a:spLocks noGrp="1"/>
          </p:cNvSpPr>
          <p:nvPr>
            <p:ph type="title"/>
          </p:nvPr>
        </p:nvSpPr>
        <p:spPr/>
        <p:txBody>
          <a:bodyPr/>
          <a:lstStyle/>
          <a:p>
            <a:r>
              <a:rPr lang="en-SG" dirty="0"/>
              <a:t>When to Refer</a:t>
            </a:r>
          </a:p>
        </p:txBody>
      </p:sp>
      <p:sp>
        <p:nvSpPr>
          <p:cNvPr id="3" name="Content Placeholder 2">
            <a:extLst>
              <a:ext uri="{FF2B5EF4-FFF2-40B4-BE49-F238E27FC236}">
                <a16:creationId xmlns:a16="http://schemas.microsoft.com/office/drawing/2014/main" id="{CF7E1AAC-54E9-4E28-A151-5FD08B2876FB}"/>
              </a:ext>
            </a:extLst>
          </p:cNvPr>
          <p:cNvSpPr>
            <a:spLocks noGrp="1"/>
          </p:cNvSpPr>
          <p:nvPr>
            <p:ph idx="1"/>
          </p:nvPr>
        </p:nvSpPr>
        <p:spPr/>
        <p:txBody>
          <a:bodyPr>
            <a:normAutofit/>
          </a:bodyPr>
          <a:lstStyle/>
          <a:p>
            <a:pPr lvl="1"/>
            <a:r>
              <a:rPr lang="en-SG" dirty="0"/>
              <a:t>Diagnosis of ADHD unsure, assessment required</a:t>
            </a:r>
          </a:p>
          <a:p>
            <a:pPr lvl="1"/>
            <a:r>
              <a:rPr lang="en-SG" dirty="0"/>
              <a:t>Co-morbidities present, assessment required</a:t>
            </a:r>
          </a:p>
          <a:p>
            <a:pPr lvl="2"/>
            <a:r>
              <a:rPr lang="en-SG" dirty="0"/>
              <a:t>(e.g. ASD, LD, IQ testing)</a:t>
            </a:r>
          </a:p>
          <a:p>
            <a:pPr lvl="1"/>
            <a:r>
              <a:rPr lang="en-SG" dirty="0"/>
              <a:t>Contraindication in treatment </a:t>
            </a:r>
          </a:p>
          <a:p>
            <a:pPr lvl="2"/>
            <a:r>
              <a:rPr lang="en-SG" dirty="0"/>
              <a:t>(e.g. family history or past history of cardiac conditions, require cardiologist review)</a:t>
            </a:r>
          </a:p>
          <a:p>
            <a:pPr lvl="1"/>
            <a:r>
              <a:rPr lang="en-SG" dirty="0"/>
              <a:t>Other modalities of treatment required </a:t>
            </a:r>
          </a:p>
          <a:p>
            <a:pPr lvl="2"/>
            <a:r>
              <a:rPr lang="en-SG" dirty="0"/>
              <a:t>(e.g. behavioural therapy with psychologist, anger management with school counsellor)</a:t>
            </a:r>
          </a:p>
          <a:p>
            <a:pPr lvl="1"/>
            <a:r>
              <a:rPr lang="en-SG" dirty="0"/>
              <a:t>Failed pharmacotherapy or complications from pharmacotherapy</a:t>
            </a:r>
          </a:p>
        </p:txBody>
      </p:sp>
    </p:spTree>
    <p:extLst>
      <p:ext uri="{BB962C8B-B14F-4D97-AF65-F5344CB8AC3E}">
        <p14:creationId xmlns:p14="http://schemas.microsoft.com/office/powerpoint/2010/main" val="3914495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97D3C-10CB-4680-AA3D-8F9F7D8CAE57}"/>
              </a:ext>
            </a:extLst>
          </p:cNvPr>
          <p:cNvSpPr>
            <a:spLocks noGrp="1"/>
          </p:cNvSpPr>
          <p:nvPr>
            <p:ph type="title"/>
          </p:nvPr>
        </p:nvSpPr>
        <p:spPr/>
        <p:txBody>
          <a:bodyPr/>
          <a:lstStyle/>
          <a:p>
            <a:r>
              <a:rPr lang="en-SG" dirty="0"/>
              <a:t>REFERENCES</a:t>
            </a:r>
          </a:p>
        </p:txBody>
      </p:sp>
      <p:sp>
        <p:nvSpPr>
          <p:cNvPr id="3" name="Content Placeholder 2">
            <a:extLst>
              <a:ext uri="{FF2B5EF4-FFF2-40B4-BE49-F238E27FC236}">
                <a16:creationId xmlns:a16="http://schemas.microsoft.com/office/drawing/2014/main" id="{37C52579-4FFB-4935-ADFE-03D2263768E7}"/>
              </a:ext>
            </a:extLst>
          </p:cNvPr>
          <p:cNvSpPr>
            <a:spLocks noGrp="1"/>
          </p:cNvSpPr>
          <p:nvPr>
            <p:ph idx="1"/>
          </p:nvPr>
        </p:nvSpPr>
        <p:spPr>
          <a:xfrm>
            <a:off x="1097280" y="1583725"/>
            <a:ext cx="10058400" cy="4700697"/>
          </a:xfrm>
        </p:spPr>
        <p:txBody>
          <a:bodyPr>
            <a:normAutofit lnSpcReduction="10000"/>
          </a:bodyPr>
          <a:lstStyle/>
          <a:p>
            <a:pPr marL="457200" indent="-457200">
              <a:buFont typeface="+mj-lt"/>
              <a:buAutoNum type="arabicPeriod"/>
            </a:pPr>
            <a:r>
              <a:rPr lang="en-SG" sz="1600" dirty="0">
                <a:solidFill>
                  <a:schemeClr val="tx1"/>
                </a:solidFill>
              </a:rPr>
              <a:t>AMS-MOH Clinical Practice Guidelines: Attention Deficit Hyperactivity Disorder. (2014). 1st ed. Singapore: Published by MOH. </a:t>
            </a:r>
            <a:r>
              <a:rPr lang="en-SG" sz="1600" dirty="0">
                <a:solidFill>
                  <a:schemeClr val="tx1"/>
                </a:solidFill>
                <a:hlinkClick r:id="rId2">
                  <a:extLst>
                    <a:ext uri="{A12FA001-AC4F-418D-AE19-62706E023703}">
                      <ahyp:hlinkClr xmlns:ahyp="http://schemas.microsoft.com/office/drawing/2018/hyperlinkcolor" val="tx"/>
                    </a:ext>
                  </a:extLst>
                </a:hlinkClick>
              </a:rPr>
              <a:t>https://ams.edu.sg/view-pdf.aspx?file=media%5C2014_fi_176.pdf&amp;ofile=ADHD+CPG_Booklet.pdf</a:t>
            </a:r>
            <a:endParaRPr lang="en-SG" sz="1600" dirty="0">
              <a:solidFill>
                <a:schemeClr val="tx1"/>
              </a:solidFill>
            </a:endParaRPr>
          </a:p>
          <a:p>
            <a:pPr marL="457200" indent="-457200">
              <a:buFont typeface="+mj-lt"/>
              <a:buAutoNum type="arabicPeriod"/>
            </a:pPr>
            <a:r>
              <a:rPr lang="en-SG" sz="1600" dirty="0">
                <a:solidFill>
                  <a:schemeClr val="tx1"/>
                </a:solidFill>
              </a:rPr>
              <a:t>Quintero J, Ramos-Quiroga J, Sebastián J. Health care and societal costs of the management of children and adolescents with attention-deficit/hyperactivity disorder in Spain: a descriptive analysis. BMC Psychiatry [Internet]. 2018 [cited 20 September 2019];18(40). </a:t>
            </a:r>
            <a:r>
              <a:rPr lang="en-SG" sz="1600" dirty="0">
                <a:solidFill>
                  <a:schemeClr val="tx1"/>
                </a:solidFill>
                <a:hlinkClick r:id="rId3">
                  <a:extLst>
                    <a:ext uri="{A12FA001-AC4F-418D-AE19-62706E023703}">
                      <ahyp:hlinkClr xmlns:ahyp="http://schemas.microsoft.com/office/drawing/2018/hyperlinkcolor" val="tx"/>
                    </a:ext>
                  </a:extLst>
                </a:hlinkClick>
              </a:rPr>
              <a:t>https://bmcpsychiatry.biomedcentral.com/track/pdf/10.1186/s12888-017-1581-y</a:t>
            </a:r>
            <a:endParaRPr lang="en-SG" sz="1600" dirty="0">
              <a:solidFill>
                <a:schemeClr val="tx1"/>
              </a:solidFill>
            </a:endParaRPr>
          </a:p>
          <a:p>
            <a:pPr marL="457200" indent="-457200">
              <a:buFont typeface="+mj-lt"/>
              <a:buAutoNum type="arabicPeriod"/>
            </a:pPr>
            <a:r>
              <a:rPr lang="en-SG" sz="1600" dirty="0">
                <a:solidFill>
                  <a:schemeClr val="tx1"/>
                </a:solidFill>
              </a:rPr>
              <a:t>Diagnostic and Statistical Manual of Mental Disorders, Fifth Edition. </a:t>
            </a:r>
            <a:r>
              <a:rPr lang="en-SG" sz="1600" dirty="0">
                <a:solidFill>
                  <a:schemeClr val="tx1"/>
                </a:solidFill>
                <a:hlinkClick r:id="rId4">
                  <a:extLst>
                    <a:ext uri="{A12FA001-AC4F-418D-AE19-62706E023703}">
                      <ahyp:hlinkClr xmlns:ahyp="http://schemas.microsoft.com/office/drawing/2018/hyperlinkcolor" val="tx"/>
                    </a:ext>
                  </a:extLst>
                </a:hlinkClick>
              </a:rPr>
              <a:t>https://dsm.psychiatryonline.org/doi/book/10.1176/appi.books.9780890425596</a:t>
            </a:r>
            <a:endParaRPr lang="en-SG" sz="1600" dirty="0">
              <a:solidFill>
                <a:schemeClr val="tx1"/>
              </a:solidFill>
            </a:endParaRPr>
          </a:p>
          <a:p>
            <a:pPr marL="457200" indent="-457200">
              <a:buFont typeface="+mj-lt"/>
              <a:buAutoNum type="arabicPeriod"/>
            </a:pPr>
            <a:r>
              <a:rPr lang="en-SG" sz="1600" dirty="0">
                <a:solidFill>
                  <a:schemeClr val="tx1"/>
                </a:solidFill>
              </a:rPr>
              <a:t>About REACH (Response, Early intervention and Assessment in Community mental Health) – Institute of Mental Health. </a:t>
            </a:r>
            <a:r>
              <a:rPr lang="en-SG" sz="1600" dirty="0">
                <a:solidFill>
                  <a:schemeClr val="tx1"/>
                </a:solidFill>
                <a:hlinkClick r:id="rId5">
                  <a:extLst>
                    <a:ext uri="{A12FA001-AC4F-418D-AE19-62706E023703}">
                      <ahyp:hlinkClr xmlns:ahyp="http://schemas.microsoft.com/office/drawing/2018/hyperlinkcolor" val="tx"/>
                    </a:ext>
                  </a:extLst>
                </a:hlinkClick>
              </a:rPr>
              <a:t>https://www.imh.com.sg/clinical/page.aspx?id=1635</a:t>
            </a:r>
            <a:endParaRPr lang="en-SG" sz="1600" dirty="0">
              <a:solidFill>
                <a:schemeClr val="tx1"/>
              </a:solidFill>
            </a:endParaRPr>
          </a:p>
          <a:p>
            <a:pPr marL="457200" indent="-457200">
              <a:buFont typeface="+mj-lt"/>
              <a:buAutoNum type="arabicPeriod"/>
            </a:pPr>
            <a:r>
              <a:rPr lang="en-SG" sz="1600" dirty="0">
                <a:solidFill>
                  <a:schemeClr val="tx1"/>
                </a:solidFill>
              </a:rPr>
              <a:t>SPARK. The Society for the Promotion of Attention-Deficit Hyperactivity Disorder Research &amp; Knowledge. </a:t>
            </a:r>
            <a:r>
              <a:rPr lang="en-SG" sz="1600" dirty="0">
                <a:solidFill>
                  <a:schemeClr val="tx1"/>
                </a:solidFill>
                <a:hlinkClick r:id="rId6">
                  <a:extLst>
                    <a:ext uri="{A12FA001-AC4F-418D-AE19-62706E023703}">
                      <ahyp:hlinkClr xmlns:ahyp="http://schemas.microsoft.com/office/drawing/2018/hyperlinkcolor" val="tx"/>
                    </a:ext>
                  </a:extLst>
                </a:hlinkClick>
              </a:rPr>
              <a:t>https://www.spark.org.sg</a:t>
            </a:r>
            <a:endParaRPr lang="en-SG" sz="1600" dirty="0">
              <a:solidFill>
                <a:schemeClr val="tx1"/>
              </a:solidFill>
            </a:endParaRPr>
          </a:p>
          <a:p>
            <a:pPr marL="457200" indent="-457200">
              <a:buFont typeface="+mj-lt"/>
              <a:buAutoNum type="arabicPeriod"/>
            </a:pPr>
            <a:r>
              <a:rPr lang="en-SG" sz="1600" dirty="0">
                <a:solidFill>
                  <a:schemeClr val="tx1"/>
                </a:solidFill>
              </a:rPr>
              <a:t>Family Service Centre. </a:t>
            </a:r>
            <a:r>
              <a:rPr lang="en-SG" sz="1600" dirty="0">
                <a:solidFill>
                  <a:schemeClr val="tx1"/>
                </a:solidFill>
                <a:hlinkClick r:id="rId7">
                  <a:extLst>
                    <a:ext uri="{A12FA001-AC4F-418D-AE19-62706E023703}">
                      <ahyp:hlinkClr xmlns:ahyp="http://schemas.microsoft.com/office/drawing/2018/hyperlinkcolor" val="tx"/>
                    </a:ext>
                  </a:extLst>
                </a:hlinkClick>
              </a:rPr>
              <a:t>http://www.parenting.sg/family_service_centres.htm</a:t>
            </a:r>
            <a:endParaRPr lang="en-SG" sz="1600" dirty="0">
              <a:solidFill>
                <a:schemeClr val="tx1"/>
              </a:solidFill>
            </a:endParaRPr>
          </a:p>
          <a:p>
            <a:pPr marL="457200" indent="-457200">
              <a:buFont typeface="+mj-lt"/>
              <a:buAutoNum type="arabicPeriod"/>
            </a:pPr>
            <a:r>
              <a:rPr lang="en-SG" sz="1600" dirty="0">
                <a:solidFill>
                  <a:schemeClr val="tx1"/>
                </a:solidFill>
              </a:rPr>
              <a:t>NICHQ Vanderbilt Assessment &amp; Follow-up Scale for Parent Informant &amp; Teacher Informant. </a:t>
            </a:r>
            <a:r>
              <a:rPr lang="en-SG" sz="1600" dirty="0">
                <a:solidFill>
                  <a:schemeClr val="tx1"/>
                </a:solidFill>
                <a:hlinkClick r:id="rId8">
                  <a:extLst>
                    <a:ext uri="{A12FA001-AC4F-418D-AE19-62706E023703}">
                      <ahyp:hlinkClr xmlns:ahyp="http://schemas.microsoft.com/office/drawing/2018/hyperlinkcolor" val="tx"/>
                    </a:ext>
                  </a:extLst>
                </a:hlinkClick>
              </a:rPr>
              <a:t>https://www.nichq.org/sites/default/files/resource-file/NICHQ_Vanderbilt_Assessment_Scales.pdf</a:t>
            </a:r>
            <a:endParaRPr lang="en-SG" sz="1600" dirty="0">
              <a:solidFill>
                <a:schemeClr val="tx1"/>
              </a:solidFill>
            </a:endParaRPr>
          </a:p>
          <a:p>
            <a:pPr marL="457200" indent="-457200">
              <a:buFont typeface="+mj-lt"/>
              <a:buAutoNum type="arabicPeriod"/>
            </a:pPr>
            <a:r>
              <a:rPr lang="en-SG" sz="1600" dirty="0">
                <a:solidFill>
                  <a:schemeClr val="tx1"/>
                </a:solidFill>
              </a:rPr>
              <a:t>McCabe, J. (2018). Failing at Normal: An ADHD Success Story | Jessica McCabe | </a:t>
            </a:r>
            <a:r>
              <a:rPr lang="en-SG" sz="1600" dirty="0" err="1">
                <a:solidFill>
                  <a:schemeClr val="tx1"/>
                </a:solidFill>
              </a:rPr>
              <a:t>TEDxBratislava</a:t>
            </a:r>
            <a:r>
              <a:rPr lang="en-SG" sz="1600" dirty="0">
                <a:solidFill>
                  <a:schemeClr val="tx1"/>
                </a:solidFill>
              </a:rPr>
              <a:t>.                                                                       </a:t>
            </a:r>
            <a:r>
              <a:rPr lang="en-SG" sz="1600" dirty="0">
                <a:solidFill>
                  <a:schemeClr val="tx1"/>
                </a:solidFill>
                <a:hlinkClick r:id="rId9">
                  <a:extLst>
                    <a:ext uri="{A12FA001-AC4F-418D-AE19-62706E023703}">
                      <ahyp:hlinkClr xmlns:ahyp="http://schemas.microsoft.com/office/drawing/2018/hyperlinkcolor" val="tx"/>
                    </a:ext>
                  </a:extLst>
                </a:hlinkClick>
              </a:rPr>
              <a:t>https://www.youtube.com/watch?v=JiwZQNYlGQI</a:t>
            </a:r>
            <a:endParaRPr lang="en-SG" sz="1600" dirty="0">
              <a:solidFill>
                <a:schemeClr val="tx1"/>
              </a:solidFill>
            </a:endParaRPr>
          </a:p>
        </p:txBody>
      </p:sp>
    </p:spTree>
    <p:extLst>
      <p:ext uri="{BB962C8B-B14F-4D97-AF65-F5344CB8AC3E}">
        <p14:creationId xmlns:p14="http://schemas.microsoft.com/office/powerpoint/2010/main" val="3540817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CA55E-7ECB-4EBF-A774-75CFC874A7C5}"/>
              </a:ext>
            </a:extLst>
          </p:cNvPr>
          <p:cNvSpPr>
            <a:spLocks noGrp="1"/>
          </p:cNvSpPr>
          <p:nvPr>
            <p:ph type="title"/>
          </p:nvPr>
        </p:nvSpPr>
        <p:spPr/>
        <p:txBody>
          <a:bodyPr/>
          <a:lstStyle/>
          <a:p>
            <a:r>
              <a:rPr lang="en-SG" dirty="0"/>
              <a:t>ACKNOWLEDGMENT</a:t>
            </a:r>
          </a:p>
        </p:txBody>
      </p:sp>
      <p:graphicFrame>
        <p:nvGraphicFramePr>
          <p:cNvPr id="4" name="Table 4">
            <a:extLst>
              <a:ext uri="{FF2B5EF4-FFF2-40B4-BE49-F238E27FC236}">
                <a16:creationId xmlns:a16="http://schemas.microsoft.com/office/drawing/2014/main" id="{B713070A-0313-43DD-B59D-D44CE1C0C96C}"/>
              </a:ext>
            </a:extLst>
          </p:cNvPr>
          <p:cNvGraphicFramePr>
            <a:graphicFrameLocks noGrp="1"/>
          </p:cNvGraphicFramePr>
          <p:nvPr>
            <p:ph idx="1"/>
            <p:extLst>
              <p:ext uri="{D42A27DB-BD31-4B8C-83A1-F6EECF244321}">
                <p14:modId xmlns:p14="http://schemas.microsoft.com/office/powerpoint/2010/main" val="380921516"/>
              </p:ext>
            </p:extLst>
          </p:nvPr>
        </p:nvGraphicFramePr>
        <p:xfrm>
          <a:off x="999308" y="1521344"/>
          <a:ext cx="10254344" cy="4724400"/>
        </p:xfrm>
        <a:graphic>
          <a:graphicData uri="http://schemas.openxmlformats.org/drawingml/2006/table">
            <a:tbl>
              <a:tblPr bandRow="1">
                <a:tableStyleId>{2D5ABB26-0587-4C30-8999-92F81FD0307C}</a:tableStyleId>
              </a:tblPr>
              <a:tblGrid>
                <a:gridCol w="5127172">
                  <a:extLst>
                    <a:ext uri="{9D8B030D-6E8A-4147-A177-3AD203B41FA5}">
                      <a16:colId xmlns:a16="http://schemas.microsoft.com/office/drawing/2014/main" val="4272279197"/>
                    </a:ext>
                  </a:extLst>
                </a:gridCol>
                <a:gridCol w="5127172">
                  <a:extLst>
                    <a:ext uri="{9D8B030D-6E8A-4147-A177-3AD203B41FA5}">
                      <a16:colId xmlns:a16="http://schemas.microsoft.com/office/drawing/2014/main" val="2009768728"/>
                    </a:ext>
                  </a:extLst>
                </a:gridCol>
              </a:tblGrid>
              <a:tr h="370840">
                <a:tc gridSpan="2">
                  <a:txBody>
                    <a:bodyPr/>
                    <a:lstStyle/>
                    <a:p>
                      <a:r>
                        <a:rPr lang="en-SG" sz="1200" b="1" dirty="0"/>
                        <a:t>Authors (VASE Team)</a:t>
                      </a:r>
                    </a:p>
                    <a:p>
                      <a:pPr marL="144000" indent="-144000">
                        <a:buFont typeface="Arial" panose="020B0604020202020204" pitchFamily="34" charset="0"/>
                        <a:buChar char="•"/>
                      </a:pPr>
                      <a:r>
                        <a:rPr lang="en-SG" sz="1200" dirty="0"/>
                        <a:t>Dr Charity Low (Peace Family Clinic (WL 832), GDMH 18/19)</a:t>
                      </a:r>
                    </a:p>
                    <a:p>
                      <a:pPr marL="144000" indent="-144000">
                        <a:buFont typeface="Arial" panose="020B0604020202020204" pitchFamily="34" charset="0"/>
                        <a:buChar char="•"/>
                      </a:pPr>
                      <a:r>
                        <a:rPr lang="en-SG" sz="1200" dirty="0"/>
                        <a:t>Dr Roy </a:t>
                      </a:r>
                      <a:r>
                        <a:rPr lang="en-SG" sz="1200" dirty="0" err="1"/>
                        <a:t>Teow</a:t>
                      </a:r>
                      <a:r>
                        <a:rPr lang="en-SG" sz="1200" dirty="0"/>
                        <a:t> Kay Leong (United Health Family Clinic &amp; Surgery, GDMH 16/17)</a:t>
                      </a:r>
                    </a:p>
                    <a:p>
                      <a:pPr marL="144000" indent="-144000">
                        <a:buFont typeface="Arial" panose="020B0604020202020204" pitchFamily="34" charset="0"/>
                        <a:buChar char="•"/>
                      </a:pPr>
                      <a:r>
                        <a:rPr lang="en-SG" sz="1200" dirty="0"/>
                        <a:t>Dr Paul Ang (Zenith Medical Clinic, GDMH 16/17)</a:t>
                      </a:r>
                    </a:p>
                    <a:p>
                      <a:pPr marL="144000" indent="-144000">
                        <a:buFont typeface="Arial" panose="020B0604020202020204" pitchFamily="34" charset="0"/>
                        <a:buChar char="•"/>
                      </a:pPr>
                      <a:r>
                        <a:rPr lang="en-SG" sz="1200" dirty="0"/>
                        <a:t>Dr Eugene Chua (Family Physician in public institute, GDMH 18/19)</a:t>
                      </a:r>
                    </a:p>
                    <a:p>
                      <a:pPr marL="144000" indent="-144000">
                        <a:buFont typeface="Arial" panose="020B0604020202020204" pitchFamily="34" charset="0"/>
                        <a:buChar char="•"/>
                      </a:pPr>
                      <a:r>
                        <a:rPr lang="en-SG" sz="1200" dirty="0"/>
                        <a:t>Dr Lim Choon Guan (Senior Consultant and Deputy Chief, Dept of Developmental Psychiatry, IMH)</a:t>
                      </a:r>
                    </a:p>
                    <a:p>
                      <a:pPr marL="144000" indent="-144000">
                        <a:buFont typeface="Arial" panose="020B0604020202020204" pitchFamily="34" charset="0"/>
                        <a:buChar char="•"/>
                      </a:pPr>
                      <a:r>
                        <a:rPr lang="en-SG" sz="1200" dirty="0"/>
                        <a:t>Dr </a:t>
                      </a:r>
                      <a:r>
                        <a:rPr lang="en-SG" sz="1200" dirty="0" err="1"/>
                        <a:t>Kumi</a:t>
                      </a:r>
                      <a:r>
                        <a:rPr lang="en-SG" sz="1200" dirty="0"/>
                        <a:t> </a:t>
                      </a:r>
                      <a:r>
                        <a:rPr lang="en-SG" sz="1200" dirty="0" err="1"/>
                        <a:t>Mehara</a:t>
                      </a:r>
                      <a:r>
                        <a:rPr lang="en-SG" sz="1200" dirty="0"/>
                        <a:t> (Japan Green Clinic, GDMH 18/19)</a:t>
                      </a:r>
                    </a:p>
                    <a:p>
                      <a:pPr marL="144000" indent="-144000">
                        <a:buFont typeface="Arial" panose="020B0604020202020204" pitchFamily="34" charset="0"/>
                        <a:buChar char="•"/>
                      </a:pPr>
                      <a:r>
                        <a:rPr lang="en-SG" sz="1200" dirty="0"/>
                        <a:t>Dr Siti Aishah (Polyclinic, GDMH 16/17)</a:t>
                      </a:r>
                    </a:p>
                    <a:p>
                      <a:pPr marL="144000" indent="-144000">
                        <a:buFont typeface="Arial" panose="020B0604020202020204" pitchFamily="34" charset="0"/>
                        <a:buChar char="•"/>
                      </a:pPr>
                      <a:r>
                        <a:rPr lang="en-SG" sz="1200" dirty="0"/>
                        <a:t>Dr Nyein </a:t>
                      </a:r>
                      <a:r>
                        <a:rPr lang="en-SG" sz="1200" dirty="0" err="1"/>
                        <a:t>Nyein</a:t>
                      </a:r>
                      <a:r>
                        <a:rPr lang="en-SG" sz="1200" dirty="0"/>
                        <a:t> (Clinical Psychologist, Thrive Family)</a:t>
                      </a:r>
                    </a:p>
                    <a:p>
                      <a:pPr marL="144000" indent="-144000">
                        <a:buFont typeface="Arial" panose="020B0604020202020204" pitchFamily="34" charset="0"/>
                        <a:buChar char="•"/>
                      </a:pPr>
                      <a:r>
                        <a:rPr lang="en-SG" sz="1200" dirty="0"/>
                        <a:t>Ng Boon Tat (Pharmacist)</a:t>
                      </a:r>
                    </a:p>
                    <a:p>
                      <a:pPr>
                        <a:spcBef>
                          <a:spcPts val="600"/>
                        </a:spcBef>
                      </a:pPr>
                      <a:r>
                        <a:rPr lang="en-SG" sz="1200" b="1" kern="1200" dirty="0">
                          <a:effectLst/>
                        </a:rPr>
                        <a:t>Actors</a:t>
                      </a:r>
                    </a:p>
                    <a:p>
                      <a:pPr marL="144000" lvl="0" indent="-144000">
                        <a:buFont typeface="Arial" panose="020B0604020202020204" pitchFamily="34" charset="0"/>
                        <a:buChar char="•"/>
                      </a:pPr>
                      <a:r>
                        <a:rPr lang="en-SG" sz="1200" kern="1200" dirty="0">
                          <a:effectLst/>
                        </a:rPr>
                        <a:t>Dr Lim Choon Guan as </a:t>
                      </a:r>
                      <a:r>
                        <a:rPr lang="en-SG" sz="1200" i="1" kern="1200" dirty="0">
                          <a:effectLst/>
                        </a:rPr>
                        <a:t>The General Practitioner</a:t>
                      </a:r>
                    </a:p>
                    <a:p>
                      <a:pPr marL="144000" lvl="0" indent="-144000">
                        <a:buFont typeface="Arial" panose="020B0604020202020204" pitchFamily="34" charset="0"/>
                        <a:buChar char="•"/>
                      </a:pPr>
                      <a:r>
                        <a:rPr lang="en-SG" sz="1200" kern="1200" dirty="0">
                          <a:effectLst/>
                        </a:rPr>
                        <a:t>Dr Mohamed </a:t>
                      </a:r>
                      <a:r>
                        <a:rPr lang="en-SG" sz="1200" kern="1200" dirty="0" err="1">
                          <a:effectLst/>
                        </a:rPr>
                        <a:t>Baisal</a:t>
                      </a:r>
                      <a:r>
                        <a:rPr lang="en-SG" sz="1200" kern="1200" dirty="0">
                          <a:effectLst/>
                        </a:rPr>
                        <a:t> s/o Abdul Nassar &amp; son, Mohamed Ismail (</a:t>
                      </a:r>
                      <a:r>
                        <a:rPr lang="en-SG" sz="1200" kern="1200" dirty="0" err="1">
                          <a:effectLst/>
                        </a:rPr>
                        <a:t>Shifa</a:t>
                      </a:r>
                      <a:r>
                        <a:rPr lang="en-SG" sz="1200" kern="1200" dirty="0">
                          <a:effectLst/>
                        </a:rPr>
                        <a:t> Clinic and Surgery, GDMH 18/19) as </a:t>
                      </a:r>
                      <a:r>
                        <a:rPr lang="en-SG" sz="1200" i="1" kern="1200" dirty="0">
                          <a:effectLst/>
                        </a:rPr>
                        <a:t>The 1</a:t>
                      </a:r>
                      <a:r>
                        <a:rPr lang="en-SG" sz="1200" i="1" kern="1200" baseline="30000" dirty="0">
                          <a:effectLst/>
                        </a:rPr>
                        <a:t>st</a:t>
                      </a:r>
                      <a:r>
                        <a:rPr lang="en-SG" sz="1200" i="1" kern="1200" dirty="0">
                          <a:effectLst/>
                        </a:rPr>
                        <a:t> parent-child pair</a:t>
                      </a:r>
                    </a:p>
                    <a:p>
                      <a:pPr marL="144000" lvl="0" indent="-144000">
                        <a:buFont typeface="Arial" panose="020B0604020202020204" pitchFamily="34" charset="0"/>
                        <a:buChar char="•"/>
                      </a:pPr>
                      <a:r>
                        <a:rPr lang="en-SG" sz="1200" kern="1200" dirty="0">
                          <a:effectLst/>
                        </a:rPr>
                        <a:t>Mary </a:t>
                      </a:r>
                      <a:r>
                        <a:rPr lang="en-SG" sz="1200" kern="1200" dirty="0" err="1">
                          <a:effectLst/>
                        </a:rPr>
                        <a:t>Hoon</a:t>
                      </a:r>
                      <a:r>
                        <a:rPr lang="en-SG" sz="1200" kern="1200" dirty="0">
                          <a:effectLst/>
                        </a:rPr>
                        <a:t> &amp; son, Matthew as </a:t>
                      </a:r>
                      <a:r>
                        <a:rPr lang="en-SG" sz="1200" i="1" kern="1200" dirty="0">
                          <a:effectLst/>
                        </a:rPr>
                        <a:t>The 2</a:t>
                      </a:r>
                      <a:r>
                        <a:rPr lang="en-SG" sz="1200" i="1" kern="1200" baseline="30000" dirty="0">
                          <a:effectLst/>
                        </a:rPr>
                        <a:t>nd</a:t>
                      </a:r>
                      <a:r>
                        <a:rPr lang="en-SG" sz="1200" i="1" kern="1200" dirty="0">
                          <a:effectLst/>
                        </a:rPr>
                        <a:t> parent-child pair</a:t>
                      </a:r>
                    </a:p>
                    <a:p>
                      <a:pPr marL="144000" lvl="0" indent="-144000">
                        <a:buFont typeface="Arial" panose="020B0604020202020204" pitchFamily="34" charset="0"/>
                        <a:buChar char="•"/>
                      </a:pPr>
                      <a:r>
                        <a:rPr lang="en-SG" sz="1200" kern="1200" dirty="0">
                          <a:effectLst/>
                        </a:rPr>
                        <a:t>Dr </a:t>
                      </a:r>
                      <a:r>
                        <a:rPr lang="en-SG" sz="1200" kern="1200" dirty="0" err="1">
                          <a:effectLst/>
                        </a:rPr>
                        <a:t>Khin</a:t>
                      </a:r>
                      <a:r>
                        <a:rPr lang="en-SG" sz="1200" kern="1200" dirty="0">
                          <a:effectLst/>
                        </a:rPr>
                        <a:t> </a:t>
                      </a:r>
                      <a:r>
                        <a:rPr lang="en-SG" sz="1200" kern="1200" dirty="0" err="1">
                          <a:effectLst/>
                        </a:rPr>
                        <a:t>Myo</a:t>
                      </a:r>
                      <a:r>
                        <a:rPr lang="en-SG" sz="1200" kern="1200" dirty="0">
                          <a:effectLst/>
                        </a:rPr>
                        <a:t> Yi (Paediatrics Medicine, KKH, GDMH 18/19) as </a:t>
                      </a:r>
                      <a:r>
                        <a:rPr lang="en-SG" sz="1200" i="1" kern="1200" dirty="0">
                          <a:effectLst/>
                        </a:rPr>
                        <a:t>The Nurse</a:t>
                      </a:r>
                      <a:endParaRPr lang="en-SG" sz="1200" i="1" kern="1200" dirty="0">
                        <a:solidFill>
                          <a:schemeClr val="dk1"/>
                        </a:solidFill>
                        <a:effectLst/>
                        <a:latin typeface="+mn-lt"/>
                        <a:ea typeface="+mn-ea"/>
                        <a:cs typeface="+mn-cs"/>
                      </a:endParaRPr>
                    </a:p>
                  </a:txBody>
                  <a:tcPr/>
                </a:tc>
                <a:tc hMerge="1">
                  <a:txBody>
                    <a:bodyPr/>
                    <a:lstStyle/>
                    <a:p>
                      <a:endParaRPr lang="en-SG" dirty="0"/>
                    </a:p>
                  </a:txBody>
                  <a:tcPr/>
                </a:tc>
                <a:extLst>
                  <a:ext uri="{0D108BD9-81ED-4DB2-BD59-A6C34878D82A}">
                    <a16:rowId xmlns:a16="http://schemas.microsoft.com/office/drawing/2014/main" val="2105903591"/>
                  </a:ext>
                </a:extLst>
              </a:tr>
              <a:tr h="370840">
                <a:tc>
                  <a:txBody>
                    <a:bodyPr/>
                    <a:lstStyle/>
                    <a:p>
                      <a:r>
                        <a:rPr lang="en-SG" sz="1200" b="1" dirty="0"/>
                        <a:t>Script Editors</a:t>
                      </a:r>
                    </a:p>
                    <a:p>
                      <a:pPr marL="144000" indent="-144000">
                        <a:buFont typeface="Arial" panose="020B0604020202020204" pitchFamily="34" charset="0"/>
                        <a:buChar char="•"/>
                      </a:pPr>
                      <a:r>
                        <a:rPr lang="en-SG" sz="1200" dirty="0"/>
                        <a:t>Dr Ong Say How (Senior Consultant and Chief, Dept of Developmental Psychiatry, IMH)</a:t>
                      </a:r>
                    </a:p>
                    <a:p>
                      <a:pPr marL="144000" indent="-144000">
                        <a:buFont typeface="Arial" panose="020B0604020202020204" pitchFamily="34" charset="0"/>
                        <a:buChar char="•"/>
                      </a:pPr>
                      <a:r>
                        <a:rPr lang="en-SG" sz="1200" dirty="0"/>
                        <a:t>Dr Lim Choon Guan (Senior Consultant and Deputy Chief, Dept of Developmental Psychiatry, IMH)</a:t>
                      </a:r>
                    </a:p>
                    <a:p>
                      <a:pPr>
                        <a:spcBef>
                          <a:spcPts val="600"/>
                        </a:spcBef>
                      </a:pPr>
                      <a:r>
                        <a:rPr lang="en-SG" sz="1200" b="1" dirty="0"/>
                        <a:t>Advisors</a:t>
                      </a:r>
                    </a:p>
                    <a:p>
                      <a:pPr marL="144000" indent="-144000">
                        <a:buFont typeface="Arial" panose="020B0604020202020204" pitchFamily="34" charset="0"/>
                        <a:buChar char="•"/>
                      </a:pPr>
                      <a:r>
                        <a:rPr lang="en-SG" sz="1200" dirty="0"/>
                        <a:t>A/Prof Daniel Fung </a:t>
                      </a:r>
                      <a:r>
                        <a:rPr lang="en-SG" sz="1200" dirty="0" err="1"/>
                        <a:t>Shuen</a:t>
                      </a:r>
                      <a:r>
                        <a:rPr lang="en-SG" sz="1200" dirty="0"/>
                        <a:t> Sheng (Chairman Medical Board, IMH)</a:t>
                      </a:r>
                    </a:p>
                    <a:p>
                      <a:pPr marL="144000" indent="-144000">
                        <a:buFont typeface="Arial" panose="020B0604020202020204" pitchFamily="34" charset="0"/>
                        <a:buChar char="•"/>
                      </a:pPr>
                      <a:r>
                        <a:rPr lang="en-SG" sz="1200" dirty="0"/>
                        <a:t>A/Prof John Wong Chee Meng (Head, Dept of Psychological Medicine, NUHS)</a:t>
                      </a:r>
                    </a:p>
                    <a:p>
                      <a:pPr marL="144000" indent="-144000">
                        <a:buFont typeface="Arial" panose="020B0604020202020204" pitchFamily="34" charset="0"/>
                        <a:buChar char="•"/>
                      </a:pPr>
                      <a:r>
                        <a:rPr lang="en-SG" sz="1200" dirty="0"/>
                        <a:t>Dr </a:t>
                      </a:r>
                      <a:r>
                        <a:rPr lang="en-SG" sz="1200" dirty="0" err="1"/>
                        <a:t>Prerna</a:t>
                      </a:r>
                      <a:r>
                        <a:rPr lang="en-SG" sz="1200" dirty="0"/>
                        <a:t> S </a:t>
                      </a:r>
                      <a:r>
                        <a:rPr lang="en-SG" sz="1200" dirty="0" err="1"/>
                        <a:t>Kahlon</a:t>
                      </a:r>
                      <a:r>
                        <a:rPr lang="en-SG" sz="1200" dirty="0"/>
                        <a:t> (Capstone Project Director, Harvard Medical School)</a:t>
                      </a:r>
                    </a:p>
                  </a:txBody>
                  <a:tcPr/>
                </a:tc>
                <a:tc>
                  <a:txBody>
                    <a:bodyPr/>
                    <a:lstStyle/>
                    <a:p>
                      <a:pPr marL="0" indent="0">
                        <a:spcBef>
                          <a:spcPts val="0"/>
                        </a:spcBef>
                        <a:buFont typeface="Arial" panose="020B0604020202020204" pitchFamily="34" charset="0"/>
                        <a:buNone/>
                      </a:pPr>
                      <a:r>
                        <a:rPr lang="en-SG" sz="1200" b="1" dirty="0"/>
                        <a:t>Contributors</a:t>
                      </a:r>
                    </a:p>
                    <a:p>
                      <a:pPr marL="144000" indent="-144000">
                        <a:buFont typeface="Arial" panose="020B0604020202020204" pitchFamily="34" charset="0"/>
                        <a:buChar char="•"/>
                      </a:pPr>
                      <a:r>
                        <a:rPr lang="en-SG" sz="1200" dirty="0"/>
                        <a:t>Dr </a:t>
                      </a:r>
                      <a:r>
                        <a:rPr lang="en-SG" sz="1200" dirty="0" err="1"/>
                        <a:t>Zai</a:t>
                      </a:r>
                      <a:r>
                        <a:rPr lang="en-SG" sz="1200" dirty="0"/>
                        <a:t> Ru (GDMH 18/19)</a:t>
                      </a:r>
                    </a:p>
                    <a:p>
                      <a:pPr marL="144000" indent="-144000">
                        <a:buFont typeface="Arial" panose="020B0604020202020204" pitchFamily="34" charset="0"/>
                        <a:buChar char="•"/>
                      </a:pPr>
                      <a:r>
                        <a:rPr lang="en-SG" sz="1200" dirty="0"/>
                        <a:t>Dr Bhavani </a:t>
                      </a:r>
                      <a:r>
                        <a:rPr lang="en-SG" sz="1200" dirty="0" err="1"/>
                        <a:t>Sriam</a:t>
                      </a:r>
                      <a:r>
                        <a:rPr lang="en-SG" sz="1200" dirty="0"/>
                        <a:t> (MINDS Developmental Disability Clinic, GDMH 18/19)</a:t>
                      </a:r>
                    </a:p>
                    <a:p>
                      <a:pPr marL="144000" indent="-144000">
                        <a:buFont typeface="Arial" panose="020B0604020202020204" pitchFamily="34" charset="0"/>
                        <a:buChar char="•"/>
                      </a:pPr>
                      <a:r>
                        <a:rPr lang="en-SG" sz="1200" dirty="0"/>
                        <a:t>Grace Li (Senior Occupational Therapist, REACH)</a:t>
                      </a:r>
                    </a:p>
                    <a:p>
                      <a:pPr marL="144000" indent="-144000">
                        <a:buFont typeface="Arial" panose="020B0604020202020204" pitchFamily="34" charset="0"/>
                        <a:buChar char="•"/>
                      </a:pPr>
                      <a:r>
                        <a:rPr lang="en-SG" sz="1200" dirty="0"/>
                        <a:t>Iris </a:t>
                      </a:r>
                      <a:r>
                        <a:rPr lang="en-SG" sz="1200" dirty="0" err="1"/>
                        <a:t>Ferlynna</a:t>
                      </a:r>
                      <a:r>
                        <a:rPr lang="en-SG" sz="1200" dirty="0"/>
                        <a:t> Putri </a:t>
                      </a:r>
                      <a:r>
                        <a:rPr lang="en-SG" sz="1200" dirty="0" err="1"/>
                        <a:t>Binte</a:t>
                      </a:r>
                      <a:r>
                        <a:rPr lang="en-SG" sz="1200" dirty="0"/>
                        <a:t> </a:t>
                      </a:r>
                      <a:r>
                        <a:rPr lang="en-SG" sz="1200" dirty="0" err="1"/>
                        <a:t>Maskhurin</a:t>
                      </a:r>
                      <a:r>
                        <a:rPr lang="en-SG" sz="1200" dirty="0"/>
                        <a:t> (Singapore Polytechnic, Year 2 Student)</a:t>
                      </a:r>
                    </a:p>
                    <a:p>
                      <a:pPr marL="0" indent="0">
                        <a:spcBef>
                          <a:spcPts val="600"/>
                        </a:spcBef>
                        <a:buFont typeface="Arial" panose="020B0604020202020204" pitchFamily="34" charset="0"/>
                        <a:buNone/>
                      </a:pPr>
                      <a:r>
                        <a:rPr lang="en-SG" sz="1200" b="1"/>
                        <a:t>Venue </a:t>
                      </a:r>
                      <a:r>
                        <a:rPr lang="en-SG" sz="1200" b="1" dirty="0"/>
                        <a:t>of filming</a:t>
                      </a:r>
                    </a:p>
                    <a:p>
                      <a:pPr marL="144000" indent="-144000">
                        <a:buFont typeface="Arial" panose="020B0604020202020204" pitchFamily="34" charset="0"/>
                        <a:buChar char="•"/>
                      </a:pPr>
                      <a:r>
                        <a:rPr lang="en-SG" sz="1200" dirty="0"/>
                        <a:t>IMH clinic consultation room</a:t>
                      </a:r>
                    </a:p>
                    <a:p>
                      <a:pPr marL="0" indent="0">
                        <a:spcBef>
                          <a:spcPts val="600"/>
                        </a:spcBef>
                        <a:buFont typeface="Arial" panose="020B0604020202020204" pitchFamily="34" charset="0"/>
                        <a:buNone/>
                      </a:pPr>
                      <a:r>
                        <a:rPr lang="en-SG" sz="1200" b="1" dirty="0"/>
                        <a:t>IMH grant</a:t>
                      </a:r>
                    </a:p>
                  </a:txBody>
                  <a:tcPr/>
                </a:tc>
                <a:extLst>
                  <a:ext uri="{0D108BD9-81ED-4DB2-BD59-A6C34878D82A}">
                    <a16:rowId xmlns:a16="http://schemas.microsoft.com/office/drawing/2014/main" val="1019554066"/>
                  </a:ext>
                </a:extLst>
              </a:tr>
            </a:tbl>
          </a:graphicData>
        </a:graphic>
      </p:graphicFrame>
    </p:spTree>
    <p:extLst>
      <p:ext uri="{BB962C8B-B14F-4D97-AF65-F5344CB8AC3E}">
        <p14:creationId xmlns:p14="http://schemas.microsoft.com/office/powerpoint/2010/main" val="2247654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81AB-668E-4A58-BF58-240EA0B29C94}"/>
              </a:ext>
            </a:extLst>
          </p:cNvPr>
          <p:cNvSpPr>
            <a:spLocks noGrp="1"/>
          </p:cNvSpPr>
          <p:nvPr>
            <p:ph type="title"/>
          </p:nvPr>
        </p:nvSpPr>
        <p:spPr/>
        <p:txBody>
          <a:bodyPr/>
          <a:lstStyle/>
          <a:p>
            <a:r>
              <a:rPr lang="en-SG" dirty="0"/>
              <a:t>DISCLAIMER</a:t>
            </a:r>
          </a:p>
        </p:txBody>
      </p:sp>
      <p:sp>
        <p:nvSpPr>
          <p:cNvPr id="3" name="Content Placeholder 2">
            <a:extLst>
              <a:ext uri="{FF2B5EF4-FFF2-40B4-BE49-F238E27FC236}">
                <a16:creationId xmlns:a16="http://schemas.microsoft.com/office/drawing/2014/main" id="{E73B4D41-04F5-417C-AA5C-0EC0A44E9B5D}"/>
              </a:ext>
            </a:extLst>
          </p:cNvPr>
          <p:cNvSpPr>
            <a:spLocks noGrp="1"/>
          </p:cNvSpPr>
          <p:nvPr>
            <p:ph idx="1"/>
          </p:nvPr>
        </p:nvSpPr>
        <p:spPr/>
        <p:txBody>
          <a:bodyPr>
            <a:normAutofit/>
          </a:bodyPr>
          <a:lstStyle/>
          <a:p>
            <a:pPr algn="just"/>
            <a:r>
              <a:rPr lang="en-SG" sz="2800" dirty="0"/>
              <a:t>The information in this video is correct to the best of our knowledge at the point of circulation. It is by no means exhaustive. Please refer to the above references &amp; other materials to consolidate your appreciation of the subject. The authors disclaim any liability in connection with the use of this information.</a:t>
            </a:r>
          </a:p>
          <a:p>
            <a:pPr algn="just"/>
            <a:r>
              <a:rPr lang="en-SG" sz="2800" dirty="0"/>
              <a:t>All rights reserved. No part of this video may be reproduced, distributed or transmitted in any form by any means without the permission of the authors.</a:t>
            </a:r>
          </a:p>
        </p:txBody>
      </p:sp>
    </p:spTree>
    <p:extLst>
      <p:ext uri="{BB962C8B-B14F-4D97-AF65-F5344CB8AC3E}">
        <p14:creationId xmlns:p14="http://schemas.microsoft.com/office/powerpoint/2010/main" val="424672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F2CF8-C560-41D9-9B7A-EDCB2A40EC26}"/>
              </a:ext>
            </a:extLst>
          </p:cNvPr>
          <p:cNvSpPr>
            <a:spLocks noGrp="1"/>
          </p:cNvSpPr>
          <p:nvPr>
            <p:ph type="title"/>
          </p:nvPr>
        </p:nvSpPr>
        <p:spPr/>
        <p:txBody>
          <a:bodyPr/>
          <a:lstStyle/>
          <a:p>
            <a:r>
              <a:rPr lang="en-SG" dirty="0"/>
              <a:t>SIGNIFICANCE OF ADHD</a:t>
            </a:r>
          </a:p>
        </p:txBody>
      </p:sp>
      <p:sp>
        <p:nvSpPr>
          <p:cNvPr id="3" name="Content Placeholder 2">
            <a:extLst>
              <a:ext uri="{FF2B5EF4-FFF2-40B4-BE49-F238E27FC236}">
                <a16:creationId xmlns:a16="http://schemas.microsoft.com/office/drawing/2014/main" id="{0848DEF1-DEAC-4B42-B74E-94E901DBDDC4}"/>
              </a:ext>
            </a:extLst>
          </p:cNvPr>
          <p:cNvSpPr>
            <a:spLocks noGrp="1"/>
          </p:cNvSpPr>
          <p:nvPr>
            <p:ph idx="1"/>
          </p:nvPr>
        </p:nvSpPr>
        <p:spPr/>
        <p:txBody>
          <a:bodyPr/>
          <a:lstStyle/>
          <a:p>
            <a:pPr lvl="1"/>
            <a:r>
              <a:rPr lang="en-SG" dirty="0"/>
              <a:t>Prevalence 5.29% (worldwide), 4.9% (local)</a:t>
            </a:r>
          </a:p>
          <a:p>
            <a:pPr lvl="2"/>
            <a:r>
              <a:rPr lang="en-SG" dirty="0"/>
              <a:t>5 out of 100 children have ADHD</a:t>
            </a:r>
          </a:p>
          <a:p>
            <a:pPr lvl="2"/>
            <a:r>
              <a:rPr lang="en-SG" dirty="0"/>
              <a:t>2 out of a class of 40 may have ADHD</a:t>
            </a:r>
          </a:p>
          <a:p>
            <a:pPr lvl="1"/>
            <a:r>
              <a:rPr lang="en-SG" dirty="0"/>
              <a:t>4</a:t>
            </a:r>
            <a:r>
              <a:rPr lang="en-SG" baseline="30000" dirty="0"/>
              <a:t>th</a:t>
            </a:r>
            <a:r>
              <a:rPr lang="en-SG" dirty="0"/>
              <a:t> highest contributor to disease burden locally with 6% DALY (Disability-Adjusted Life Year) for children aged 14 and below</a:t>
            </a:r>
            <a:r>
              <a:rPr lang="en-SG" baseline="30000" dirty="0"/>
              <a:t>1</a:t>
            </a:r>
          </a:p>
          <a:p>
            <a:pPr lvl="1"/>
            <a:r>
              <a:rPr lang="en-SG" dirty="0"/>
              <a:t>Estimated average cost of ADHD per year per child was €5733 (~SGD$10K)</a:t>
            </a:r>
            <a:r>
              <a:rPr lang="en-SG" baseline="30000" dirty="0"/>
              <a:t>2</a:t>
            </a:r>
          </a:p>
        </p:txBody>
      </p:sp>
    </p:spTree>
    <p:extLst>
      <p:ext uri="{BB962C8B-B14F-4D97-AF65-F5344CB8AC3E}">
        <p14:creationId xmlns:p14="http://schemas.microsoft.com/office/powerpoint/2010/main" val="343028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61C00-DADD-41C5-AFEB-612676328632}"/>
              </a:ext>
            </a:extLst>
          </p:cNvPr>
          <p:cNvSpPr>
            <a:spLocks noGrp="1"/>
          </p:cNvSpPr>
          <p:nvPr>
            <p:ph type="title"/>
          </p:nvPr>
        </p:nvSpPr>
        <p:spPr/>
        <p:txBody>
          <a:bodyPr/>
          <a:lstStyle/>
          <a:p>
            <a:r>
              <a:rPr lang="en-SG" dirty="0"/>
              <a:t>IN THIS VIDEO, YOU WILL LEARN</a:t>
            </a:r>
          </a:p>
        </p:txBody>
      </p:sp>
      <p:sp>
        <p:nvSpPr>
          <p:cNvPr id="3" name="Content Placeholder 2">
            <a:extLst>
              <a:ext uri="{FF2B5EF4-FFF2-40B4-BE49-F238E27FC236}">
                <a16:creationId xmlns:a16="http://schemas.microsoft.com/office/drawing/2014/main" id="{9A6B5009-1781-45F0-8CD0-A0C7E38867C7}"/>
              </a:ext>
            </a:extLst>
          </p:cNvPr>
          <p:cNvSpPr>
            <a:spLocks noGrp="1"/>
          </p:cNvSpPr>
          <p:nvPr>
            <p:ph idx="1"/>
          </p:nvPr>
        </p:nvSpPr>
        <p:spPr/>
        <p:txBody>
          <a:bodyPr/>
          <a:lstStyle/>
          <a:p>
            <a:pPr lvl="1"/>
            <a:r>
              <a:rPr lang="en-SG" dirty="0"/>
              <a:t>To differentiate a normal active child from ADHD child</a:t>
            </a:r>
          </a:p>
          <a:p>
            <a:pPr lvl="1"/>
            <a:r>
              <a:rPr lang="en-SG" dirty="0"/>
              <a:t>To diagnose ADHD according to DSM-5</a:t>
            </a:r>
            <a:r>
              <a:rPr lang="en-SG" baseline="30000" dirty="0"/>
              <a:t>3</a:t>
            </a:r>
            <a:r>
              <a:rPr lang="en-SG" dirty="0"/>
              <a:t> criteria</a:t>
            </a:r>
          </a:p>
          <a:p>
            <a:pPr lvl="1"/>
            <a:r>
              <a:rPr lang="en-SG" dirty="0"/>
              <a:t>To manage ADHD at primary care clinic</a:t>
            </a:r>
          </a:p>
          <a:p>
            <a:pPr lvl="1"/>
            <a:r>
              <a:rPr lang="en-SG" dirty="0"/>
              <a:t>When to refer</a:t>
            </a:r>
          </a:p>
        </p:txBody>
      </p:sp>
    </p:spTree>
    <p:extLst>
      <p:ext uri="{BB962C8B-B14F-4D97-AF65-F5344CB8AC3E}">
        <p14:creationId xmlns:p14="http://schemas.microsoft.com/office/powerpoint/2010/main" val="1098861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81EF-1858-463E-A07F-BD04C7B01C83}"/>
              </a:ext>
            </a:extLst>
          </p:cNvPr>
          <p:cNvSpPr>
            <a:spLocks noGrp="1"/>
          </p:cNvSpPr>
          <p:nvPr>
            <p:ph type="title"/>
          </p:nvPr>
        </p:nvSpPr>
        <p:spPr>
          <a:xfrm>
            <a:off x="0" y="-448887"/>
            <a:ext cx="12191999" cy="1450757"/>
          </a:xfrm>
        </p:spPr>
        <p:txBody>
          <a:bodyPr>
            <a:normAutofit/>
          </a:bodyPr>
          <a:lstStyle/>
          <a:p>
            <a:pPr algn="ctr"/>
            <a:r>
              <a:rPr lang="en-SG" sz="3800" dirty="0"/>
              <a:t>DIAGNOSIS OF ADHD: INATTENTION SYMPTOMS</a:t>
            </a:r>
            <a:endParaRPr lang="en-SG" sz="3800" baseline="30000" dirty="0"/>
          </a:p>
        </p:txBody>
      </p:sp>
      <p:graphicFrame>
        <p:nvGraphicFramePr>
          <p:cNvPr id="4" name="Table 4">
            <a:extLst>
              <a:ext uri="{FF2B5EF4-FFF2-40B4-BE49-F238E27FC236}">
                <a16:creationId xmlns:a16="http://schemas.microsoft.com/office/drawing/2014/main" id="{F37E2709-927D-4E60-8D90-E022A380B545}"/>
              </a:ext>
            </a:extLst>
          </p:cNvPr>
          <p:cNvGraphicFramePr>
            <a:graphicFrameLocks noGrp="1"/>
          </p:cNvGraphicFramePr>
          <p:nvPr>
            <p:ph idx="1"/>
            <p:extLst>
              <p:ext uri="{D42A27DB-BD31-4B8C-83A1-F6EECF244321}">
                <p14:modId xmlns:p14="http://schemas.microsoft.com/office/powerpoint/2010/main" val="3614684338"/>
              </p:ext>
            </p:extLst>
          </p:nvPr>
        </p:nvGraphicFramePr>
        <p:xfrm>
          <a:off x="40431" y="1184750"/>
          <a:ext cx="12111135" cy="4853034"/>
        </p:xfrm>
        <a:graphic>
          <a:graphicData uri="http://schemas.openxmlformats.org/drawingml/2006/table">
            <a:tbl>
              <a:tblPr firstRow="1" bandRow="1">
                <a:tableStyleId>{21E4AEA4-8DFA-4A89-87EB-49C32662AFE0}</a:tableStyleId>
              </a:tblPr>
              <a:tblGrid>
                <a:gridCol w="11148545">
                  <a:extLst>
                    <a:ext uri="{9D8B030D-6E8A-4147-A177-3AD203B41FA5}">
                      <a16:colId xmlns:a16="http://schemas.microsoft.com/office/drawing/2014/main" val="2925259370"/>
                    </a:ext>
                  </a:extLst>
                </a:gridCol>
                <a:gridCol w="481295">
                  <a:extLst>
                    <a:ext uri="{9D8B030D-6E8A-4147-A177-3AD203B41FA5}">
                      <a16:colId xmlns:a16="http://schemas.microsoft.com/office/drawing/2014/main" val="1256959366"/>
                    </a:ext>
                  </a:extLst>
                </a:gridCol>
                <a:gridCol w="481295">
                  <a:extLst>
                    <a:ext uri="{9D8B030D-6E8A-4147-A177-3AD203B41FA5}">
                      <a16:colId xmlns:a16="http://schemas.microsoft.com/office/drawing/2014/main" val="1352769138"/>
                    </a:ext>
                  </a:extLst>
                </a:gridCol>
              </a:tblGrid>
              <a:tr h="215643">
                <a:tc>
                  <a:txBody>
                    <a:bodyPr/>
                    <a:lstStyle/>
                    <a:p>
                      <a:r>
                        <a:rPr lang="en-SG" sz="1600" dirty="0"/>
                        <a:t>Inattention (≥ 6 months to a degree that is inconsistent with developmental level)</a:t>
                      </a:r>
                    </a:p>
                  </a:txBody>
                  <a:tcPr/>
                </a:tc>
                <a:tc>
                  <a:txBody>
                    <a:bodyPr/>
                    <a:lstStyle/>
                    <a:p>
                      <a:pPr algn="ctr"/>
                      <a:r>
                        <a:rPr lang="en-SG" sz="1600" dirty="0"/>
                        <a:t>Yes</a:t>
                      </a:r>
                    </a:p>
                  </a:txBody>
                  <a:tcPr/>
                </a:tc>
                <a:tc>
                  <a:txBody>
                    <a:bodyPr/>
                    <a:lstStyle/>
                    <a:p>
                      <a:pPr algn="ctr"/>
                      <a:r>
                        <a:rPr lang="en-SG" sz="1600" dirty="0"/>
                        <a:t>No</a:t>
                      </a:r>
                    </a:p>
                  </a:txBody>
                  <a:tcPr/>
                </a:tc>
                <a:extLst>
                  <a:ext uri="{0D108BD9-81ED-4DB2-BD59-A6C34878D82A}">
                    <a16:rowId xmlns:a16="http://schemas.microsoft.com/office/drawing/2014/main" val="3156422422"/>
                  </a:ext>
                </a:extLst>
              </a:tr>
              <a:tr h="372474">
                <a:tc>
                  <a:txBody>
                    <a:bodyPr/>
                    <a:lstStyle/>
                    <a:p>
                      <a:pPr marL="342900" indent="-342900">
                        <a:buAutoNum type="arabicPeriod"/>
                      </a:pPr>
                      <a:r>
                        <a:rPr lang="en-SG" sz="1600" dirty="0"/>
                        <a:t>Often fails to give close attention to details or makes careless mistakes in schoolwork, at work, or during other activities </a:t>
                      </a:r>
                    </a:p>
                    <a:p>
                      <a:pPr marL="0" indent="0">
                        <a:buNone/>
                      </a:pPr>
                      <a:r>
                        <a:rPr lang="en-SG" sz="1600" dirty="0"/>
                        <a:t>(e.g. overlooks or misses details, work is inaccurate)</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086829466"/>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2. Often has difficulty sustaining attention in tasks/or play activities (</a:t>
                      </a:r>
                      <a:r>
                        <a:rPr lang="en-SG" sz="1600" dirty="0" err="1"/>
                        <a:t>eg.</a:t>
                      </a:r>
                      <a:r>
                        <a:rPr lang="en-SG" sz="1600" dirty="0"/>
                        <a:t> has difficulty remaining focused during lectures, conversations, or lengthy reading)</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82696329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3. Often does not seem to listen when spoken to directly (</a:t>
                      </a:r>
                      <a:r>
                        <a:rPr lang="en-SG" sz="1600" dirty="0" err="1"/>
                        <a:t>eg.</a:t>
                      </a:r>
                      <a:r>
                        <a:rPr lang="en-SG" sz="1600" dirty="0"/>
                        <a:t> mind seems elsewhere, even in the absence of any obvious distraction)</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18086494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4. Often does not follow through on instructions and fails to finish schoolwork, chores, or duties in the workplace (e.g. starts tasks but quickly loses focus &amp;is easily </a:t>
                      </a:r>
                      <a:r>
                        <a:rPr lang="en-SG" sz="1600" dirty="0" err="1"/>
                        <a:t>sidetracked</a:t>
                      </a:r>
                      <a:r>
                        <a:rPr lang="en-SG" sz="1600" dirty="0"/>
                        <a:t>)</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397264271"/>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5. Often has difficulty organizing tasks and activities (e.g. difficulty managing sequential tasks; difficulty keeping belongings in order; messy; poor time management; fails to meet deadlines)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356526846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6. Often avoids, dislikes, or is reluctant to engage in tasks that require sustained mental effort (e.g. schoolwork or homework; for older adolescents and adults, preparing reports, completing forms, reviewing lengthy papers)</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2912110676"/>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a:t>7. Often loses things necessary for tasks or activities (e.g. school materials, pencils, books, tools, wallets, keys, paperwork, eyeglasses, mobile telephones)</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2767667889"/>
                  </a:ext>
                </a:extLst>
              </a:tr>
              <a:tr h="2156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8. Is often easily distracted by extraneous stimuli (for older adolescents and adults may include unrelated thoughts)</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1214873109"/>
                  </a:ext>
                </a:extLst>
              </a:tr>
              <a:tr h="2156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9. Is often forgetful in daily activities (e.g. doing chores, running errands; returning calls, paying bills, keeping appointments)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125913115"/>
                  </a:ext>
                </a:extLst>
              </a:tr>
            </a:tbl>
          </a:graphicData>
        </a:graphic>
      </p:graphicFrame>
    </p:spTree>
    <p:extLst>
      <p:ext uri="{BB962C8B-B14F-4D97-AF65-F5344CB8AC3E}">
        <p14:creationId xmlns:p14="http://schemas.microsoft.com/office/powerpoint/2010/main" val="3147726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0F43-8CD5-4AF0-98B3-CACB16A1DA68}"/>
              </a:ext>
            </a:extLst>
          </p:cNvPr>
          <p:cNvSpPr>
            <a:spLocks noGrp="1"/>
          </p:cNvSpPr>
          <p:nvPr>
            <p:ph type="title"/>
          </p:nvPr>
        </p:nvSpPr>
        <p:spPr>
          <a:xfrm>
            <a:off x="-1" y="-415636"/>
            <a:ext cx="12192000" cy="1450757"/>
          </a:xfrm>
        </p:spPr>
        <p:txBody>
          <a:bodyPr>
            <a:normAutofit/>
          </a:bodyPr>
          <a:lstStyle/>
          <a:p>
            <a:pPr algn="ctr"/>
            <a:r>
              <a:rPr lang="en-SG" sz="3800" dirty="0"/>
              <a:t>DIAGNOSIS OF ADHD: HYPERACTIVITY-IMPULSIVITY SYMPTOMS</a:t>
            </a:r>
          </a:p>
        </p:txBody>
      </p:sp>
      <p:graphicFrame>
        <p:nvGraphicFramePr>
          <p:cNvPr id="4" name="Table 4">
            <a:extLst>
              <a:ext uri="{FF2B5EF4-FFF2-40B4-BE49-F238E27FC236}">
                <a16:creationId xmlns:a16="http://schemas.microsoft.com/office/drawing/2014/main" id="{F9DDEE7E-645B-462A-A173-B615914C0159}"/>
              </a:ext>
            </a:extLst>
          </p:cNvPr>
          <p:cNvGraphicFramePr>
            <a:graphicFrameLocks noGrp="1"/>
          </p:cNvGraphicFramePr>
          <p:nvPr>
            <p:ph idx="1"/>
            <p:extLst>
              <p:ext uri="{D42A27DB-BD31-4B8C-83A1-F6EECF244321}">
                <p14:modId xmlns:p14="http://schemas.microsoft.com/office/powerpoint/2010/main" val="3760700172"/>
              </p:ext>
            </p:extLst>
          </p:nvPr>
        </p:nvGraphicFramePr>
        <p:xfrm>
          <a:off x="37406" y="1251250"/>
          <a:ext cx="12117185" cy="4833668"/>
        </p:xfrm>
        <a:graphic>
          <a:graphicData uri="http://schemas.openxmlformats.org/drawingml/2006/table">
            <a:tbl>
              <a:tblPr firstRow="1" bandRow="1">
                <a:tableStyleId>{21E4AEA4-8DFA-4A89-87EB-49C32662AFE0}</a:tableStyleId>
              </a:tblPr>
              <a:tblGrid>
                <a:gridCol w="11152801">
                  <a:extLst>
                    <a:ext uri="{9D8B030D-6E8A-4147-A177-3AD203B41FA5}">
                      <a16:colId xmlns:a16="http://schemas.microsoft.com/office/drawing/2014/main" val="3600181258"/>
                    </a:ext>
                  </a:extLst>
                </a:gridCol>
                <a:gridCol w="482192">
                  <a:extLst>
                    <a:ext uri="{9D8B030D-6E8A-4147-A177-3AD203B41FA5}">
                      <a16:colId xmlns:a16="http://schemas.microsoft.com/office/drawing/2014/main" val="2589076489"/>
                    </a:ext>
                  </a:extLst>
                </a:gridCol>
                <a:gridCol w="482192">
                  <a:extLst>
                    <a:ext uri="{9D8B030D-6E8A-4147-A177-3AD203B41FA5}">
                      <a16:colId xmlns:a16="http://schemas.microsoft.com/office/drawing/2014/main" val="2966558191"/>
                    </a:ext>
                  </a:extLst>
                </a:gridCol>
              </a:tblGrid>
              <a:tr h="394696">
                <a:tc>
                  <a:txBody>
                    <a:bodyPr/>
                    <a:lstStyle/>
                    <a:p>
                      <a:r>
                        <a:rPr lang="en-SG" sz="1600" dirty="0"/>
                        <a:t>Hyperactivity-Impulsivity (≥ 6 months to a degree that is inconsistent with developmental level)</a:t>
                      </a:r>
                    </a:p>
                  </a:txBody>
                  <a:tcPr/>
                </a:tc>
                <a:tc>
                  <a:txBody>
                    <a:bodyPr/>
                    <a:lstStyle/>
                    <a:p>
                      <a:pPr algn="ctr"/>
                      <a:r>
                        <a:rPr lang="en-SG" sz="1600" dirty="0"/>
                        <a:t>Yes</a:t>
                      </a:r>
                    </a:p>
                  </a:txBody>
                  <a:tcPr/>
                </a:tc>
                <a:tc>
                  <a:txBody>
                    <a:bodyPr/>
                    <a:lstStyle/>
                    <a:p>
                      <a:pPr algn="ctr"/>
                      <a:r>
                        <a:rPr lang="en-SG" sz="1600" dirty="0"/>
                        <a:t>No</a:t>
                      </a:r>
                    </a:p>
                  </a:txBody>
                  <a:tcPr/>
                </a:tc>
                <a:extLst>
                  <a:ext uri="{0D108BD9-81ED-4DB2-BD59-A6C34878D82A}">
                    <a16:rowId xmlns:a16="http://schemas.microsoft.com/office/drawing/2014/main" val="3231048431"/>
                  </a:ext>
                </a:extLst>
              </a:tr>
              <a:tr h="394696">
                <a:tc>
                  <a:txBody>
                    <a:bodyPr/>
                    <a:lstStyle/>
                    <a:p>
                      <a:r>
                        <a:rPr lang="en-SG" sz="1600" dirty="0"/>
                        <a:t>1. Often fidgets with or taps hands or feet or squirms in seat</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131156820"/>
                  </a:ext>
                </a:extLst>
              </a:tr>
              <a:tr h="616373">
                <a:tc>
                  <a:txBody>
                    <a:bodyPr/>
                    <a:lstStyle/>
                    <a:p>
                      <a:r>
                        <a:rPr lang="en-SG" sz="1600" dirty="0"/>
                        <a:t>2. Often leaves seat in situations when remaining seated is expected (e.g. leaves his or her place in the classroom, in the office or other workplace, or in other situations that require remaining in place)</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927416070"/>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3. Often runs about or climbs in situations where it is inappropriate (Note: in adolescents or adults, may be limited to feeling restless)</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372265768"/>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4. Often unable to play or engage in leisure activities quietly</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209136937"/>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5. Is often “on the go,” acting as if “driven by a motor”(</a:t>
                      </a:r>
                      <a:r>
                        <a:rPr lang="en-SG" sz="1600" dirty="0" err="1"/>
                        <a:t>eg.</a:t>
                      </a:r>
                      <a:r>
                        <a:rPr lang="en-SG" sz="1600" dirty="0"/>
                        <a:t> is unable to be comfortable being still for extended time, as in restaurants, meetings; may be experienced by others as being restless or difficult to keep up with)</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243339786"/>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6. Often talks excessively</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894397027"/>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7. Often blurts out an answer before a question has been completed (e.g. completes people’s sentences; cannot wait for turn in conversation)</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2949356340"/>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8. Often has difficulty waiting his or her turn (e.g. while waiting in line)</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614368143"/>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9. Often interrupts or intrudes on others (e.g. butts into conversations, games, or activities; may start using other people’s things without asking or receiving permission; for adolescents and adults, may intrude into or take over what others are doing)</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98687623"/>
                  </a:ext>
                </a:extLst>
              </a:tr>
            </a:tbl>
          </a:graphicData>
        </a:graphic>
      </p:graphicFrame>
    </p:spTree>
    <p:extLst>
      <p:ext uri="{BB962C8B-B14F-4D97-AF65-F5344CB8AC3E}">
        <p14:creationId xmlns:p14="http://schemas.microsoft.com/office/powerpoint/2010/main" val="36661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988D5-311A-4BDE-9738-79E1BC110F2A}"/>
              </a:ext>
            </a:extLst>
          </p:cNvPr>
          <p:cNvSpPr>
            <a:spLocks noGrp="1"/>
          </p:cNvSpPr>
          <p:nvPr>
            <p:ph type="title"/>
          </p:nvPr>
        </p:nvSpPr>
        <p:spPr>
          <a:xfrm>
            <a:off x="0" y="-319747"/>
            <a:ext cx="12192000" cy="1450757"/>
          </a:xfrm>
        </p:spPr>
        <p:txBody>
          <a:bodyPr/>
          <a:lstStyle/>
          <a:p>
            <a:pPr algn="ctr"/>
            <a:r>
              <a:rPr lang="en-SG" dirty="0"/>
              <a:t>DIAGNOSIS OF ADHD IS CLINICAL (DSM-5 CRITERIA)</a:t>
            </a:r>
            <a:r>
              <a:rPr lang="en-SG" baseline="30000" dirty="0"/>
              <a:t>3</a:t>
            </a:r>
            <a:endParaRPr lang="en-SG" dirty="0"/>
          </a:p>
        </p:txBody>
      </p:sp>
      <p:graphicFrame>
        <p:nvGraphicFramePr>
          <p:cNvPr id="4" name="Table 4">
            <a:extLst>
              <a:ext uri="{FF2B5EF4-FFF2-40B4-BE49-F238E27FC236}">
                <a16:creationId xmlns:a16="http://schemas.microsoft.com/office/drawing/2014/main" id="{34924F44-9E55-4513-AF4D-5F4952C1881A}"/>
              </a:ext>
            </a:extLst>
          </p:cNvPr>
          <p:cNvGraphicFramePr>
            <a:graphicFrameLocks noGrp="1"/>
          </p:cNvGraphicFramePr>
          <p:nvPr>
            <p:ph idx="1"/>
            <p:extLst>
              <p:ext uri="{D42A27DB-BD31-4B8C-83A1-F6EECF244321}">
                <p14:modId xmlns:p14="http://schemas.microsoft.com/office/powerpoint/2010/main" val="754004160"/>
              </p:ext>
            </p:extLst>
          </p:nvPr>
        </p:nvGraphicFramePr>
        <p:xfrm>
          <a:off x="69273" y="1290883"/>
          <a:ext cx="12053454" cy="4276233"/>
        </p:xfrm>
        <a:graphic>
          <a:graphicData uri="http://schemas.openxmlformats.org/drawingml/2006/table">
            <a:tbl>
              <a:tblPr firstRow="1" bandRow="1">
                <a:tableStyleId>{21E4AEA4-8DFA-4A89-87EB-49C32662AFE0}</a:tableStyleId>
              </a:tblPr>
              <a:tblGrid>
                <a:gridCol w="10679146">
                  <a:extLst>
                    <a:ext uri="{9D8B030D-6E8A-4147-A177-3AD203B41FA5}">
                      <a16:colId xmlns:a16="http://schemas.microsoft.com/office/drawing/2014/main" val="1816370202"/>
                    </a:ext>
                  </a:extLst>
                </a:gridCol>
                <a:gridCol w="687154">
                  <a:extLst>
                    <a:ext uri="{9D8B030D-6E8A-4147-A177-3AD203B41FA5}">
                      <a16:colId xmlns:a16="http://schemas.microsoft.com/office/drawing/2014/main" val="2654639284"/>
                    </a:ext>
                  </a:extLst>
                </a:gridCol>
                <a:gridCol w="687154">
                  <a:extLst>
                    <a:ext uri="{9D8B030D-6E8A-4147-A177-3AD203B41FA5}">
                      <a16:colId xmlns:a16="http://schemas.microsoft.com/office/drawing/2014/main" val="3647831227"/>
                    </a:ext>
                  </a:extLst>
                </a:gridCol>
              </a:tblGrid>
              <a:tr h="513428">
                <a:tc>
                  <a:txBody>
                    <a:bodyPr/>
                    <a:lstStyle/>
                    <a:p>
                      <a:r>
                        <a:rPr lang="en-SG"/>
                        <a:t>DIAGNOSIS – For diagnosis of ADHD, answers must be “Yes” to all the following	</a:t>
                      </a:r>
                    </a:p>
                  </a:txBody>
                  <a:tcPr/>
                </a:tc>
                <a:tc>
                  <a:txBody>
                    <a:bodyPr/>
                    <a:lstStyle/>
                    <a:p>
                      <a:pPr algn="ctr"/>
                      <a:r>
                        <a:rPr lang="en-SG" dirty="0"/>
                        <a:t>Yes</a:t>
                      </a:r>
                    </a:p>
                  </a:txBody>
                  <a:tcPr/>
                </a:tc>
                <a:tc>
                  <a:txBody>
                    <a:bodyPr/>
                    <a:lstStyle/>
                    <a:p>
                      <a:pPr algn="ctr"/>
                      <a:r>
                        <a:rPr lang="en-SG" dirty="0"/>
                        <a:t>No</a:t>
                      </a:r>
                    </a:p>
                  </a:txBody>
                  <a:tcPr/>
                </a:tc>
                <a:extLst>
                  <a:ext uri="{0D108BD9-81ED-4DB2-BD59-A6C34878D82A}">
                    <a16:rowId xmlns:a16="http://schemas.microsoft.com/office/drawing/2014/main" val="2954142850"/>
                  </a:ext>
                </a:extLst>
              </a:tr>
              <a:tr h="9902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1. Are there at least 6 symptoms in either the inattention or hyperactivity-impulsivity subgroup? Note: The symptoms are not solely a manifestation of oppositional behaviour, defiance, hostility, or failure to understand tasks or instructions. For older adolescents &amp; adults (age ≥17), at least 5 symptoms required</a:t>
                      </a:r>
                    </a:p>
                  </a:txBody>
                  <a:tcPr/>
                </a:tc>
                <a:tc>
                  <a:txBody>
                    <a:bodyPr/>
                    <a:lstStyle/>
                    <a:p>
                      <a:pPr algn="ctr"/>
                      <a:endParaRPr lang="en-SG" dirty="0"/>
                    </a:p>
                  </a:txBody>
                  <a:tcPr/>
                </a:tc>
                <a:tc>
                  <a:txBody>
                    <a:bodyPr/>
                    <a:lstStyle/>
                    <a:p>
                      <a:pPr algn="ctr"/>
                      <a:r>
                        <a:rPr lang="en-SG" dirty="0"/>
                        <a:t>X</a:t>
                      </a:r>
                    </a:p>
                  </a:txBody>
                  <a:tcPr/>
                </a:tc>
                <a:extLst>
                  <a:ext uri="{0D108BD9-81ED-4DB2-BD59-A6C34878D82A}">
                    <a16:rowId xmlns:a16="http://schemas.microsoft.com/office/drawing/2014/main" val="1408964410"/>
                  </a:ext>
                </a:extLst>
              </a:tr>
              <a:tr h="396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2. Several inattentive or hyperactive-impulsive symptoms were present prior to age 12 years</a:t>
                      </a:r>
                    </a:p>
                  </a:txBody>
                  <a:tcPr/>
                </a:tc>
                <a:tc>
                  <a:txBody>
                    <a:bodyPr/>
                    <a:lstStyle/>
                    <a:p>
                      <a:pPr algn="ctr"/>
                      <a:r>
                        <a:rPr lang="en-SG" dirty="0"/>
                        <a:t>√</a:t>
                      </a:r>
                    </a:p>
                  </a:txBody>
                  <a:tcPr/>
                </a:tc>
                <a:tc>
                  <a:txBody>
                    <a:bodyPr/>
                    <a:lstStyle/>
                    <a:p>
                      <a:pPr algn="ctr"/>
                      <a:endParaRPr lang="en-SG" dirty="0"/>
                    </a:p>
                  </a:txBody>
                  <a:tcPr/>
                </a:tc>
                <a:extLst>
                  <a:ext uri="{0D108BD9-81ED-4DB2-BD59-A6C34878D82A}">
                    <a16:rowId xmlns:a16="http://schemas.microsoft.com/office/drawing/2014/main" val="3652068957"/>
                  </a:ext>
                </a:extLst>
              </a:tr>
              <a:tr h="6931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3. Several inattentive or hyperactive-impulsive symptoms are present in two or more settings (e.g. at home, school, or work; with friends or relatives; in other activities)</a:t>
                      </a:r>
                    </a:p>
                  </a:txBody>
                  <a:tcPr/>
                </a:tc>
                <a:tc>
                  <a:txBody>
                    <a:bodyPr/>
                    <a:lstStyle/>
                    <a:p>
                      <a:pPr algn="ctr"/>
                      <a:endParaRPr lang="en-SG" dirty="0"/>
                    </a:p>
                  </a:txBody>
                  <a:tcPr/>
                </a:tc>
                <a:tc>
                  <a:txBody>
                    <a:bodyPr/>
                    <a:lstStyle/>
                    <a:p>
                      <a:pPr algn="ctr"/>
                      <a:r>
                        <a:rPr lang="en-SG" dirty="0"/>
                        <a:t>X</a:t>
                      </a:r>
                    </a:p>
                  </a:txBody>
                  <a:tcPr/>
                </a:tc>
                <a:extLst>
                  <a:ext uri="{0D108BD9-81ED-4DB2-BD59-A6C34878D82A}">
                    <a16:rowId xmlns:a16="http://schemas.microsoft.com/office/drawing/2014/main" val="3102407996"/>
                  </a:ext>
                </a:extLst>
              </a:tr>
              <a:tr h="693148">
                <a:tc>
                  <a:txBody>
                    <a:bodyPr/>
                    <a:lstStyle/>
                    <a:p>
                      <a:r>
                        <a:rPr lang="en-SG" dirty="0"/>
                        <a:t>4. There is clear evidence that the symptoms interfere with, or reduce the quality of, social, academic, or occupational functioning</a:t>
                      </a:r>
                    </a:p>
                  </a:txBody>
                  <a:tcPr/>
                </a:tc>
                <a:tc>
                  <a:txBody>
                    <a:bodyPr/>
                    <a:lstStyle/>
                    <a:p>
                      <a:pPr algn="ctr"/>
                      <a:endParaRPr lang="en-SG" dirty="0"/>
                    </a:p>
                  </a:txBody>
                  <a:tcPr/>
                </a:tc>
                <a:tc>
                  <a:txBody>
                    <a:bodyPr/>
                    <a:lstStyle/>
                    <a:p>
                      <a:pPr algn="ctr"/>
                      <a:r>
                        <a:rPr lang="en-SG" dirty="0"/>
                        <a:t>X</a:t>
                      </a:r>
                    </a:p>
                  </a:txBody>
                  <a:tcPr/>
                </a:tc>
                <a:extLst>
                  <a:ext uri="{0D108BD9-81ED-4DB2-BD59-A6C34878D82A}">
                    <a16:rowId xmlns:a16="http://schemas.microsoft.com/office/drawing/2014/main" val="654509641"/>
                  </a:ext>
                </a:extLst>
              </a:tr>
              <a:tr h="990212">
                <a:tc>
                  <a:txBody>
                    <a:bodyPr/>
                    <a:lstStyle/>
                    <a:p>
                      <a:r>
                        <a:rPr lang="en-SG" dirty="0"/>
                        <a:t>5. The symptoms do not occur exclusively during the course of schizophrenia or another psychotic disorder, and are not better explained by another mental disorder (e.g. mood disorder, anxiety disorder, dissociative disorder, personality disorder, substance intoxication, or withdrawal)</a:t>
                      </a:r>
                    </a:p>
                  </a:txBody>
                  <a:tcPr/>
                </a:tc>
                <a:tc>
                  <a:txBody>
                    <a:bodyPr/>
                    <a:lstStyle/>
                    <a:p>
                      <a:pPr algn="ctr"/>
                      <a:r>
                        <a:rPr lang="en-SG" dirty="0"/>
                        <a:t>√</a:t>
                      </a:r>
                    </a:p>
                  </a:txBody>
                  <a:tcPr/>
                </a:tc>
                <a:tc>
                  <a:txBody>
                    <a:bodyPr/>
                    <a:lstStyle/>
                    <a:p>
                      <a:pPr algn="ctr"/>
                      <a:endParaRPr lang="en-SG" dirty="0"/>
                    </a:p>
                  </a:txBody>
                  <a:tcPr/>
                </a:tc>
                <a:extLst>
                  <a:ext uri="{0D108BD9-81ED-4DB2-BD59-A6C34878D82A}">
                    <a16:rowId xmlns:a16="http://schemas.microsoft.com/office/drawing/2014/main" val="464700926"/>
                  </a:ext>
                </a:extLst>
              </a:tr>
            </a:tbl>
          </a:graphicData>
        </a:graphic>
      </p:graphicFrame>
      <p:sp>
        <p:nvSpPr>
          <p:cNvPr id="6" name="TextBox 5">
            <a:extLst>
              <a:ext uri="{FF2B5EF4-FFF2-40B4-BE49-F238E27FC236}">
                <a16:creationId xmlns:a16="http://schemas.microsoft.com/office/drawing/2014/main" id="{B75EDF9D-4AA2-4D4B-A73E-1243CACF9D66}"/>
              </a:ext>
            </a:extLst>
          </p:cNvPr>
          <p:cNvSpPr txBox="1"/>
          <p:nvPr/>
        </p:nvSpPr>
        <p:spPr>
          <a:xfrm>
            <a:off x="2646218" y="5652344"/>
            <a:ext cx="6899564" cy="523220"/>
          </a:xfrm>
          <a:prstGeom prst="rect">
            <a:avLst/>
          </a:prstGeom>
          <a:noFill/>
        </p:spPr>
        <p:txBody>
          <a:bodyPr wrap="square" rtlCol="0">
            <a:spAutoFit/>
          </a:bodyPr>
          <a:lstStyle/>
          <a:p>
            <a:pPr algn="ctr"/>
            <a:r>
              <a:rPr lang="en-SG" sz="2800" dirty="0"/>
              <a:t>Ryan is unlikely to have ADHD</a:t>
            </a:r>
          </a:p>
        </p:txBody>
      </p:sp>
    </p:spTree>
    <p:extLst>
      <p:ext uri="{BB962C8B-B14F-4D97-AF65-F5344CB8AC3E}">
        <p14:creationId xmlns:p14="http://schemas.microsoft.com/office/powerpoint/2010/main" val="4185883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37E2709-927D-4E60-8D90-E022A380B545}"/>
              </a:ext>
            </a:extLst>
          </p:cNvPr>
          <p:cNvGraphicFramePr>
            <a:graphicFrameLocks noGrp="1"/>
          </p:cNvGraphicFramePr>
          <p:nvPr>
            <p:ph idx="1"/>
            <p:extLst>
              <p:ext uri="{D42A27DB-BD31-4B8C-83A1-F6EECF244321}">
                <p14:modId xmlns:p14="http://schemas.microsoft.com/office/powerpoint/2010/main" val="691448000"/>
              </p:ext>
            </p:extLst>
          </p:nvPr>
        </p:nvGraphicFramePr>
        <p:xfrm>
          <a:off x="40431" y="1201375"/>
          <a:ext cx="12111135" cy="5059680"/>
        </p:xfrm>
        <a:graphic>
          <a:graphicData uri="http://schemas.openxmlformats.org/drawingml/2006/table">
            <a:tbl>
              <a:tblPr firstRow="1" bandRow="1">
                <a:tableStyleId>{21E4AEA4-8DFA-4A89-87EB-49C32662AFE0}</a:tableStyleId>
              </a:tblPr>
              <a:tblGrid>
                <a:gridCol w="11148545">
                  <a:extLst>
                    <a:ext uri="{9D8B030D-6E8A-4147-A177-3AD203B41FA5}">
                      <a16:colId xmlns:a16="http://schemas.microsoft.com/office/drawing/2014/main" val="2925259370"/>
                    </a:ext>
                  </a:extLst>
                </a:gridCol>
                <a:gridCol w="481295">
                  <a:extLst>
                    <a:ext uri="{9D8B030D-6E8A-4147-A177-3AD203B41FA5}">
                      <a16:colId xmlns:a16="http://schemas.microsoft.com/office/drawing/2014/main" val="1256959366"/>
                    </a:ext>
                  </a:extLst>
                </a:gridCol>
                <a:gridCol w="481295">
                  <a:extLst>
                    <a:ext uri="{9D8B030D-6E8A-4147-A177-3AD203B41FA5}">
                      <a16:colId xmlns:a16="http://schemas.microsoft.com/office/drawing/2014/main" val="1352769138"/>
                    </a:ext>
                  </a:extLst>
                </a:gridCol>
              </a:tblGrid>
              <a:tr h="215643">
                <a:tc>
                  <a:txBody>
                    <a:bodyPr/>
                    <a:lstStyle/>
                    <a:p>
                      <a:r>
                        <a:rPr lang="en-SG" sz="1600" dirty="0"/>
                        <a:t>Inattention (≥ 6 months to a degree that is inconsistent with developmental level)</a:t>
                      </a:r>
                    </a:p>
                  </a:txBody>
                  <a:tcPr/>
                </a:tc>
                <a:tc>
                  <a:txBody>
                    <a:bodyPr/>
                    <a:lstStyle/>
                    <a:p>
                      <a:pPr algn="ctr"/>
                      <a:r>
                        <a:rPr lang="en-SG" sz="1600" dirty="0"/>
                        <a:t>Yes</a:t>
                      </a:r>
                    </a:p>
                  </a:txBody>
                  <a:tcPr/>
                </a:tc>
                <a:tc>
                  <a:txBody>
                    <a:bodyPr/>
                    <a:lstStyle/>
                    <a:p>
                      <a:pPr algn="ctr"/>
                      <a:r>
                        <a:rPr lang="en-SG" sz="1600" dirty="0"/>
                        <a:t>No</a:t>
                      </a:r>
                    </a:p>
                  </a:txBody>
                  <a:tcPr/>
                </a:tc>
                <a:extLst>
                  <a:ext uri="{0D108BD9-81ED-4DB2-BD59-A6C34878D82A}">
                    <a16:rowId xmlns:a16="http://schemas.microsoft.com/office/drawing/2014/main" val="3156422422"/>
                  </a:ext>
                </a:extLst>
              </a:tr>
              <a:tr h="372474">
                <a:tc>
                  <a:txBody>
                    <a:bodyPr/>
                    <a:lstStyle/>
                    <a:p>
                      <a:r>
                        <a:rPr lang="en-SG" sz="1600" dirty="0"/>
                        <a:t>1. Often fails to give close attention to details or makes careless mistakes in schoolwork, at work, or during other activities (e.g. overlooks or misses details, work is inaccurate)</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3086829466"/>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2. Often has difficulty sustaining attention in tasks/or play activities (e.g. has difficulty remaining focused during lectures, conversations, or lengthy reading)</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82696329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3. Often does not seem to listen when spoken to directly (e.g. mind seems elsewhere, even in the absence of any obvious distraction)</a:t>
                      </a:r>
                    </a:p>
                  </a:txBody>
                  <a:tcPr/>
                </a:tc>
                <a:tc>
                  <a:txBody>
                    <a:bodyPr/>
                    <a:lstStyle/>
                    <a:p>
                      <a:pPr algn="ctr"/>
                      <a:endParaRPr lang="en-SG" sz="1600" dirty="0"/>
                    </a:p>
                  </a:txBody>
                  <a:tcPr/>
                </a:tc>
                <a:tc>
                  <a:txBody>
                    <a:bodyPr/>
                    <a:lstStyle/>
                    <a:p>
                      <a:pPr algn="ctr"/>
                      <a:r>
                        <a:rPr lang="en-SG" sz="1600" dirty="0"/>
                        <a:t>X</a:t>
                      </a:r>
                    </a:p>
                  </a:txBody>
                  <a:tcPr/>
                </a:tc>
                <a:extLst>
                  <a:ext uri="{0D108BD9-81ED-4DB2-BD59-A6C34878D82A}">
                    <a16:rowId xmlns:a16="http://schemas.microsoft.com/office/drawing/2014/main" val="318086494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4. Often does not follow through on instructions and fails to finish schoolwork, chores, or duties in the workplace (</a:t>
                      </a:r>
                      <a:r>
                        <a:rPr lang="en-SG" sz="1600" dirty="0" err="1"/>
                        <a:t>eg.</a:t>
                      </a:r>
                      <a:r>
                        <a:rPr lang="en-SG" sz="1600" dirty="0"/>
                        <a:t> starts tasks but quickly loses focus &amp;is easily </a:t>
                      </a:r>
                      <a:r>
                        <a:rPr lang="en-SG" sz="1600" dirty="0" err="1"/>
                        <a:t>sidetracked</a:t>
                      </a:r>
                      <a:r>
                        <a:rPr lang="en-SG" sz="1600" dirty="0"/>
                        <a:t>)</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3397264271"/>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5. Often has difficulty organizing tasks and activities (e.g. difficulty managing sequential tasks; difficulty keeping belongings in order; messy; poor time management; fails to meet deadlines)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3565268462"/>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6. Often avoids, dislikes, or is reluctant to engage in tasks that require sustained mental effort (e.g. schoolwork or homework; for older adolescents and adults, preparing reports, completing forms, reviewing lengthy papers)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912110676"/>
                  </a:ext>
                </a:extLst>
              </a:tr>
              <a:tr h="372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a:t>7. Often loses things necessary for tasks or activities (e.g. school materials, pencils, books, tools, wallets, keys, paperwork, eyeglasses, mobile telephones)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767667889"/>
                  </a:ext>
                </a:extLst>
              </a:tr>
              <a:tr h="2156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8. Is often easily distracted by extraneous stimuli (for older adolescents and adults may include unrelated thoughts)</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214873109"/>
                  </a:ext>
                </a:extLst>
              </a:tr>
              <a:tr h="2156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9. Is often forgetful in daily activities (e.g. doing chores, running errands; returning calls, paying bills, keeping appointments)</a:t>
                      </a:r>
                    </a:p>
                  </a:txBody>
                  <a:tcPr/>
                </a:tc>
                <a:tc>
                  <a:txBody>
                    <a:bodyPr/>
                    <a:lstStyle/>
                    <a:p>
                      <a:pPr algn="ctr"/>
                      <a:endParaRPr lang="en-SG" sz="1600" dirty="0"/>
                    </a:p>
                  </a:txBody>
                  <a:tcPr/>
                </a:tc>
                <a:tc>
                  <a:txBody>
                    <a:bodyPr/>
                    <a:lstStyle/>
                    <a:p>
                      <a:pPr algn="ctr"/>
                      <a:endParaRPr lang="en-SG" sz="1600" dirty="0"/>
                    </a:p>
                  </a:txBody>
                  <a:tcPr/>
                </a:tc>
                <a:extLst>
                  <a:ext uri="{0D108BD9-81ED-4DB2-BD59-A6C34878D82A}">
                    <a16:rowId xmlns:a16="http://schemas.microsoft.com/office/drawing/2014/main" val="1125913115"/>
                  </a:ext>
                </a:extLst>
              </a:tr>
            </a:tbl>
          </a:graphicData>
        </a:graphic>
      </p:graphicFrame>
      <p:sp>
        <p:nvSpPr>
          <p:cNvPr id="5" name="Title 1">
            <a:extLst>
              <a:ext uri="{FF2B5EF4-FFF2-40B4-BE49-F238E27FC236}">
                <a16:creationId xmlns:a16="http://schemas.microsoft.com/office/drawing/2014/main" id="{63E14D7D-48A7-484A-B74C-14075574639E}"/>
              </a:ext>
            </a:extLst>
          </p:cNvPr>
          <p:cNvSpPr txBox="1">
            <a:spLocks/>
          </p:cNvSpPr>
          <p:nvPr/>
        </p:nvSpPr>
        <p:spPr>
          <a:xfrm>
            <a:off x="0" y="-448887"/>
            <a:ext cx="12191999" cy="14507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b="1" kern="1200" spc="-50" baseline="0">
                <a:solidFill>
                  <a:schemeClr val="tx1"/>
                </a:solidFill>
                <a:latin typeface="+mj-lt"/>
                <a:ea typeface="+mj-ea"/>
                <a:cs typeface="+mj-cs"/>
              </a:defRPr>
            </a:lvl1pPr>
          </a:lstStyle>
          <a:p>
            <a:pPr algn="ctr"/>
            <a:r>
              <a:rPr lang="en-SG" sz="3800" dirty="0"/>
              <a:t>DIAGNOSIS OF ADHD: INATTENTION SYMPTOMS</a:t>
            </a:r>
            <a:endParaRPr lang="en-SG" sz="3800" baseline="30000" dirty="0"/>
          </a:p>
        </p:txBody>
      </p:sp>
    </p:spTree>
    <p:extLst>
      <p:ext uri="{BB962C8B-B14F-4D97-AF65-F5344CB8AC3E}">
        <p14:creationId xmlns:p14="http://schemas.microsoft.com/office/powerpoint/2010/main" val="1197142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9DDEE7E-645B-462A-A173-B615914C0159}"/>
              </a:ext>
            </a:extLst>
          </p:cNvPr>
          <p:cNvGraphicFramePr>
            <a:graphicFrameLocks noGrp="1"/>
          </p:cNvGraphicFramePr>
          <p:nvPr>
            <p:ph idx="1"/>
            <p:extLst>
              <p:ext uri="{D42A27DB-BD31-4B8C-83A1-F6EECF244321}">
                <p14:modId xmlns:p14="http://schemas.microsoft.com/office/powerpoint/2010/main" val="1882142651"/>
              </p:ext>
            </p:extLst>
          </p:nvPr>
        </p:nvGraphicFramePr>
        <p:xfrm>
          <a:off x="37406" y="1184749"/>
          <a:ext cx="12117185" cy="4833668"/>
        </p:xfrm>
        <a:graphic>
          <a:graphicData uri="http://schemas.openxmlformats.org/drawingml/2006/table">
            <a:tbl>
              <a:tblPr firstRow="1" bandRow="1">
                <a:tableStyleId>{21E4AEA4-8DFA-4A89-87EB-49C32662AFE0}</a:tableStyleId>
              </a:tblPr>
              <a:tblGrid>
                <a:gridCol w="11152801">
                  <a:extLst>
                    <a:ext uri="{9D8B030D-6E8A-4147-A177-3AD203B41FA5}">
                      <a16:colId xmlns:a16="http://schemas.microsoft.com/office/drawing/2014/main" val="3600181258"/>
                    </a:ext>
                  </a:extLst>
                </a:gridCol>
                <a:gridCol w="482192">
                  <a:extLst>
                    <a:ext uri="{9D8B030D-6E8A-4147-A177-3AD203B41FA5}">
                      <a16:colId xmlns:a16="http://schemas.microsoft.com/office/drawing/2014/main" val="2589076489"/>
                    </a:ext>
                  </a:extLst>
                </a:gridCol>
                <a:gridCol w="482192">
                  <a:extLst>
                    <a:ext uri="{9D8B030D-6E8A-4147-A177-3AD203B41FA5}">
                      <a16:colId xmlns:a16="http://schemas.microsoft.com/office/drawing/2014/main" val="2966558191"/>
                    </a:ext>
                  </a:extLst>
                </a:gridCol>
              </a:tblGrid>
              <a:tr h="394696">
                <a:tc>
                  <a:txBody>
                    <a:bodyPr/>
                    <a:lstStyle/>
                    <a:p>
                      <a:r>
                        <a:rPr lang="en-SG" sz="1600" dirty="0"/>
                        <a:t>Hyperactivity-Impulsivity (≥ 6 months to a degree that is inconsistent with developmental level)</a:t>
                      </a:r>
                    </a:p>
                  </a:txBody>
                  <a:tcPr/>
                </a:tc>
                <a:tc>
                  <a:txBody>
                    <a:bodyPr/>
                    <a:lstStyle/>
                    <a:p>
                      <a:pPr algn="ctr"/>
                      <a:r>
                        <a:rPr lang="en-SG" sz="1600" dirty="0"/>
                        <a:t>Yes</a:t>
                      </a:r>
                    </a:p>
                  </a:txBody>
                  <a:tcPr/>
                </a:tc>
                <a:tc>
                  <a:txBody>
                    <a:bodyPr/>
                    <a:lstStyle/>
                    <a:p>
                      <a:pPr algn="ctr"/>
                      <a:r>
                        <a:rPr lang="en-SG" sz="1600" dirty="0"/>
                        <a:t>No</a:t>
                      </a:r>
                    </a:p>
                  </a:txBody>
                  <a:tcPr/>
                </a:tc>
                <a:extLst>
                  <a:ext uri="{0D108BD9-81ED-4DB2-BD59-A6C34878D82A}">
                    <a16:rowId xmlns:a16="http://schemas.microsoft.com/office/drawing/2014/main" val="3231048431"/>
                  </a:ext>
                </a:extLst>
              </a:tr>
              <a:tr h="394696">
                <a:tc>
                  <a:txBody>
                    <a:bodyPr/>
                    <a:lstStyle/>
                    <a:p>
                      <a:r>
                        <a:rPr lang="en-SG" sz="1600" dirty="0"/>
                        <a:t>1. Often fidgets with or taps hands or feet or squirms in seat</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131156820"/>
                  </a:ext>
                </a:extLst>
              </a:tr>
              <a:tr h="616373">
                <a:tc>
                  <a:txBody>
                    <a:bodyPr/>
                    <a:lstStyle/>
                    <a:p>
                      <a:r>
                        <a:rPr lang="en-SG" sz="1600" dirty="0"/>
                        <a:t>2. Often leaves seat in situations when remaining seated is expected (e.g. leaves his or her place in the classroom, in the office or other workplace, or in other situations that require remaining in place)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600" dirty="0"/>
                        <a:t>√</a:t>
                      </a:r>
                    </a:p>
                  </a:txBody>
                  <a:tcPr/>
                </a:tc>
                <a:tc>
                  <a:txBody>
                    <a:bodyPr/>
                    <a:lstStyle/>
                    <a:p>
                      <a:pPr algn="ctr"/>
                      <a:endParaRPr lang="en-SG" sz="1600" dirty="0"/>
                    </a:p>
                  </a:txBody>
                  <a:tcPr/>
                </a:tc>
                <a:extLst>
                  <a:ext uri="{0D108BD9-81ED-4DB2-BD59-A6C34878D82A}">
                    <a16:rowId xmlns:a16="http://schemas.microsoft.com/office/drawing/2014/main" val="927416070"/>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3. Often runs about or climbs in situations where it is inappropriate (Note: in adolescents or adults, may be limited to feeling restless)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600" dirty="0"/>
                        <a:t>√</a:t>
                      </a:r>
                    </a:p>
                  </a:txBody>
                  <a:tcPr/>
                </a:tc>
                <a:tc>
                  <a:txBody>
                    <a:bodyPr/>
                    <a:lstStyle/>
                    <a:p>
                      <a:pPr algn="ctr"/>
                      <a:endParaRPr lang="en-SG" sz="1600" dirty="0"/>
                    </a:p>
                  </a:txBody>
                  <a:tcPr/>
                </a:tc>
                <a:extLst>
                  <a:ext uri="{0D108BD9-81ED-4DB2-BD59-A6C34878D82A}">
                    <a16:rowId xmlns:a16="http://schemas.microsoft.com/office/drawing/2014/main" val="3372265768"/>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4. Often unable to play or engage in leisure activities quietly</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209136937"/>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5. Is often “on the go,” acting as if “driven by a motor”(e.g. is unable to be comfortable being still for extended time, as in restaurants, meetings; may be experienced by others as being restless or difficult to keep up with)</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600" dirty="0"/>
                        <a:t>√</a:t>
                      </a:r>
                    </a:p>
                  </a:txBody>
                  <a:tcPr/>
                </a:tc>
                <a:tc>
                  <a:txBody>
                    <a:bodyPr/>
                    <a:lstStyle/>
                    <a:p>
                      <a:pPr algn="ctr"/>
                      <a:endParaRPr lang="en-SG" sz="1600" dirty="0"/>
                    </a:p>
                  </a:txBody>
                  <a:tcPr/>
                </a:tc>
                <a:extLst>
                  <a:ext uri="{0D108BD9-81ED-4DB2-BD59-A6C34878D82A}">
                    <a16:rowId xmlns:a16="http://schemas.microsoft.com/office/drawing/2014/main" val="3243339786"/>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6. Often talks excessively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600" dirty="0"/>
                        <a:t>√</a:t>
                      </a:r>
                    </a:p>
                  </a:txBody>
                  <a:tcPr/>
                </a:tc>
                <a:tc>
                  <a:txBody>
                    <a:bodyPr/>
                    <a:lstStyle/>
                    <a:p>
                      <a:pPr algn="ctr"/>
                      <a:endParaRPr lang="en-SG" sz="1600" dirty="0"/>
                    </a:p>
                  </a:txBody>
                  <a:tcPr/>
                </a:tc>
                <a:extLst>
                  <a:ext uri="{0D108BD9-81ED-4DB2-BD59-A6C34878D82A}">
                    <a16:rowId xmlns:a16="http://schemas.microsoft.com/office/drawing/2014/main" val="894397027"/>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7. Often blurts out an answer before a question has been completed (e.g. completes people’s sentences; cannot wait for turn in conversation)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600" dirty="0"/>
                        <a:t>√</a:t>
                      </a:r>
                    </a:p>
                  </a:txBody>
                  <a:tcPr/>
                </a:tc>
                <a:tc>
                  <a:txBody>
                    <a:bodyPr/>
                    <a:lstStyle/>
                    <a:p>
                      <a:pPr algn="ctr"/>
                      <a:endParaRPr lang="en-SG" sz="1600" dirty="0"/>
                    </a:p>
                  </a:txBody>
                  <a:tcPr/>
                </a:tc>
                <a:extLst>
                  <a:ext uri="{0D108BD9-81ED-4DB2-BD59-A6C34878D82A}">
                    <a16:rowId xmlns:a16="http://schemas.microsoft.com/office/drawing/2014/main" val="2949356340"/>
                  </a:ext>
                </a:extLst>
              </a:tr>
              <a:tr h="394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8. Often has difficulty waiting his or her turn (e.g. while waiting in line)</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1614368143"/>
                  </a:ext>
                </a:extLst>
              </a:tr>
              <a:tr h="6163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dirty="0"/>
                        <a:t>9. Often interrupts or intrudes on others (e.g. butts into conversations, games, or activities; may start using other people’s things without asking or receiving permission; for adolescents and adults, may intrude into or take over what others are doing)</a:t>
                      </a:r>
                    </a:p>
                  </a:txBody>
                  <a:tcPr/>
                </a:tc>
                <a:tc>
                  <a:txBody>
                    <a:bodyPr/>
                    <a:lstStyle/>
                    <a:p>
                      <a:pPr algn="ctr"/>
                      <a:r>
                        <a:rPr lang="en-SG" sz="1600" dirty="0"/>
                        <a:t>√</a:t>
                      </a:r>
                    </a:p>
                  </a:txBody>
                  <a:tcPr/>
                </a:tc>
                <a:tc>
                  <a:txBody>
                    <a:bodyPr/>
                    <a:lstStyle/>
                    <a:p>
                      <a:pPr algn="ctr"/>
                      <a:endParaRPr lang="en-SG" sz="1600" dirty="0"/>
                    </a:p>
                  </a:txBody>
                  <a:tcPr/>
                </a:tc>
                <a:extLst>
                  <a:ext uri="{0D108BD9-81ED-4DB2-BD59-A6C34878D82A}">
                    <a16:rowId xmlns:a16="http://schemas.microsoft.com/office/drawing/2014/main" val="298687623"/>
                  </a:ext>
                </a:extLst>
              </a:tr>
            </a:tbl>
          </a:graphicData>
        </a:graphic>
      </p:graphicFrame>
      <p:sp>
        <p:nvSpPr>
          <p:cNvPr id="6" name="Title 1">
            <a:extLst>
              <a:ext uri="{FF2B5EF4-FFF2-40B4-BE49-F238E27FC236}">
                <a16:creationId xmlns:a16="http://schemas.microsoft.com/office/drawing/2014/main" id="{DB57B310-8BFB-451D-A88B-A8664156FF79}"/>
              </a:ext>
            </a:extLst>
          </p:cNvPr>
          <p:cNvSpPr>
            <a:spLocks noGrp="1"/>
          </p:cNvSpPr>
          <p:nvPr>
            <p:ph type="title"/>
          </p:nvPr>
        </p:nvSpPr>
        <p:spPr>
          <a:xfrm>
            <a:off x="-1" y="-415636"/>
            <a:ext cx="12192000" cy="1450757"/>
          </a:xfrm>
        </p:spPr>
        <p:txBody>
          <a:bodyPr>
            <a:normAutofit/>
          </a:bodyPr>
          <a:lstStyle/>
          <a:p>
            <a:pPr algn="ctr"/>
            <a:r>
              <a:rPr lang="en-SG" sz="3800" dirty="0"/>
              <a:t>DIAGNOSIS OF ADHD: HYPERACTIVITY-IMPULSIVITY SYMPTOMS</a:t>
            </a:r>
          </a:p>
        </p:txBody>
      </p:sp>
    </p:spTree>
    <p:extLst>
      <p:ext uri="{BB962C8B-B14F-4D97-AF65-F5344CB8AC3E}">
        <p14:creationId xmlns:p14="http://schemas.microsoft.com/office/powerpoint/2010/main" val="3931910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988D5-311A-4BDE-9738-79E1BC110F2A}"/>
              </a:ext>
            </a:extLst>
          </p:cNvPr>
          <p:cNvSpPr>
            <a:spLocks noGrp="1"/>
          </p:cNvSpPr>
          <p:nvPr>
            <p:ph type="title"/>
          </p:nvPr>
        </p:nvSpPr>
        <p:spPr>
          <a:xfrm>
            <a:off x="0" y="-303122"/>
            <a:ext cx="12192000" cy="1450757"/>
          </a:xfrm>
        </p:spPr>
        <p:txBody>
          <a:bodyPr/>
          <a:lstStyle/>
          <a:p>
            <a:pPr algn="ctr"/>
            <a:r>
              <a:rPr lang="en-SG" dirty="0"/>
              <a:t>DIAGNOSIS OF ADHD IS CLINICAL (DSM-5 CRITERIA)</a:t>
            </a:r>
            <a:r>
              <a:rPr lang="en-SG" baseline="30000" dirty="0"/>
              <a:t>3</a:t>
            </a:r>
            <a:endParaRPr lang="en-SG" dirty="0"/>
          </a:p>
        </p:txBody>
      </p:sp>
      <p:graphicFrame>
        <p:nvGraphicFramePr>
          <p:cNvPr id="4" name="Table 4">
            <a:extLst>
              <a:ext uri="{FF2B5EF4-FFF2-40B4-BE49-F238E27FC236}">
                <a16:creationId xmlns:a16="http://schemas.microsoft.com/office/drawing/2014/main" id="{34924F44-9E55-4513-AF4D-5F4952C1881A}"/>
              </a:ext>
            </a:extLst>
          </p:cNvPr>
          <p:cNvGraphicFramePr>
            <a:graphicFrameLocks noGrp="1"/>
          </p:cNvGraphicFramePr>
          <p:nvPr>
            <p:ph idx="1"/>
            <p:extLst>
              <p:ext uri="{D42A27DB-BD31-4B8C-83A1-F6EECF244321}">
                <p14:modId xmlns:p14="http://schemas.microsoft.com/office/powerpoint/2010/main" val="4268253836"/>
              </p:ext>
            </p:extLst>
          </p:nvPr>
        </p:nvGraphicFramePr>
        <p:xfrm>
          <a:off x="69273" y="1299196"/>
          <a:ext cx="12053454" cy="4276233"/>
        </p:xfrm>
        <a:graphic>
          <a:graphicData uri="http://schemas.openxmlformats.org/drawingml/2006/table">
            <a:tbl>
              <a:tblPr firstRow="1" bandRow="1">
                <a:tableStyleId>{21E4AEA4-8DFA-4A89-87EB-49C32662AFE0}</a:tableStyleId>
              </a:tblPr>
              <a:tblGrid>
                <a:gridCol w="10679146">
                  <a:extLst>
                    <a:ext uri="{9D8B030D-6E8A-4147-A177-3AD203B41FA5}">
                      <a16:colId xmlns:a16="http://schemas.microsoft.com/office/drawing/2014/main" val="1816370202"/>
                    </a:ext>
                  </a:extLst>
                </a:gridCol>
                <a:gridCol w="687154">
                  <a:extLst>
                    <a:ext uri="{9D8B030D-6E8A-4147-A177-3AD203B41FA5}">
                      <a16:colId xmlns:a16="http://schemas.microsoft.com/office/drawing/2014/main" val="2654639284"/>
                    </a:ext>
                  </a:extLst>
                </a:gridCol>
                <a:gridCol w="687154">
                  <a:extLst>
                    <a:ext uri="{9D8B030D-6E8A-4147-A177-3AD203B41FA5}">
                      <a16:colId xmlns:a16="http://schemas.microsoft.com/office/drawing/2014/main" val="3647831227"/>
                    </a:ext>
                  </a:extLst>
                </a:gridCol>
              </a:tblGrid>
              <a:tr h="513428">
                <a:tc>
                  <a:txBody>
                    <a:bodyPr/>
                    <a:lstStyle/>
                    <a:p>
                      <a:r>
                        <a:rPr lang="en-SG"/>
                        <a:t>DIAGNOSIS – For diagnosis of ADHD, answers must be “Yes” to all the following	</a:t>
                      </a:r>
                    </a:p>
                  </a:txBody>
                  <a:tcPr/>
                </a:tc>
                <a:tc>
                  <a:txBody>
                    <a:bodyPr/>
                    <a:lstStyle/>
                    <a:p>
                      <a:pPr algn="ctr"/>
                      <a:r>
                        <a:rPr lang="en-SG" dirty="0"/>
                        <a:t>Yes</a:t>
                      </a:r>
                    </a:p>
                  </a:txBody>
                  <a:tcPr/>
                </a:tc>
                <a:tc>
                  <a:txBody>
                    <a:bodyPr/>
                    <a:lstStyle/>
                    <a:p>
                      <a:pPr algn="ctr"/>
                      <a:r>
                        <a:rPr lang="en-SG" dirty="0"/>
                        <a:t>No</a:t>
                      </a:r>
                    </a:p>
                  </a:txBody>
                  <a:tcPr/>
                </a:tc>
                <a:extLst>
                  <a:ext uri="{0D108BD9-81ED-4DB2-BD59-A6C34878D82A}">
                    <a16:rowId xmlns:a16="http://schemas.microsoft.com/office/drawing/2014/main" val="2954142850"/>
                  </a:ext>
                </a:extLst>
              </a:tr>
              <a:tr h="9902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1. Are there at least 6 symptoms in either the inattention or hyperactivity-impulsivity subgroup? Note: The symptoms are not solely a manifestation of oppositional behaviour, defiance, hostility, or failure to understand tasks or instructions. For older adolescents &amp; adults (age ≥17), at least 5 symptoms required</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dirty="0"/>
                        <a:t>√</a:t>
                      </a:r>
                    </a:p>
                  </a:txBody>
                  <a:tcPr/>
                </a:tc>
                <a:tc>
                  <a:txBody>
                    <a:bodyPr/>
                    <a:lstStyle/>
                    <a:p>
                      <a:pPr algn="ctr"/>
                      <a:endParaRPr lang="en-SG" dirty="0"/>
                    </a:p>
                  </a:txBody>
                  <a:tcPr/>
                </a:tc>
                <a:extLst>
                  <a:ext uri="{0D108BD9-81ED-4DB2-BD59-A6C34878D82A}">
                    <a16:rowId xmlns:a16="http://schemas.microsoft.com/office/drawing/2014/main" val="1408964410"/>
                  </a:ext>
                </a:extLst>
              </a:tr>
              <a:tr h="396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2. Several inattentive or hyperactive-impulsive symptoms were present prior to age 12 years</a:t>
                      </a:r>
                    </a:p>
                  </a:txBody>
                  <a:tcPr/>
                </a:tc>
                <a:tc>
                  <a:txBody>
                    <a:bodyPr/>
                    <a:lstStyle/>
                    <a:p>
                      <a:pPr algn="ctr"/>
                      <a:r>
                        <a:rPr lang="en-SG" dirty="0"/>
                        <a:t>√</a:t>
                      </a:r>
                    </a:p>
                  </a:txBody>
                  <a:tcPr/>
                </a:tc>
                <a:tc>
                  <a:txBody>
                    <a:bodyPr/>
                    <a:lstStyle/>
                    <a:p>
                      <a:pPr algn="ctr"/>
                      <a:endParaRPr lang="en-SG" dirty="0"/>
                    </a:p>
                  </a:txBody>
                  <a:tcPr/>
                </a:tc>
                <a:extLst>
                  <a:ext uri="{0D108BD9-81ED-4DB2-BD59-A6C34878D82A}">
                    <a16:rowId xmlns:a16="http://schemas.microsoft.com/office/drawing/2014/main" val="3652068957"/>
                  </a:ext>
                </a:extLst>
              </a:tr>
              <a:tr h="6931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3. Several inattentive or hyperactive-impulsive symptoms are present in two or more settings (e.g. at home, school, or work; with friends or relatives; in other activities)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dirty="0"/>
                        <a:t>√</a:t>
                      </a:r>
                    </a:p>
                  </a:txBody>
                  <a:tcPr/>
                </a:tc>
                <a:tc>
                  <a:txBody>
                    <a:bodyPr/>
                    <a:lstStyle/>
                    <a:p>
                      <a:pPr algn="ctr"/>
                      <a:endParaRPr lang="en-SG" dirty="0"/>
                    </a:p>
                  </a:txBody>
                  <a:tcPr/>
                </a:tc>
                <a:extLst>
                  <a:ext uri="{0D108BD9-81ED-4DB2-BD59-A6C34878D82A}">
                    <a16:rowId xmlns:a16="http://schemas.microsoft.com/office/drawing/2014/main" val="3102407996"/>
                  </a:ext>
                </a:extLst>
              </a:tr>
              <a:tr h="693148">
                <a:tc>
                  <a:txBody>
                    <a:bodyPr/>
                    <a:lstStyle/>
                    <a:p>
                      <a:r>
                        <a:rPr lang="en-SG" dirty="0"/>
                        <a:t>4. There is clear evidence that the symptoms interfere with, or reduce the quality of, social, academic, or occupational functioning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dirty="0"/>
                        <a:t>√</a:t>
                      </a:r>
                    </a:p>
                  </a:txBody>
                  <a:tcPr/>
                </a:tc>
                <a:tc>
                  <a:txBody>
                    <a:bodyPr/>
                    <a:lstStyle/>
                    <a:p>
                      <a:pPr algn="ctr"/>
                      <a:endParaRPr lang="en-SG" dirty="0"/>
                    </a:p>
                  </a:txBody>
                  <a:tcPr/>
                </a:tc>
                <a:extLst>
                  <a:ext uri="{0D108BD9-81ED-4DB2-BD59-A6C34878D82A}">
                    <a16:rowId xmlns:a16="http://schemas.microsoft.com/office/drawing/2014/main" val="654509641"/>
                  </a:ext>
                </a:extLst>
              </a:tr>
              <a:tr h="990212">
                <a:tc>
                  <a:txBody>
                    <a:bodyPr/>
                    <a:lstStyle/>
                    <a:p>
                      <a:r>
                        <a:rPr lang="en-SG" dirty="0"/>
                        <a:t>5. The symptoms do not occur exclusively during the course of schizophrenia or another psychotic disorder, and are not better explained by another mental disorder (e.g. mood disorder, anxiety disorder, dissociative disorder, personality disorder, substance intoxication, or withdrawal)</a:t>
                      </a:r>
                    </a:p>
                  </a:txBody>
                  <a:tcPr/>
                </a:tc>
                <a:tc>
                  <a:txBody>
                    <a:bodyPr/>
                    <a:lstStyle/>
                    <a:p>
                      <a:pPr algn="ctr"/>
                      <a:r>
                        <a:rPr lang="en-SG" dirty="0"/>
                        <a:t>√</a:t>
                      </a:r>
                    </a:p>
                  </a:txBody>
                  <a:tcPr/>
                </a:tc>
                <a:tc>
                  <a:txBody>
                    <a:bodyPr/>
                    <a:lstStyle/>
                    <a:p>
                      <a:pPr algn="ctr"/>
                      <a:endParaRPr lang="en-SG" dirty="0"/>
                    </a:p>
                  </a:txBody>
                  <a:tcPr/>
                </a:tc>
                <a:extLst>
                  <a:ext uri="{0D108BD9-81ED-4DB2-BD59-A6C34878D82A}">
                    <a16:rowId xmlns:a16="http://schemas.microsoft.com/office/drawing/2014/main" val="464700926"/>
                  </a:ext>
                </a:extLst>
              </a:tr>
            </a:tbl>
          </a:graphicData>
        </a:graphic>
      </p:graphicFrame>
      <p:sp>
        <p:nvSpPr>
          <p:cNvPr id="6" name="TextBox 5">
            <a:extLst>
              <a:ext uri="{FF2B5EF4-FFF2-40B4-BE49-F238E27FC236}">
                <a16:creationId xmlns:a16="http://schemas.microsoft.com/office/drawing/2014/main" id="{B75EDF9D-4AA2-4D4B-A73E-1243CACF9D66}"/>
              </a:ext>
            </a:extLst>
          </p:cNvPr>
          <p:cNvSpPr txBox="1"/>
          <p:nvPr/>
        </p:nvSpPr>
        <p:spPr>
          <a:xfrm>
            <a:off x="360218" y="5661676"/>
            <a:ext cx="11471564" cy="523220"/>
          </a:xfrm>
          <a:prstGeom prst="rect">
            <a:avLst/>
          </a:prstGeom>
          <a:noFill/>
        </p:spPr>
        <p:txBody>
          <a:bodyPr wrap="square" rtlCol="0">
            <a:spAutoFit/>
          </a:bodyPr>
          <a:lstStyle/>
          <a:p>
            <a:pPr algn="ctr"/>
            <a:r>
              <a:rPr lang="en-SG" sz="2800" dirty="0"/>
              <a:t>John has ADHD, predominantly combined hyperactive-impulsive presentation</a:t>
            </a:r>
          </a:p>
        </p:txBody>
      </p:sp>
    </p:spTree>
    <p:extLst>
      <p:ext uri="{BB962C8B-B14F-4D97-AF65-F5344CB8AC3E}">
        <p14:creationId xmlns:p14="http://schemas.microsoft.com/office/powerpoint/2010/main" val="3393319405"/>
      </p:ext>
    </p:extLst>
  </p:cSld>
  <p:clrMapOvr>
    <a:masterClrMapping/>
  </p:clrMapOvr>
</p:sld>
</file>

<file path=ppt/theme/theme1.xml><?xml version="1.0" encoding="utf-8"?>
<a:theme xmlns:a="http://schemas.openxmlformats.org/drawingml/2006/main" name="Retrospect">
  <a:themeElements>
    <a:clrScheme name="Custom 11">
      <a:dk1>
        <a:sysClr val="windowText" lastClr="000000"/>
      </a:dk1>
      <a:lt1>
        <a:sysClr val="window" lastClr="FFFFFF"/>
      </a:lt1>
      <a:dk2>
        <a:srgbClr val="696464"/>
      </a:dk2>
      <a:lt2>
        <a:srgbClr val="E9E5DC"/>
      </a:lt2>
      <a:accent1>
        <a:srgbClr val="FF4747"/>
      </a:accent1>
      <a:accent2>
        <a:srgbClr val="FF0000"/>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69718D498E7B40A67246C244BAC33A" ma:contentTypeVersion="1" ma:contentTypeDescription="Create a new document." ma:contentTypeScope="" ma:versionID="e0fe1366dc22493bdb77793b0f72a330">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E4FDC4D-A42F-4ED8-AF0A-8DD987FE86FE}"/>
</file>

<file path=customXml/itemProps2.xml><?xml version="1.0" encoding="utf-8"?>
<ds:datastoreItem xmlns:ds="http://schemas.openxmlformats.org/officeDocument/2006/customXml" ds:itemID="{CAA0E71C-74A9-4312-999E-1B1FE2D2EFC8}"/>
</file>

<file path=customXml/itemProps3.xml><?xml version="1.0" encoding="utf-8"?>
<ds:datastoreItem xmlns:ds="http://schemas.openxmlformats.org/officeDocument/2006/customXml" ds:itemID="{495F858A-57DC-40F0-A65C-B844282B8FD6}"/>
</file>

<file path=docProps/app.xml><?xml version="1.0" encoding="utf-8"?>
<Properties xmlns="http://schemas.openxmlformats.org/officeDocument/2006/extended-properties" xmlns:vt="http://schemas.openxmlformats.org/officeDocument/2006/docPropsVTypes">
  <Template>Retrospect</Template>
  <TotalTime>562</TotalTime>
  <Words>3458</Words>
  <Application>Microsoft Office PowerPoint</Application>
  <PresentationFormat>Widescreen</PresentationFormat>
  <Paragraphs>297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Retrospect</vt:lpstr>
      <vt:lpstr>DOES THIS ACTIVE CHILD HAVE ATTENTION DEFICIT HYPERACTIVITY DISORDER?</vt:lpstr>
      <vt:lpstr>SIGNIFICANCE OF ADHD</vt:lpstr>
      <vt:lpstr>IN THIS VIDEO, YOU WILL LEARN</vt:lpstr>
      <vt:lpstr>DIAGNOSIS OF ADHD: INATTENTION SYMPTOMS</vt:lpstr>
      <vt:lpstr>DIAGNOSIS OF ADHD: HYPERACTIVITY-IMPULSIVITY SYMPTOMS</vt:lpstr>
      <vt:lpstr>DIAGNOSIS OF ADHD IS CLINICAL (DSM-5 CRITERIA)3</vt:lpstr>
      <vt:lpstr>PowerPoint Presentation</vt:lpstr>
      <vt:lpstr>DIAGNOSIS OF ADHD: HYPERACTIVITY-IMPULSIVITY SYMPTOMS</vt:lpstr>
      <vt:lpstr>DIAGNOSIS OF ADHD IS CLINICAL (DSM-5 CRITERIA)3</vt:lpstr>
      <vt:lpstr>DIFFERENTIAL DIAGNOSIS FOR ADHD CHILD</vt:lpstr>
      <vt:lpstr> CO-MORBIDITIES FOR ADHD CHILD</vt:lpstr>
      <vt:lpstr>MANAGEMENT AT A GLANCE</vt:lpstr>
      <vt:lpstr>2. (a) Medications (depend on age, severity of symptoms, co-morbidities, efficacy, side effects profile)</vt:lpstr>
      <vt:lpstr>MANAGEMENT AT A GLANCE</vt:lpstr>
      <vt:lpstr>Practical Approach to an Active Child in Primary Care Clinic</vt:lpstr>
      <vt:lpstr>When to Refer</vt:lpstr>
      <vt:lpstr>REFERENCES</vt:lpstr>
      <vt:lpstr>ACKNOWLEDGMENT</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Liong Soo Sian</dc:creator>
  <cp:lastModifiedBy>Charity Low</cp:lastModifiedBy>
  <cp:revision>54</cp:revision>
  <dcterms:created xsi:type="dcterms:W3CDTF">2020-05-24T02:33:13Z</dcterms:created>
  <dcterms:modified xsi:type="dcterms:W3CDTF">2021-02-21T15:03:36Z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0x0101004A69718D498E7B40A67246C244BAC33A</vt:lpwstr>
  </property>
</Properties>
</file>