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256" r:id="rId2"/>
    <p:sldId id="257" r:id="rId3"/>
    <p:sldId id="258" r:id="rId4"/>
    <p:sldId id="259" r:id="rId5"/>
    <p:sldId id="279" r:id="rId6"/>
    <p:sldId id="280" r:id="rId7"/>
    <p:sldId id="281" r:id="rId8"/>
    <p:sldId id="282" r:id="rId9"/>
    <p:sldId id="283" r:id="rId10"/>
    <p:sldId id="294" r:id="rId11"/>
    <p:sldId id="285" r:id="rId12"/>
    <p:sldId id="286" r:id="rId13"/>
    <p:sldId id="287" r:id="rId14"/>
    <p:sldId id="288" r:id="rId15"/>
    <p:sldId id="289" r:id="rId16"/>
    <p:sldId id="298" r:id="rId17"/>
    <p:sldId id="291" r:id="rId18"/>
    <p:sldId id="292" r:id="rId19"/>
    <p:sldId id="293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>
      <p:cViewPr varScale="1">
        <p:scale>
          <a:sx n="72" d="100"/>
          <a:sy n="72" d="100"/>
        </p:scale>
        <p:origin x="534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4800" spc="-50" baseline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800" cap="all" spc="200" baseline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C3B76-D790-4923-A4ED-BB09EDEF7E5A}" type="datetimeFigureOut">
              <a:rPr lang="en-SG" smtClean="0"/>
              <a:t>14/9/2020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786E9-2B79-4815-A77A-76EF22A33E35}" type="slidenum">
              <a:rPr lang="en-SG" smtClean="0"/>
              <a:t>‹#›</a:t>
            </a:fld>
            <a:endParaRPr lang="en-SG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925E6007-44D2-444E-B678-816E8FD958B2}"/>
              </a:ext>
            </a:extLst>
          </p:cNvPr>
          <p:cNvSpPr txBox="1"/>
          <p:nvPr userDrawn="1"/>
        </p:nvSpPr>
        <p:spPr>
          <a:xfrm>
            <a:off x="1097280" y="6446669"/>
            <a:ext cx="100584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SG" i="1" dirty="0">
                <a:solidFill>
                  <a:schemeClr val="bg1">
                    <a:alpha val="95000"/>
                  </a:schemeClr>
                </a:solidFill>
              </a:rPr>
              <a:t>Mental health CME for primary care</a:t>
            </a:r>
            <a:r>
              <a:rPr lang="en-SG" dirty="0">
                <a:solidFill>
                  <a:schemeClr val="bg1">
                    <a:alpha val="95000"/>
                  </a:schemeClr>
                </a:solidFill>
              </a:rPr>
              <a:t>										</a:t>
            </a:r>
            <a:r>
              <a:rPr lang="en-US" dirty="0">
                <a:solidFill>
                  <a:schemeClr val="bg1">
                    <a:alpha val="95000"/>
                  </a:schemeClr>
                </a:solidFill>
              </a:rPr>
              <a:t>VASECME@gmail.com</a:t>
            </a:r>
          </a:p>
          <a:p>
            <a:endParaRPr lang="en-SG" dirty="0">
              <a:solidFill>
                <a:schemeClr val="bg1">
                  <a:alpha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5571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C3B76-D790-4923-A4ED-BB09EDEF7E5A}" type="datetimeFigureOut">
              <a:rPr lang="en-SG" smtClean="0"/>
              <a:t>14/9/2020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786E9-2B79-4815-A77A-76EF22A33E3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75394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C3B76-D790-4923-A4ED-BB09EDEF7E5A}" type="datetimeFigureOut">
              <a:rPr lang="en-SG" smtClean="0"/>
              <a:t>14/9/2020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786E9-2B79-4815-A77A-76EF22A33E35}" type="slidenum">
              <a:rPr lang="en-SG" smtClean="0"/>
              <a:t>‹#›</a:t>
            </a:fld>
            <a:endParaRPr lang="en-SG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5AF1543-A3B7-48A0-8316-7E6F21E7053C}"/>
              </a:ext>
            </a:extLst>
          </p:cNvPr>
          <p:cNvSpPr txBox="1"/>
          <p:nvPr userDrawn="1"/>
        </p:nvSpPr>
        <p:spPr>
          <a:xfrm>
            <a:off x="1097280" y="6446669"/>
            <a:ext cx="100584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SG" i="1" dirty="0">
                <a:solidFill>
                  <a:schemeClr val="bg1">
                    <a:alpha val="95000"/>
                  </a:schemeClr>
                </a:solidFill>
              </a:rPr>
              <a:t>Mental health CME for primary care</a:t>
            </a:r>
            <a:r>
              <a:rPr lang="en-SG" dirty="0">
                <a:solidFill>
                  <a:schemeClr val="bg1">
                    <a:alpha val="95000"/>
                  </a:schemeClr>
                </a:solidFill>
              </a:rPr>
              <a:t>										</a:t>
            </a:r>
            <a:r>
              <a:rPr lang="en-US" dirty="0">
                <a:solidFill>
                  <a:schemeClr val="bg1">
                    <a:alpha val="95000"/>
                  </a:schemeClr>
                </a:solidFill>
              </a:rPr>
              <a:t>VASECME@gmail.com</a:t>
            </a:r>
          </a:p>
          <a:p>
            <a:endParaRPr lang="en-SG" dirty="0">
              <a:solidFill>
                <a:schemeClr val="bg1">
                  <a:alpha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2530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4477"/>
            <a:ext cx="10058400" cy="145075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180000" indent="-180000"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C3B76-D790-4923-A4ED-BB09EDEF7E5A}" type="datetimeFigureOut">
              <a:rPr lang="en-SG" smtClean="0"/>
              <a:t>14/9/2020</a:t>
            </a:fld>
            <a:endParaRPr lang="en-S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786E9-2B79-4815-A77A-76EF22A33E3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021686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4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800" cap="all" spc="200" baseline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C3B76-D790-4923-A4ED-BB09EDEF7E5A}" type="datetimeFigureOut">
              <a:rPr lang="en-SG" smtClean="0"/>
              <a:t>14/9/2020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786E9-2B79-4815-A77A-76EF22A33E35}" type="slidenum">
              <a:rPr lang="en-SG" smtClean="0"/>
              <a:t>‹#›</a:t>
            </a:fld>
            <a:endParaRPr lang="en-SG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9C84EE61-32D5-4E9E-A50E-BA0F3597E0A7}"/>
              </a:ext>
            </a:extLst>
          </p:cNvPr>
          <p:cNvSpPr txBox="1"/>
          <p:nvPr userDrawn="1"/>
        </p:nvSpPr>
        <p:spPr>
          <a:xfrm>
            <a:off x="1097280" y="6446669"/>
            <a:ext cx="100584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SG" i="1" dirty="0">
                <a:solidFill>
                  <a:schemeClr val="bg1">
                    <a:alpha val="95000"/>
                  </a:schemeClr>
                </a:solidFill>
              </a:rPr>
              <a:t>Mental health CME for primary care</a:t>
            </a:r>
            <a:r>
              <a:rPr lang="en-SG" dirty="0">
                <a:solidFill>
                  <a:schemeClr val="bg1">
                    <a:alpha val="95000"/>
                  </a:schemeClr>
                </a:solidFill>
              </a:rPr>
              <a:t>										</a:t>
            </a:r>
            <a:r>
              <a:rPr lang="en-US" dirty="0">
                <a:solidFill>
                  <a:schemeClr val="bg1">
                    <a:alpha val="95000"/>
                  </a:schemeClr>
                </a:solidFill>
              </a:rPr>
              <a:t>VASECME@gmail.com</a:t>
            </a:r>
          </a:p>
          <a:p>
            <a:endParaRPr lang="en-SG" dirty="0">
              <a:solidFill>
                <a:schemeClr val="bg1">
                  <a:alpha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3221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33090"/>
            <a:ext cx="10058400" cy="145075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662854"/>
            <a:ext cx="4937760" cy="428074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662854"/>
            <a:ext cx="4937760" cy="428074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C3B76-D790-4923-A4ED-BB09EDEF7E5A}" type="datetimeFigureOut">
              <a:rPr lang="en-SG" smtClean="0"/>
              <a:t>14/9/2020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786E9-2B79-4815-A77A-76EF22A33E3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82768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45720"/>
            <a:ext cx="10058400" cy="145075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C3B76-D790-4923-A4ED-BB09EDEF7E5A}" type="datetimeFigureOut">
              <a:rPr lang="en-SG" smtClean="0"/>
              <a:t>14/9/2020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786E9-2B79-4815-A77A-76EF22A33E3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256408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C3B76-D790-4923-A4ED-BB09EDEF7E5A}" type="datetimeFigureOut">
              <a:rPr lang="en-SG" smtClean="0"/>
              <a:t>14/9/2020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786E9-2B79-4815-A77A-76EF22A33E3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049276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C3B76-D790-4923-A4ED-BB09EDEF7E5A}" type="datetimeFigureOut">
              <a:rPr lang="en-SG" smtClean="0"/>
              <a:t>14/9/2020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786E9-2B79-4815-A77A-76EF22A33E35}" type="slidenum">
              <a:rPr lang="en-SG" smtClean="0"/>
              <a:t>‹#›</a:t>
            </a:fld>
            <a:endParaRPr lang="en-SG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2EF0FCE-F684-4E35-84E9-FCBA0F8B696A}"/>
              </a:ext>
            </a:extLst>
          </p:cNvPr>
          <p:cNvSpPr txBox="1"/>
          <p:nvPr userDrawn="1"/>
        </p:nvSpPr>
        <p:spPr>
          <a:xfrm>
            <a:off x="1097280" y="6446669"/>
            <a:ext cx="100584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SG" i="1" dirty="0">
                <a:solidFill>
                  <a:schemeClr val="bg1">
                    <a:alpha val="95000"/>
                  </a:schemeClr>
                </a:solidFill>
              </a:rPr>
              <a:t>Mental health CME for primary care</a:t>
            </a:r>
            <a:r>
              <a:rPr lang="en-SG" dirty="0">
                <a:solidFill>
                  <a:schemeClr val="bg1">
                    <a:alpha val="95000"/>
                  </a:schemeClr>
                </a:solidFill>
              </a:rPr>
              <a:t>										</a:t>
            </a:r>
            <a:r>
              <a:rPr lang="en-US" dirty="0">
                <a:solidFill>
                  <a:schemeClr val="bg1">
                    <a:alpha val="95000"/>
                  </a:schemeClr>
                </a:solidFill>
              </a:rPr>
              <a:t>VASECME@gmail.com</a:t>
            </a:r>
          </a:p>
          <a:p>
            <a:endParaRPr lang="en-SG" dirty="0">
              <a:solidFill>
                <a:schemeClr val="bg1">
                  <a:alpha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2775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C5C3B76-D790-4923-A4ED-BB09EDEF7E5A}" type="datetimeFigureOut">
              <a:rPr lang="en-SG" smtClean="0"/>
              <a:t>14/9/2020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3786E9-2B79-4815-A77A-76EF22A33E35}" type="slidenum">
              <a:rPr lang="en-SG" smtClean="0"/>
              <a:t>‹#›</a:t>
            </a:fld>
            <a:endParaRPr lang="en-SG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93EA895-D053-4472-9C30-20A01FE0F6FF}"/>
              </a:ext>
            </a:extLst>
          </p:cNvPr>
          <p:cNvSpPr txBox="1"/>
          <p:nvPr userDrawn="1"/>
        </p:nvSpPr>
        <p:spPr>
          <a:xfrm>
            <a:off x="1097280" y="6446669"/>
            <a:ext cx="100584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SG" i="1" dirty="0">
                <a:solidFill>
                  <a:schemeClr val="bg1">
                    <a:alpha val="95000"/>
                  </a:schemeClr>
                </a:solidFill>
              </a:rPr>
              <a:t>Mental health CME for primary care</a:t>
            </a:r>
            <a:r>
              <a:rPr lang="en-SG" dirty="0">
                <a:solidFill>
                  <a:schemeClr val="bg1">
                    <a:alpha val="95000"/>
                  </a:schemeClr>
                </a:solidFill>
              </a:rPr>
              <a:t>										</a:t>
            </a:r>
            <a:r>
              <a:rPr lang="en-US" dirty="0">
                <a:solidFill>
                  <a:schemeClr val="bg1">
                    <a:alpha val="95000"/>
                  </a:schemeClr>
                </a:solidFill>
              </a:rPr>
              <a:t>VASECME@gmail.com</a:t>
            </a:r>
          </a:p>
          <a:p>
            <a:endParaRPr lang="en-SG" dirty="0">
              <a:solidFill>
                <a:schemeClr val="bg1">
                  <a:alpha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3791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C3B76-D790-4923-A4ED-BB09EDEF7E5A}" type="datetimeFigureOut">
              <a:rPr lang="en-SG" smtClean="0"/>
              <a:t>14/9/2020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786E9-2B79-4815-A77A-76EF22A33E3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755852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54477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628228"/>
            <a:ext cx="10058400" cy="424086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C5C3B76-D790-4923-A4ED-BB09EDEF7E5A}" type="datetimeFigureOut">
              <a:rPr lang="en-SG" smtClean="0"/>
              <a:t>14/9/2020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3786E9-2B79-4815-A77A-76EF22A33E35}" type="slidenum">
              <a:rPr lang="en-SG" smtClean="0"/>
              <a:t>‹#›</a:t>
            </a:fld>
            <a:endParaRPr lang="en-SG"/>
          </a:p>
        </p:txBody>
      </p:sp>
      <p:cxnSp>
        <p:nvCxnSpPr>
          <p:cNvPr id="10" name="Straight Connector 9"/>
          <p:cNvCxnSpPr/>
          <p:nvPr/>
        </p:nvCxnSpPr>
        <p:spPr>
          <a:xfrm>
            <a:off x="1188720" y="1505234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23DF3C0A-134A-4DE1-8A93-60ECFA2DB367}"/>
              </a:ext>
            </a:extLst>
          </p:cNvPr>
          <p:cNvSpPr txBox="1"/>
          <p:nvPr userDrawn="1"/>
        </p:nvSpPr>
        <p:spPr>
          <a:xfrm>
            <a:off x="1097280" y="6446669"/>
            <a:ext cx="100584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SG" i="1" dirty="0">
                <a:solidFill>
                  <a:schemeClr val="bg1">
                    <a:alpha val="95000"/>
                  </a:schemeClr>
                </a:solidFill>
              </a:rPr>
              <a:t>Mental health CME for primary care</a:t>
            </a:r>
            <a:r>
              <a:rPr lang="en-SG" dirty="0">
                <a:solidFill>
                  <a:schemeClr val="bg1">
                    <a:alpha val="95000"/>
                  </a:schemeClr>
                </a:solidFill>
              </a:rPr>
              <a:t>										</a:t>
            </a:r>
            <a:r>
              <a:rPr lang="en-US" dirty="0">
                <a:solidFill>
                  <a:schemeClr val="bg1">
                    <a:alpha val="95000"/>
                  </a:schemeClr>
                </a:solidFill>
              </a:rPr>
              <a:t>VASECME@gmail.com</a:t>
            </a:r>
          </a:p>
          <a:p>
            <a:endParaRPr lang="en-SG" dirty="0">
              <a:solidFill>
                <a:schemeClr val="bg1">
                  <a:alpha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355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400" b="1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pip.org.sg/swap/index7.html" TargetMode="External"/><Relationship Id="rId2" Type="http://schemas.openxmlformats.org/officeDocument/2006/relationships/hyperlink" Target="https://www.epip.org.sg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B0CEF-DF6C-4F6A-889F-1165894718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SG" dirty="0"/>
              <a:t>THE INSIDIOUS ONSET OF</a:t>
            </a:r>
            <a:br>
              <a:rPr lang="en-SG" dirty="0"/>
            </a:br>
            <a:r>
              <a:rPr lang="en-SG" dirty="0"/>
              <a:t>AT-RISK MENTAL STATE (ARMS)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EC41B2-22FC-48A1-AB1C-85DCD0DF0CF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SG" dirty="0"/>
              <a:t>Psychosis Part 2</a:t>
            </a:r>
          </a:p>
        </p:txBody>
      </p:sp>
    </p:spTree>
    <p:extLst>
      <p:ext uri="{BB962C8B-B14F-4D97-AF65-F5344CB8AC3E}">
        <p14:creationId xmlns:p14="http://schemas.microsoft.com/office/powerpoint/2010/main" val="30104558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50AA283D-1508-4530-8942-31158B80587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787" t="5499" r="8787" b="2750"/>
          <a:stretch/>
        </p:blipFill>
        <p:spPr>
          <a:xfrm>
            <a:off x="1567328" y="106680"/>
            <a:ext cx="9116356" cy="577977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2DE12437-4838-4F7B-AAE2-D66E06D95B6C}"/>
              </a:ext>
            </a:extLst>
          </p:cNvPr>
          <p:cNvSpPr txBox="1"/>
          <p:nvPr/>
        </p:nvSpPr>
        <p:spPr>
          <a:xfrm>
            <a:off x="1567328" y="5886450"/>
            <a:ext cx="85153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600" i="1" dirty="0"/>
              <a:t>Adapted From </a:t>
            </a:r>
            <a:r>
              <a:rPr lang="en-SG" sz="1600" i="1" dirty="0" err="1"/>
              <a:t>Slideshare</a:t>
            </a:r>
            <a:r>
              <a:rPr lang="en-SG" sz="1600" i="1" dirty="0"/>
              <a:t>: Update on Schizophrenia</a:t>
            </a:r>
          </a:p>
        </p:txBody>
      </p:sp>
    </p:spTree>
    <p:extLst>
      <p:ext uri="{BB962C8B-B14F-4D97-AF65-F5344CB8AC3E}">
        <p14:creationId xmlns:p14="http://schemas.microsoft.com/office/powerpoint/2010/main" val="30258390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CC14C-9511-45A2-BB2B-E2223F6FC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sz="4100" dirty="0"/>
              <a:t>Local data on progression of ARMS after 2 years</a:t>
            </a:r>
            <a:r>
              <a:rPr lang="en-SG" sz="4100" baseline="30000" dirty="0"/>
              <a:t>14</a:t>
            </a:r>
            <a:endParaRPr lang="en-SG" sz="41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1F314E-904B-4493-B084-75965CCDED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SG" dirty="0"/>
              <a:t>16.9% transited into psychosis</a:t>
            </a:r>
          </a:p>
          <a:p>
            <a:pPr lvl="1"/>
            <a:r>
              <a:rPr lang="en-SG" dirty="0"/>
              <a:t>Medium time to transition is about half a year</a:t>
            </a:r>
          </a:p>
          <a:p>
            <a:r>
              <a:rPr lang="en-SG" dirty="0"/>
              <a:t>14.5% had persistent at-risk symptoms</a:t>
            </a:r>
          </a:p>
          <a:p>
            <a:r>
              <a:rPr lang="en-SG" dirty="0"/>
              <a:t>7.5 % developed other non-psychotic psychiatric disorders</a:t>
            </a:r>
          </a:p>
          <a:p>
            <a:r>
              <a:rPr lang="en-SG" dirty="0"/>
              <a:t>38.4% recovered &amp; was discharged</a:t>
            </a:r>
          </a:p>
          <a:p>
            <a:r>
              <a:rPr lang="en-SG" dirty="0"/>
              <a:t>22.7% data unavailable</a:t>
            </a:r>
          </a:p>
          <a:p>
            <a:endParaRPr lang="en-SG" dirty="0"/>
          </a:p>
          <a:p>
            <a:pPr marL="0" indent="0" algn="ctr">
              <a:buNone/>
            </a:pPr>
            <a:r>
              <a:rPr lang="en-SG" sz="3600" b="1" dirty="0"/>
              <a:t>70.1% of patients attained functional recovery</a:t>
            </a:r>
            <a:endParaRPr lang="en-SG" b="1" dirty="0"/>
          </a:p>
        </p:txBody>
      </p:sp>
    </p:spTree>
    <p:extLst>
      <p:ext uri="{BB962C8B-B14F-4D97-AF65-F5344CB8AC3E}">
        <p14:creationId xmlns:p14="http://schemas.microsoft.com/office/powerpoint/2010/main" val="18425015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2C41F-AFBB-4992-8659-FA825FA54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Controversy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9CE5E5-2D7F-4298-A023-3C147BE93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SG" dirty="0"/>
              <a:t>Can we prevent psychosis by treating ARMS?</a:t>
            </a:r>
          </a:p>
          <a:p>
            <a:pPr marL="0" indent="0" algn="ctr">
              <a:buNone/>
            </a:pPr>
            <a:endParaRPr lang="en-SG" dirty="0"/>
          </a:p>
          <a:p>
            <a:pPr marL="0" indent="0" algn="ctr">
              <a:buNone/>
            </a:pPr>
            <a:r>
              <a:rPr lang="en-SG" dirty="0"/>
              <a:t>What is certain is:</a:t>
            </a:r>
          </a:p>
          <a:p>
            <a:pPr marL="0" indent="0" algn="ctr">
              <a:buNone/>
            </a:pPr>
            <a:r>
              <a:rPr lang="en-SG" sz="4000" b="1" dirty="0"/>
              <a:t>EACH RELAPSE OF PSYCHOSIS LEADS TO DECLINE IN COGNITIVE FUNCTION</a:t>
            </a:r>
          </a:p>
          <a:p>
            <a:pPr marL="0" indent="0" algn="ctr">
              <a:buNone/>
            </a:pPr>
            <a:endParaRPr lang="en-SG" dirty="0"/>
          </a:p>
          <a:p>
            <a:pPr marL="0" indent="0" algn="ctr">
              <a:buNone/>
            </a:pPr>
            <a:r>
              <a:rPr lang="en-SG" dirty="0"/>
              <a:t>Is each relapse neurotoxic?</a:t>
            </a:r>
          </a:p>
          <a:p>
            <a:pPr marL="0" indent="0" algn="ctr">
              <a:buNone/>
            </a:pP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2088994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12CEC-0614-4A4C-9199-7F63B2F48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Early Intervention Service (EIS)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DE5E5-7595-43DB-8522-179D8662BF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SG" dirty="0"/>
              <a:t>Started by Prof Patrick </a:t>
            </a:r>
            <a:r>
              <a:rPr lang="en-SG" dirty="0" err="1"/>
              <a:t>McGorry</a:t>
            </a:r>
            <a:r>
              <a:rPr lang="en-SG" dirty="0"/>
              <a:t> (Australia) 1980</a:t>
            </a:r>
            <a:r>
              <a:rPr lang="en-SG" baseline="30000" dirty="0"/>
              <a:t>13</a:t>
            </a:r>
            <a:endParaRPr lang="en-SG" dirty="0"/>
          </a:p>
          <a:p>
            <a:r>
              <a:rPr lang="en-SG" dirty="0"/>
              <a:t>Scaled up nationally </a:t>
            </a:r>
          </a:p>
          <a:p>
            <a:pPr lvl="1"/>
            <a:r>
              <a:rPr lang="en-SG" dirty="0"/>
              <a:t>England &amp; Wales, Australia, Denmark, Netherlands, Canada</a:t>
            </a:r>
          </a:p>
          <a:p>
            <a:r>
              <a:rPr lang="en-SG" dirty="0"/>
              <a:t>Basic concepts</a:t>
            </a:r>
          </a:p>
          <a:p>
            <a:pPr marL="658368" lvl="1" indent="-457200">
              <a:buFont typeface="+mj-lt"/>
              <a:buAutoNum type="arabicPeriod"/>
            </a:pPr>
            <a:r>
              <a:rPr lang="en-SG" dirty="0"/>
              <a:t>Critical DUP of 2 years</a:t>
            </a:r>
            <a:r>
              <a:rPr lang="en-SG" baseline="30000" dirty="0"/>
              <a:t>12</a:t>
            </a:r>
            <a:endParaRPr lang="en-SG" dirty="0"/>
          </a:p>
          <a:p>
            <a:pPr marL="658368" lvl="1" indent="-457200">
              <a:buFont typeface="+mj-lt"/>
              <a:buAutoNum type="arabicPeriod"/>
            </a:pPr>
            <a:r>
              <a:rPr lang="en-SG" dirty="0"/>
              <a:t>Strong association with clinical outcome</a:t>
            </a:r>
            <a:r>
              <a:rPr lang="en-SG" baseline="30000" dirty="0"/>
              <a:t>11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6560792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0CD8E-15FF-410D-8399-F43A71EB2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sz="4200" dirty="0"/>
              <a:t>Early Psychosis Intervention Programme (EPIP)</a:t>
            </a:r>
            <a:r>
              <a:rPr lang="en-SG" sz="4200" baseline="30000" dirty="0"/>
              <a:t>4,6</a:t>
            </a:r>
            <a:endParaRPr lang="en-SG" sz="4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E9EB5E-6847-4927-AD7B-7B94C9F1D1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SG" dirty="0"/>
              <a:t>IMH National Program (2001) under Ministry of Health (MOH)</a:t>
            </a:r>
          </a:p>
          <a:p>
            <a:r>
              <a:rPr lang="en-SG" dirty="0"/>
              <a:t>Aim: Early detection &amp; intervention of patients (age 16 -40) with 1</a:t>
            </a:r>
            <a:r>
              <a:rPr lang="en-SG" baseline="30000" dirty="0"/>
              <a:t>st</a:t>
            </a:r>
            <a:r>
              <a:rPr lang="en-SG" dirty="0"/>
              <a:t> episode psychosis &amp; follow up 2 years</a:t>
            </a:r>
          </a:p>
          <a:p>
            <a:r>
              <a:rPr lang="en-SG" dirty="0"/>
              <a:t>Holistic, multi-disciplinary team approach</a:t>
            </a:r>
          </a:p>
          <a:p>
            <a:pPr lvl="1"/>
            <a:r>
              <a:rPr lang="en-SG" dirty="0"/>
              <a:t>Psychiatrist, Case Manager, Psychologist</a:t>
            </a:r>
          </a:p>
          <a:p>
            <a:pPr lvl="1"/>
            <a:r>
              <a:rPr lang="en-SG" dirty="0"/>
              <a:t>Occupational Therapist, Medical Social Worker</a:t>
            </a:r>
          </a:p>
          <a:p>
            <a:pPr lvl="1"/>
            <a:r>
              <a:rPr lang="en-SG" dirty="0"/>
              <a:t>Family Therapist &amp; Nurse</a:t>
            </a:r>
          </a:p>
        </p:txBody>
      </p:sp>
    </p:spTree>
    <p:extLst>
      <p:ext uri="{BB962C8B-B14F-4D97-AF65-F5344CB8AC3E}">
        <p14:creationId xmlns:p14="http://schemas.microsoft.com/office/powerpoint/2010/main" val="22907248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4BC14-54D1-425E-9B8B-7E43AC379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Comparing CHAT &amp; SWAP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80B0B39-098C-4BB7-8782-5E8E41CFC7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6332328"/>
              </p:ext>
            </p:extLst>
          </p:nvPr>
        </p:nvGraphicFramePr>
        <p:xfrm>
          <a:off x="1097280" y="1464595"/>
          <a:ext cx="10058398" cy="481022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037840">
                  <a:extLst>
                    <a:ext uri="{9D8B030D-6E8A-4147-A177-3AD203B41FA5}">
                      <a16:colId xmlns:a16="http://schemas.microsoft.com/office/drawing/2014/main" val="1962342391"/>
                    </a:ext>
                  </a:extLst>
                </a:gridCol>
                <a:gridCol w="3510279">
                  <a:extLst>
                    <a:ext uri="{9D8B030D-6E8A-4147-A177-3AD203B41FA5}">
                      <a16:colId xmlns:a16="http://schemas.microsoft.com/office/drawing/2014/main" val="2618937804"/>
                    </a:ext>
                  </a:extLst>
                </a:gridCol>
                <a:gridCol w="3510279">
                  <a:extLst>
                    <a:ext uri="{9D8B030D-6E8A-4147-A177-3AD203B41FA5}">
                      <a16:colId xmlns:a16="http://schemas.microsoft.com/office/drawing/2014/main" val="327889769"/>
                    </a:ext>
                  </a:extLst>
                </a:gridCol>
              </a:tblGrid>
              <a:tr h="527131">
                <a:tc>
                  <a:txBody>
                    <a:bodyPr/>
                    <a:lstStyle/>
                    <a:p>
                      <a:pPr marL="1397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br>
                        <a:rPr lang="en-SG" sz="1600" b="1" cap="all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SG" sz="16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SG" sz="1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 dirty="0">
                          <a:solidFill>
                            <a:schemeClr val="tx1"/>
                          </a:solidFill>
                          <a:effectLst/>
                        </a:rPr>
                        <a:t>Community Health Assessment Team (CHAT)</a:t>
                      </a:r>
                      <a:r>
                        <a:rPr lang="en-SG" sz="1600" baseline="30000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n-SG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 dirty="0">
                          <a:solidFill>
                            <a:schemeClr val="tx1"/>
                          </a:solidFill>
                          <a:effectLst/>
                        </a:rPr>
                        <a:t>Support for Wellness Achievement Programme (SWAP)</a:t>
                      </a:r>
                      <a:r>
                        <a:rPr lang="en-SG" sz="1600" baseline="30000" dirty="0">
                          <a:solidFill>
                            <a:schemeClr val="tx1"/>
                          </a:solidFill>
                          <a:effectLst/>
                        </a:rPr>
                        <a:t>3,7</a:t>
                      </a:r>
                      <a:endParaRPr lang="en-SG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85203001"/>
                  </a:ext>
                </a:extLst>
              </a:tr>
              <a:tr h="24347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b="1" dirty="0">
                          <a:solidFill>
                            <a:schemeClr val="tx1"/>
                          </a:solidFill>
                          <a:effectLst/>
                        </a:rPr>
                        <a:t>Cater to 16-30 years old</a:t>
                      </a:r>
                      <a:endParaRPr lang="en-SG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</a:rPr>
                        <a:t>√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</a:rPr>
                        <a:t>√</a:t>
                      </a:r>
                      <a:endParaRPr lang="en-SG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3442719"/>
                  </a:ext>
                </a:extLst>
              </a:tr>
              <a:tr h="74561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b="1" dirty="0">
                          <a:solidFill>
                            <a:schemeClr val="tx1"/>
                          </a:solidFill>
                          <a:effectLst/>
                        </a:rPr>
                        <a:t>Mental health condition(s) reach out to</a:t>
                      </a:r>
                      <a:endParaRPr lang="en-SG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</a:rPr>
                        <a:t>Any young people with mental health issues or queries, to counsel or re-direct them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</a:rPr>
                        <a:t>(2/3 of diagnosis is anxiety/depression)</a:t>
                      </a:r>
                      <a:endParaRPr lang="en-SG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</a:rPr>
                        <a:t>Any help-seeking individuals, to early detect young people with ARMS</a:t>
                      </a:r>
                      <a:endParaRPr lang="en-SG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57751152"/>
                  </a:ext>
                </a:extLst>
              </a:tr>
              <a:tr h="26416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b="1">
                          <a:solidFill>
                            <a:schemeClr val="tx1"/>
                          </a:solidFill>
                          <a:effectLst/>
                        </a:rPr>
                        <a:t>Confidential mental health checks</a:t>
                      </a:r>
                      <a:endParaRPr lang="en-SG" sz="1400" b="1">
                        <a:solidFill>
                          <a:schemeClr val="tx1"/>
                        </a:solidFill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</a:rPr>
                        <a:t>√ For walk-ins or self-online appointment</a:t>
                      </a:r>
                      <a:endParaRPr lang="en-SG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</a:rPr>
                        <a:t>√ Through referral or self-online appointment </a:t>
                      </a:r>
                      <a:endParaRPr lang="en-SG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7997501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b="1">
                          <a:solidFill>
                            <a:schemeClr val="tx1"/>
                          </a:solidFill>
                          <a:effectLst/>
                        </a:rPr>
                        <a:t>Follow up </a:t>
                      </a:r>
                      <a:endParaRPr lang="en-SG" sz="1400" b="1">
                        <a:solidFill>
                          <a:schemeClr val="tx1"/>
                        </a:solidFill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</a:rPr>
                        <a:t>X  May not follow up unless there are issues</a:t>
                      </a:r>
                      <a:endParaRPr lang="en-SG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</a:rPr>
                        <a:t>√ Follow up 2 years</a:t>
                      </a:r>
                      <a:endParaRPr lang="en-SG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29047917"/>
                  </a:ext>
                </a:extLst>
              </a:tr>
              <a:tr h="46126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b="1">
                          <a:solidFill>
                            <a:schemeClr val="tx1"/>
                          </a:solidFill>
                          <a:effectLst/>
                        </a:rPr>
                        <a:t>Answer phone calls, emails, enquires,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b="1">
                          <a:solidFill>
                            <a:schemeClr val="tx1"/>
                          </a:solidFill>
                          <a:effectLst/>
                        </a:rPr>
                        <a:t>online Webchat</a:t>
                      </a:r>
                      <a:endParaRPr lang="en-SG" sz="1400" b="1">
                        <a:solidFill>
                          <a:schemeClr val="tx1"/>
                        </a:solidFill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</a:rPr>
                        <a:t>√</a:t>
                      </a:r>
                      <a:endParaRPr lang="en-SG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</a:rPr>
                        <a:t>√</a:t>
                      </a:r>
                      <a:endParaRPr lang="en-SG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28668876"/>
                  </a:ext>
                </a:extLst>
              </a:tr>
              <a:tr h="44920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b="1" dirty="0">
                          <a:solidFill>
                            <a:schemeClr val="tx1"/>
                          </a:solidFill>
                          <a:effectLst/>
                        </a:rPr>
                        <a:t>Online resources, pamphlets, posters, workshops</a:t>
                      </a:r>
                      <a:endParaRPr lang="en-SG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</a:rPr>
                        <a:t>√</a:t>
                      </a:r>
                      <a:endParaRPr lang="en-SG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</a:rPr>
                        <a:t>√</a:t>
                      </a:r>
                      <a:endParaRPr lang="en-SG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95829327"/>
                  </a:ext>
                </a:extLst>
              </a:tr>
              <a:tr h="22541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b="1" dirty="0">
                          <a:solidFill>
                            <a:schemeClr val="tx1"/>
                          </a:solidFill>
                          <a:effectLst/>
                        </a:rPr>
                        <a:t>Walk in</a:t>
                      </a:r>
                      <a:endParaRPr lang="en-SG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</a:rPr>
                        <a:t>√   Or online appointment</a:t>
                      </a:r>
                      <a:endParaRPr lang="en-SG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</a:rPr>
                        <a:t>X   Need referral &amp; appointment, take time</a:t>
                      </a:r>
                      <a:endParaRPr lang="en-SG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41343434"/>
                  </a:ext>
                </a:extLst>
              </a:tr>
              <a:tr h="46126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b="1">
                          <a:solidFill>
                            <a:schemeClr val="tx1"/>
                          </a:solidFill>
                          <a:effectLst/>
                        </a:rPr>
                        <a:t>Place</a:t>
                      </a:r>
                      <a:endParaRPr lang="en-SG" sz="1400" b="1">
                        <a:solidFill>
                          <a:schemeClr val="tx1"/>
                        </a:solidFill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</a:rPr>
                        <a:t>CHAT Hub at SCAPE, 2 Orchard Link, 5</a:t>
                      </a:r>
                      <a:r>
                        <a:rPr lang="en-SG" sz="1400" baseline="30000" dirty="0">
                          <a:solidFill>
                            <a:schemeClr val="tx1"/>
                          </a:solidFill>
                          <a:effectLst/>
                        </a:rPr>
                        <a:t>th</a:t>
                      </a: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</a:rPr>
                        <a:t> floor,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</a:rPr>
                        <a:t>easily accessible</a:t>
                      </a:r>
                      <a:endParaRPr lang="en-SG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</a:rPr>
                        <a:t>Community Wellness Centre in Polyclinics &amp; IMH</a:t>
                      </a:r>
                      <a:endParaRPr lang="en-SG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23556948"/>
                  </a:ext>
                </a:extLst>
              </a:tr>
              <a:tr h="93296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b="1">
                          <a:solidFill>
                            <a:schemeClr val="tx1"/>
                          </a:solidFill>
                          <a:effectLst/>
                        </a:rPr>
                        <a:t>Team</a:t>
                      </a:r>
                      <a:endParaRPr lang="en-SG" sz="1400" b="1">
                        <a:solidFill>
                          <a:schemeClr val="tx1"/>
                        </a:solidFill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</a:rPr>
                        <a:t>Healthcare professionals &amp; friendly youth support workers</a:t>
                      </a:r>
                      <a:endParaRPr lang="en-SG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</a:rPr>
                        <a:t>Holistic, multi-disciplinary healthcare professionals. CAARMS administered by trained case managers.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</a:rPr>
                        <a:t>Medications may be prescribed</a:t>
                      </a:r>
                      <a:endParaRPr lang="en-SG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34407959"/>
                  </a:ext>
                </a:extLst>
              </a:tr>
              <a:tr h="22541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b="1" dirty="0">
                          <a:solidFill>
                            <a:schemeClr val="tx1"/>
                          </a:solidFill>
                          <a:effectLst/>
                        </a:rPr>
                        <a:t>National outreach program under IMH</a:t>
                      </a:r>
                      <a:endParaRPr lang="en-SG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</a:rPr>
                        <a:t>Since 2009</a:t>
                      </a:r>
                      <a:endParaRPr lang="en-SG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</a:rPr>
                        <a:t>Since 2008</a:t>
                      </a:r>
                      <a:endParaRPr lang="en-SG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995431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78103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F99F0D7F-9CC1-4B28-B305-FD152887950F}"/>
              </a:ext>
            </a:extLst>
          </p:cNvPr>
          <p:cNvSpPr/>
          <p:nvPr/>
        </p:nvSpPr>
        <p:spPr>
          <a:xfrm>
            <a:off x="2758953" y="3139831"/>
            <a:ext cx="91440" cy="127655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1276557"/>
                </a:lnTo>
              </a:path>
            </a:pathLst>
          </a:custGeom>
          <a:noFill/>
          <a:ln w="12700">
            <a:solidFill>
              <a:schemeClr val="tx2"/>
            </a:solidFill>
            <a:tailEnd type="triangle" w="med" len="med"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740018E-0066-4FFE-8059-C1A2FF8C4A39}"/>
              </a:ext>
            </a:extLst>
          </p:cNvPr>
          <p:cNvGrpSpPr/>
          <p:nvPr/>
        </p:nvGrpSpPr>
        <p:grpSpPr>
          <a:xfrm>
            <a:off x="2092491" y="696744"/>
            <a:ext cx="7923440" cy="5464512"/>
            <a:chOff x="2405007" y="796707"/>
            <a:chExt cx="7923440" cy="5464512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7FE19BC-DEC1-4DD6-A280-D4918F8BD3B0}"/>
                </a:ext>
              </a:extLst>
            </p:cNvPr>
            <p:cNvSpPr/>
            <p:nvPr/>
          </p:nvSpPr>
          <p:spPr>
            <a:xfrm>
              <a:off x="3117466" y="1122676"/>
              <a:ext cx="3395705" cy="1268752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3395705" y="0"/>
                  </a:moveTo>
                  <a:lnTo>
                    <a:pt x="3395705" y="1123949"/>
                  </a:lnTo>
                  <a:lnTo>
                    <a:pt x="0" y="1123949"/>
                  </a:lnTo>
                  <a:lnTo>
                    <a:pt x="0" y="1268752"/>
                  </a:lnTo>
                </a:path>
              </a:pathLst>
            </a:custGeom>
            <a:noFill/>
            <a:ln w="12700">
              <a:solidFill>
                <a:schemeClr val="tx2"/>
              </a:solidFill>
              <a:tailEnd type="none" w="sm" len="sm"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F709135F-F63F-4CAE-831C-B8B7C0E427D2}"/>
                </a:ext>
              </a:extLst>
            </p:cNvPr>
            <p:cNvSpPr/>
            <p:nvPr/>
          </p:nvSpPr>
          <p:spPr>
            <a:xfrm>
              <a:off x="6513171" y="1132507"/>
              <a:ext cx="3125736" cy="1392325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1113771"/>
                  </a:lnTo>
                  <a:lnTo>
                    <a:pt x="3125736" y="1113771"/>
                  </a:lnTo>
                  <a:lnTo>
                    <a:pt x="3125736" y="1258574"/>
                  </a:lnTo>
                </a:path>
              </a:pathLst>
            </a:custGeom>
            <a:noFill/>
            <a:ln w="12700">
              <a:solidFill>
                <a:schemeClr val="tx2"/>
              </a:solidFill>
              <a:tailEnd type="none" w="sm" len="sm"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7C8A84F6-D91E-4B44-A8A9-66CC260E1503}"/>
                </a:ext>
              </a:extLst>
            </p:cNvPr>
            <p:cNvSpPr/>
            <p:nvPr/>
          </p:nvSpPr>
          <p:spPr>
            <a:xfrm>
              <a:off x="9593314" y="3239794"/>
              <a:ext cx="91440" cy="1276557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5720" y="0"/>
                  </a:moveTo>
                  <a:lnTo>
                    <a:pt x="45720" y="1276557"/>
                  </a:lnTo>
                </a:path>
              </a:pathLst>
            </a:custGeom>
            <a:noFill/>
            <a:ln w="12700">
              <a:solidFill>
                <a:schemeClr val="tx2"/>
              </a:solidFill>
              <a:tailEnd type="triangle" w="med" len="med"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FCC43460-3A7F-4BFA-B12B-0FD347F8ABAB}"/>
                </a:ext>
              </a:extLst>
            </p:cNvPr>
            <p:cNvSpPr/>
            <p:nvPr/>
          </p:nvSpPr>
          <p:spPr>
            <a:xfrm>
              <a:off x="6470094" y="4225459"/>
              <a:ext cx="91440" cy="289606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5720" y="0"/>
                  </a:moveTo>
                  <a:lnTo>
                    <a:pt x="45720" y="289606"/>
                  </a:lnTo>
                </a:path>
              </a:pathLst>
            </a:custGeom>
            <a:noFill/>
            <a:ln w="12700">
              <a:solidFill>
                <a:schemeClr val="tx2"/>
              </a:solidFill>
              <a:tailEnd type="triangle" w="med" len="med"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CBDC2558-8A07-4BD3-85FA-3356DED989CB}"/>
                </a:ext>
              </a:extLst>
            </p:cNvPr>
            <p:cNvSpPr/>
            <p:nvPr/>
          </p:nvSpPr>
          <p:spPr>
            <a:xfrm>
              <a:off x="6467451" y="3246896"/>
              <a:ext cx="91440" cy="289606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5720" y="0"/>
                  </a:moveTo>
                  <a:lnTo>
                    <a:pt x="45720" y="289606"/>
                  </a:lnTo>
                </a:path>
              </a:pathLst>
            </a:custGeom>
            <a:noFill/>
            <a:ln w="12700">
              <a:solidFill>
                <a:schemeClr val="tx2"/>
              </a:solidFill>
              <a:tailEnd type="triangle" w="med" len="med"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87889AB5-BF86-4AC1-B072-0DE6C055A8BF}"/>
                </a:ext>
              </a:extLst>
            </p:cNvPr>
            <p:cNvSpPr/>
            <p:nvPr/>
          </p:nvSpPr>
          <p:spPr>
            <a:xfrm>
              <a:off x="5249003" y="796707"/>
              <a:ext cx="2482617" cy="689539"/>
            </a:xfrm>
            <a:custGeom>
              <a:avLst/>
              <a:gdLst>
                <a:gd name="connsiteX0" fmla="*/ 0 w 2482617"/>
                <a:gd name="connsiteY0" fmla="*/ 0 h 689539"/>
                <a:gd name="connsiteX1" fmla="*/ 2482617 w 2482617"/>
                <a:gd name="connsiteY1" fmla="*/ 0 h 689539"/>
                <a:gd name="connsiteX2" fmla="*/ 2482617 w 2482617"/>
                <a:gd name="connsiteY2" fmla="*/ 689539 h 689539"/>
                <a:gd name="connsiteX3" fmla="*/ 0 w 2482617"/>
                <a:gd name="connsiteY3" fmla="*/ 689539 h 689539"/>
                <a:gd name="connsiteX4" fmla="*/ 0 w 2482617"/>
                <a:gd name="connsiteY4" fmla="*/ 0 h 6895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82617" h="689539">
                  <a:moveTo>
                    <a:pt x="0" y="0"/>
                  </a:moveTo>
                  <a:lnTo>
                    <a:pt x="2482617" y="0"/>
                  </a:lnTo>
                  <a:lnTo>
                    <a:pt x="2482617" y="689539"/>
                  </a:lnTo>
                  <a:lnTo>
                    <a:pt x="0" y="6895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2"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SG" sz="1800" b="1" kern="1200" dirty="0">
                  <a:solidFill>
                    <a:schemeClr val="bg1"/>
                  </a:solidFill>
                </a:rPr>
                <a:t>Help-seeking Individuals</a:t>
              </a:r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28165A5B-DE8D-4384-9655-43C81BD0DB03}"/>
                </a:ext>
              </a:extLst>
            </p:cNvPr>
            <p:cNvSpPr/>
            <p:nvPr/>
          </p:nvSpPr>
          <p:spPr>
            <a:xfrm>
              <a:off x="2405007" y="2553575"/>
              <a:ext cx="1414188" cy="689539"/>
            </a:xfrm>
            <a:custGeom>
              <a:avLst/>
              <a:gdLst>
                <a:gd name="connsiteX0" fmla="*/ 0 w 1379078"/>
                <a:gd name="connsiteY0" fmla="*/ 0 h 689539"/>
                <a:gd name="connsiteX1" fmla="*/ 1379078 w 1379078"/>
                <a:gd name="connsiteY1" fmla="*/ 0 h 689539"/>
                <a:gd name="connsiteX2" fmla="*/ 1379078 w 1379078"/>
                <a:gd name="connsiteY2" fmla="*/ 689539 h 689539"/>
                <a:gd name="connsiteX3" fmla="*/ 0 w 1379078"/>
                <a:gd name="connsiteY3" fmla="*/ 689539 h 689539"/>
                <a:gd name="connsiteX4" fmla="*/ 0 w 1379078"/>
                <a:gd name="connsiteY4" fmla="*/ 0 h 6895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79078" h="689539">
                  <a:moveTo>
                    <a:pt x="0" y="0"/>
                  </a:moveTo>
                  <a:lnTo>
                    <a:pt x="1379078" y="0"/>
                  </a:lnTo>
                  <a:lnTo>
                    <a:pt x="1379078" y="689539"/>
                  </a:lnTo>
                  <a:lnTo>
                    <a:pt x="0" y="6895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2"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8890" tIns="8890" rIns="8890" bIns="889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SG" sz="1600" kern="1200" dirty="0">
                  <a:solidFill>
                    <a:schemeClr val="bg1"/>
                  </a:solidFill>
                </a:rPr>
                <a:t>Age 16 – 30 CHAT</a:t>
              </a:r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43C6E0AA-3506-40CE-A56B-7F419947C46B}"/>
                </a:ext>
              </a:extLst>
            </p:cNvPr>
            <p:cNvSpPr/>
            <p:nvPr/>
          </p:nvSpPr>
          <p:spPr>
            <a:xfrm>
              <a:off x="2405007" y="4516461"/>
              <a:ext cx="1414187" cy="689539"/>
            </a:xfrm>
            <a:custGeom>
              <a:avLst/>
              <a:gdLst>
                <a:gd name="connsiteX0" fmla="*/ 0 w 1379078"/>
                <a:gd name="connsiteY0" fmla="*/ 0 h 689539"/>
                <a:gd name="connsiteX1" fmla="*/ 1379078 w 1379078"/>
                <a:gd name="connsiteY1" fmla="*/ 0 h 689539"/>
                <a:gd name="connsiteX2" fmla="*/ 1379078 w 1379078"/>
                <a:gd name="connsiteY2" fmla="*/ 689539 h 689539"/>
                <a:gd name="connsiteX3" fmla="*/ 0 w 1379078"/>
                <a:gd name="connsiteY3" fmla="*/ 689539 h 689539"/>
                <a:gd name="connsiteX4" fmla="*/ 0 w 1379078"/>
                <a:gd name="connsiteY4" fmla="*/ 0 h 6895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79078" h="689539">
                  <a:moveTo>
                    <a:pt x="0" y="0"/>
                  </a:moveTo>
                  <a:lnTo>
                    <a:pt x="1379078" y="0"/>
                  </a:lnTo>
                  <a:lnTo>
                    <a:pt x="1379078" y="689539"/>
                  </a:lnTo>
                  <a:lnTo>
                    <a:pt x="0" y="6895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lumMod val="60000"/>
                <a:lumOff val="40000"/>
              </a:schemeClr>
            </a:solidFill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2"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8890" tIns="8890" rIns="8890" bIns="889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SG" sz="1600" kern="1200" dirty="0"/>
                <a:t>Psychosis</a:t>
              </a: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05641D8-7E1C-4F1B-AE57-C9058C773378}"/>
                </a:ext>
              </a:extLst>
            </p:cNvPr>
            <p:cNvSpPr/>
            <p:nvPr/>
          </p:nvSpPr>
          <p:spPr>
            <a:xfrm>
              <a:off x="2405007" y="5571678"/>
              <a:ext cx="1414187" cy="689539"/>
            </a:xfrm>
            <a:custGeom>
              <a:avLst/>
              <a:gdLst>
                <a:gd name="connsiteX0" fmla="*/ 0 w 1379078"/>
                <a:gd name="connsiteY0" fmla="*/ 0 h 689539"/>
                <a:gd name="connsiteX1" fmla="*/ 1379078 w 1379078"/>
                <a:gd name="connsiteY1" fmla="*/ 0 h 689539"/>
                <a:gd name="connsiteX2" fmla="*/ 1379078 w 1379078"/>
                <a:gd name="connsiteY2" fmla="*/ 689539 h 689539"/>
                <a:gd name="connsiteX3" fmla="*/ 0 w 1379078"/>
                <a:gd name="connsiteY3" fmla="*/ 689539 h 689539"/>
                <a:gd name="connsiteX4" fmla="*/ 0 w 1379078"/>
                <a:gd name="connsiteY4" fmla="*/ 0 h 6895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79078" h="689539">
                  <a:moveTo>
                    <a:pt x="0" y="0"/>
                  </a:moveTo>
                  <a:lnTo>
                    <a:pt x="1379078" y="0"/>
                  </a:lnTo>
                  <a:lnTo>
                    <a:pt x="1379078" y="689539"/>
                  </a:lnTo>
                  <a:lnTo>
                    <a:pt x="0" y="6895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lumMod val="60000"/>
                <a:lumOff val="40000"/>
              </a:schemeClr>
            </a:solidFill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2"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8890" tIns="8890" rIns="8890" bIns="889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buNone/>
              </a:pPr>
              <a:r>
                <a:rPr lang="en-SG" sz="1400" kern="1200" dirty="0"/>
                <a:t>Age 16 – 40</a:t>
              </a:r>
            </a:p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SG" sz="1400" kern="1200" dirty="0"/>
                <a:t>EPIP</a:t>
              </a: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F82EB576-8991-41C5-BD1F-97738FEF9189}"/>
                </a:ext>
              </a:extLst>
            </p:cNvPr>
            <p:cNvSpPr/>
            <p:nvPr/>
          </p:nvSpPr>
          <p:spPr>
            <a:xfrm>
              <a:off x="4055334" y="5571678"/>
              <a:ext cx="1414186" cy="689539"/>
            </a:xfrm>
            <a:custGeom>
              <a:avLst/>
              <a:gdLst>
                <a:gd name="connsiteX0" fmla="*/ 0 w 1379078"/>
                <a:gd name="connsiteY0" fmla="*/ 0 h 689539"/>
                <a:gd name="connsiteX1" fmla="*/ 1379078 w 1379078"/>
                <a:gd name="connsiteY1" fmla="*/ 0 h 689539"/>
                <a:gd name="connsiteX2" fmla="*/ 1379078 w 1379078"/>
                <a:gd name="connsiteY2" fmla="*/ 689539 h 689539"/>
                <a:gd name="connsiteX3" fmla="*/ 0 w 1379078"/>
                <a:gd name="connsiteY3" fmla="*/ 689539 h 689539"/>
                <a:gd name="connsiteX4" fmla="*/ 0 w 1379078"/>
                <a:gd name="connsiteY4" fmla="*/ 0 h 6895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79078" h="689539">
                  <a:moveTo>
                    <a:pt x="0" y="0"/>
                  </a:moveTo>
                  <a:lnTo>
                    <a:pt x="1379078" y="0"/>
                  </a:lnTo>
                  <a:lnTo>
                    <a:pt x="1379078" y="689539"/>
                  </a:lnTo>
                  <a:lnTo>
                    <a:pt x="0" y="6895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lumMod val="60000"/>
                <a:lumOff val="40000"/>
              </a:schemeClr>
            </a:solidFill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2"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8890" tIns="8890" rIns="8890" bIns="889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SG" sz="1400" kern="1200" dirty="0"/>
                <a:t>All hospitals Psychiatry </a:t>
              </a:r>
              <a:r>
                <a:rPr lang="en-SG" sz="1400" dirty="0"/>
                <a:t>D</a:t>
              </a:r>
              <a:r>
                <a:rPr lang="en-SG" sz="1400" kern="1200" dirty="0"/>
                <a:t>epartment</a:t>
              </a: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848AAB0A-7790-45C8-A255-30FAE35300BB}"/>
                </a:ext>
              </a:extLst>
            </p:cNvPr>
            <p:cNvSpPr/>
            <p:nvPr/>
          </p:nvSpPr>
          <p:spPr>
            <a:xfrm>
              <a:off x="5777411" y="2553205"/>
              <a:ext cx="1415228" cy="689539"/>
            </a:xfrm>
            <a:custGeom>
              <a:avLst/>
              <a:gdLst>
                <a:gd name="connsiteX0" fmla="*/ 0 w 1379078"/>
                <a:gd name="connsiteY0" fmla="*/ 0 h 689539"/>
                <a:gd name="connsiteX1" fmla="*/ 1379078 w 1379078"/>
                <a:gd name="connsiteY1" fmla="*/ 0 h 689539"/>
                <a:gd name="connsiteX2" fmla="*/ 1379078 w 1379078"/>
                <a:gd name="connsiteY2" fmla="*/ 689539 h 689539"/>
                <a:gd name="connsiteX3" fmla="*/ 0 w 1379078"/>
                <a:gd name="connsiteY3" fmla="*/ 689539 h 689539"/>
                <a:gd name="connsiteX4" fmla="*/ 0 w 1379078"/>
                <a:gd name="connsiteY4" fmla="*/ 0 h 6895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79078" h="689539">
                  <a:moveTo>
                    <a:pt x="0" y="0"/>
                  </a:moveTo>
                  <a:lnTo>
                    <a:pt x="1379078" y="0"/>
                  </a:lnTo>
                  <a:lnTo>
                    <a:pt x="1379078" y="689539"/>
                  </a:lnTo>
                  <a:lnTo>
                    <a:pt x="0" y="6895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2"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8890" tIns="8890" rIns="8890" bIns="889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SG" sz="1600" kern="1200" dirty="0">
                  <a:solidFill>
                    <a:schemeClr val="bg1"/>
                  </a:solidFill>
                </a:rPr>
                <a:t>Polyclinic</a:t>
              </a:r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0B1AD93-F42E-460C-8773-E72B2DF4FA21}"/>
                </a:ext>
              </a:extLst>
            </p:cNvPr>
            <p:cNvSpPr/>
            <p:nvPr/>
          </p:nvSpPr>
          <p:spPr>
            <a:xfrm>
              <a:off x="2405007" y="3539661"/>
              <a:ext cx="7923438" cy="689539"/>
            </a:xfrm>
            <a:custGeom>
              <a:avLst/>
              <a:gdLst>
                <a:gd name="connsiteX0" fmla="*/ 0 w 3439753"/>
                <a:gd name="connsiteY0" fmla="*/ 0 h 689539"/>
                <a:gd name="connsiteX1" fmla="*/ 3439753 w 3439753"/>
                <a:gd name="connsiteY1" fmla="*/ 0 h 689539"/>
                <a:gd name="connsiteX2" fmla="*/ 3439753 w 3439753"/>
                <a:gd name="connsiteY2" fmla="*/ 689539 h 689539"/>
                <a:gd name="connsiteX3" fmla="*/ 0 w 3439753"/>
                <a:gd name="connsiteY3" fmla="*/ 689539 h 689539"/>
                <a:gd name="connsiteX4" fmla="*/ 0 w 3439753"/>
                <a:gd name="connsiteY4" fmla="*/ 0 h 6895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39753" h="689539">
                  <a:moveTo>
                    <a:pt x="0" y="0"/>
                  </a:moveTo>
                  <a:lnTo>
                    <a:pt x="3439753" y="0"/>
                  </a:lnTo>
                  <a:lnTo>
                    <a:pt x="3439753" y="689539"/>
                  </a:lnTo>
                  <a:lnTo>
                    <a:pt x="0" y="6895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2"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marL="0" lvl="0" indent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SG" sz="1600" kern="1200" dirty="0"/>
                <a:t>Exclude organic diseases &amp; substance abuse</a:t>
              </a:r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D11243C2-1A70-4247-83CB-00AB0992010C}"/>
                </a:ext>
              </a:extLst>
            </p:cNvPr>
            <p:cNvSpPr/>
            <p:nvPr/>
          </p:nvSpPr>
          <p:spPr>
            <a:xfrm>
              <a:off x="5778452" y="4529897"/>
              <a:ext cx="1414187" cy="689539"/>
            </a:xfrm>
            <a:custGeom>
              <a:avLst/>
              <a:gdLst>
                <a:gd name="connsiteX0" fmla="*/ 0 w 1379078"/>
                <a:gd name="connsiteY0" fmla="*/ 0 h 689539"/>
                <a:gd name="connsiteX1" fmla="*/ 1379078 w 1379078"/>
                <a:gd name="connsiteY1" fmla="*/ 0 h 689539"/>
                <a:gd name="connsiteX2" fmla="*/ 1379078 w 1379078"/>
                <a:gd name="connsiteY2" fmla="*/ 689539 h 689539"/>
                <a:gd name="connsiteX3" fmla="*/ 0 w 1379078"/>
                <a:gd name="connsiteY3" fmla="*/ 689539 h 689539"/>
                <a:gd name="connsiteX4" fmla="*/ 0 w 1379078"/>
                <a:gd name="connsiteY4" fmla="*/ 0 h 6895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79078" h="689539">
                  <a:moveTo>
                    <a:pt x="0" y="0"/>
                  </a:moveTo>
                  <a:lnTo>
                    <a:pt x="1379078" y="0"/>
                  </a:lnTo>
                  <a:lnTo>
                    <a:pt x="1379078" y="689539"/>
                  </a:lnTo>
                  <a:lnTo>
                    <a:pt x="0" y="6895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lumMod val="40000"/>
                <a:lumOff val="60000"/>
              </a:schemeClr>
            </a:solidFill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2"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8890" tIns="8890" rIns="8890" bIns="889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SG" sz="1600" kern="1200" dirty="0"/>
                <a:t>ARMS +</a:t>
              </a: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776E57DC-3E16-46F9-BC0F-96E2DEEBEAE2}"/>
                </a:ext>
              </a:extLst>
            </p:cNvPr>
            <p:cNvSpPr/>
            <p:nvPr/>
          </p:nvSpPr>
          <p:spPr>
            <a:xfrm>
              <a:off x="5776461" y="5564061"/>
              <a:ext cx="1417127" cy="689539"/>
            </a:xfrm>
            <a:custGeom>
              <a:avLst/>
              <a:gdLst>
                <a:gd name="connsiteX0" fmla="*/ 0 w 1379078"/>
                <a:gd name="connsiteY0" fmla="*/ 0 h 689539"/>
                <a:gd name="connsiteX1" fmla="*/ 1379078 w 1379078"/>
                <a:gd name="connsiteY1" fmla="*/ 0 h 689539"/>
                <a:gd name="connsiteX2" fmla="*/ 1379078 w 1379078"/>
                <a:gd name="connsiteY2" fmla="*/ 689539 h 689539"/>
                <a:gd name="connsiteX3" fmla="*/ 0 w 1379078"/>
                <a:gd name="connsiteY3" fmla="*/ 689539 h 689539"/>
                <a:gd name="connsiteX4" fmla="*/ 0 w 1379078"/>
                <a:gd name="connsiteY4" fmla="*/ 0 h 6895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79078" h="689539">
                  <a:moveTo>
                    <a:pt x="0" y="0"/>
                  </a:moveTo>
                  <a:lnTo>
                    <a:pt x="1379078" y="0"/>
                  </a:lnTo>
                  <a:lnTo>
                    <a:pt x="1379078" y="689539"/>
                  </a:lnTo>
                  <a:lnTo>
                    <a:pt x="0" y="6895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lumMod val="40000"/>
                <a:lumOff val="60000"/>
              </a:schemeClr>
            </a:solidFill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2"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8890" tIns="8890" rIns="8890" bIns="889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buNone/>
              </a:pPr>
              <a:r>
                <a:rPr lang="en-SG" sz="1400" kern="1200" dirty="0"/>
                <a:t>Age 16 – 30</a:t>
              </a:r>
            </a:p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SG" sz="1400" kern="1200" dirty="0"/>
                <a:t>Refer SWAP</a:t>
              </a: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67B04DEF-26B7-4935-9E9E-2E76589BBC77}"/>
                </a:ext>
              </a:extLst>
            </p:cNvPr>
            <p:cNvSpPr/>
            <p:nvPr/>
          </p:nvSpPr>
          <p:spPr>
            <a:xfrm>
              <a:off x="7347513" y="5570311"/>
              <a:ext cx="1379078" cy="689539"/>
            </a:xfrm>
            <a:custGeom>
              <a:avLst/>
              <a:gdLst>
                <a:gd name="connsiteX0" fmla="*/ 0 w 1379078"/>
                <a:gd name="connsiteY0" fmla="*/ 0 h 689539"/>
                <a:gd name="connsiteX1" fmla="*/ 1379078 w 1379078"/>
                <a:gd name="connsiteY1" fmla="*/ 0 h 689539"/>
                <a:gd name="connsiteX2" fmla="*/ 1379078 w 1379078"/>
                <a:gd name="connsiteY2" fmla="*/ 689539 h 689539"/>
                <a:gd name="connsiteX3" fmla="*/ 0 w 1379078"/>
                <a:gd name="connsiteY3" fmla="*/ 689539 h 689539"/>
                <a:gd name="connsiteX4" fmla="*/ 0 w 1379078"/>
                <a:gd name="connsiteY4" fmla="*/ 0 h 6895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79078" h="689539">
                  <a:moveTo>
                    <a:pt x="0" y="0"/>
                  </a:moveTo>
                  <a:lnTo>
                    <a:pt x="1379078" y="0"/>
                  </a:lnTo>
                  <a:lnTo>
                    <a:pt x="1379078" y="689539"/>
                  </a:lnTo>
                  <a:lnTo>
                    <a:pt x="0" y="6895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lumMod val="40000"/>
                <a:lumOff val="60000"/>
              </a:schemeClr>
            </a:solidFill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2"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8890" tIns="8890" rIns="8890" bIns="889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buNone/>
              </a:pPr>
              <a:r>
                <a:rPr lang="en-SG" sz="1400" kern="1200" dirty="0"/>
                <a:t>Follow up at Primary Care</a:t>
              </a:r>
            </a:p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SG" sz="1400" kern="1200" dirty="0"/>
                <a:t>1-3 monthly</a:t>
              </a:r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A25878E-46FB-43F7-8D3E-B6A4A7C8C17A}"/>
                </a:ext>
              </a:extLst>
            </p:cNvPr>
            <p:cNvSpPr/>
            <p:nvPr/>
          </p:nvSpPr>
          <p:spPr>
            <a:xfrm>
              <a:off x="8913212" y="2543397"/>
              <a:ext cx="1415233" cy="689539"/>
            </a:xfrm>
            <a:custGeom>
              <a:avLst/>
              <a:gdLst>
                <a:gd name="connsiteX0" fmla="*/ 0 w 1379078"/>
                <a:gd name="connsiteY0" fmla="*/ 0 h 689539"/>
                <a:gd name="connsiteX1" fmla="*/ 1379078 w 1379078"/>
                <a:gd name="connsiteY1" fmla="*/ 0 h 689539"/>
                <a:gd name="connsiteX2" fmla="*/ 1379078 w 1379078"/>
                <a:gd name="connsiteY2" fmla="*/ 689539 h 689539"/>
                <a:gd name="connsiteX3" fmla="*/ 0 w 1379078"/>
                <a:gd name="connsiteY3" fmla="*/ 689539 h 689539"/>
                <a:gd name="connsiteX4" fmla="*/ 0 w 1379078"/>
                <a:gd name="connsiteY4" fmla="*/ 0 h 6895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79078" h="689539">
                  <a:moveTo>
                    <a:pt x="0" y="0"/>
                  </a:moveTo>
                  <a:lnTo>
                    <a:pt x="1379078" y="0"/>
                  </a:lnTo>
                  <a:lnTo>
                    <a:pt x="1379078" y="689539"/>
                  </a:lnTo>
                  <a:lnTo>
                    <a:pt x="0" y="6895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2"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8890" tIns="8890" rIns="8890" bIns="889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SG" sz="1600" kern="1200" dirty="0">
                  <a:solidFill>
                    <a:schemeClr val="bg1"/>
                  </a:solidFill>
                </a:rPr>
                <a:t>GP</a:t>
              </a:r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C90EA36E-935C-43F2-A607-64F35E84BE7A}"/>
                </a:ext>
              </a:extLst>
            </p:cNvPr>
            <p:cNvSpPr/>
            <p:nvPr/>
          </p:nvSpPr>
          <p:spPr>
            <a:xfrm>
              <a:off x="8913212" y="4517437"/>
              <a:ext cx="1415234" cy="689539"/>
            </a:xfrm>
            <a:custGeom>
              <a:avLst/>
              <a:gdLst>
                <a:gd name="connsiteX0" fmla="*/ 0 w 1379078"/>
                <a:gd name="connsiteY0" fmla="*/ 0 h 689539"/>
                <a:gd name="connsiteX1" fmla="*/ 1379078 w 1379078"/>
                <a:gd name="connsiteY1" fmla="*/ 0 h 689539"/>
                <a:gd name="connsiteX2" fmla="*/ 1379078 w 1379078"/>
                <a:gd name="connsiteY2" fmla="*/ 689539 h 689539"/>
                <a:gd name="connsiteX3" fmla="*/ 0 w 1379078"/>
                <a:gd name="connsiteY3" fmla="*/ 689539 h 689539"/>
                <a:gd name="connsiteX4" fmla="*/ 0 w 1379078"/>
                <a:gd name="connsiteY4" fmla="*/ 0 h 6895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79078" h="689539">
                  <a:moveTo>
                    <a:pt x="0" y="0"/>
                  </a:moveTo>
                  <a:lnTo>
                    <a:pt x="1379078" y="0"/>
                  </a:lnTo>
                  <a:lnTo>
                    <a:pt x="1379078" y="689539"/>
                  </a:lnTo>
                  <a:lnTo>
                    <a:pt x="0" y="6895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2"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8890" tIns="8890" rIns="8890" bIns="889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SG" sz="1600" kern="1200" dirty="0"/>
                <a:t>ARMS -</a:t>
              </a:r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69AE47B9-D04E-4A40-B974-F401FFF56F79}"/>
                </a:ext>
              </a:extLst>
            </p:cNvPr>
            <p:cNvSpPr/>
            <p:nvPr/>
          </p:nvSpPr>
          <p:spPr>
            <a:xfrm>
              <a:off x="8913213" y="5571680"/>
              <a:ext cx="1415234" cy="689539"/>
            </a:xfrm>
            <a:custGeom>
              <a:avLst/>
              <a:gdLst>
                <a:gd name="connsiteX0" fmla="*/ 0 w 1379078"/>
                <a:gd name="connsiteY0" fmla="*/ 0 h 689539"/>
                <a:gd name="connsiteX1" fmla="*/ 1379078 w 1379078"/>
                <a:gd name="connsiteY1" fmla="*/ 0 h 689539"/>
                <a:gd name="connsiteX2" fmla="*/ 1379078 w 1379078"/>
                <a:gd name="connsiteY2" fmla="*/ 689539 h 689539"/>
                <a:gd name="connsiteX3" fmla="*/ 0 w 1379078"/>
                <a:gd name="connsiteY3" fmla="*/ 689539 h 689539"/>
                <a:gd name="connsiteX4" fmla="*/ 0 w 1379078"/>
                <a:gd name="connsiteY4" fmla="*/ 0 h 6895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79078" h="689539">
                  <a:moveTo>
                    <a:pt x="0" y="0"/>
                  </a:moveTo>
                  <a:lnTo>
                    <a:pt x="1379078" y="0"/>
                  </a:lnTo>
                  <a:lnTo>
                    <a:pt x="1379078" y="689539"/>
                  </a:lnTo>
                  <a:lnTo>
                    <a:pt x="0" y="6895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2"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8890" tIns="8890" rIns="8890" bIns="889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buNone/>
              </a:pPr>
              <a:r>
                <a:rPr lang="en-SG" sz="1400" kern="1200" dirty="0"/>
                <a:t>Follow up</a:t>
              </a:r>
            </a:p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SG" sz="1400" kern="1200" dirty="0"/>
                <a:t>6 monthly or Discharge</a:t>
              </a:r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A9C05D84-187B-4A73-B1D9-45278140BCA5}"/>
                </a:ext>
              </a:extLst>
            </p:cNvPr>
            <p:cNvSpPr/>
            <p:nvPr/>
          </p:nvSpPr>
          <p:spPr>
            <a:xfrm>
              <a:off x="8913212" y="1486246"/>
              <a:ext cx="1415233" cy="689539"/>
            </a:xfrm>
            <a:custGeom>
              <a:avLst/>
              <a:gdLst>
                <a:gd name="connsiteX0" fmla="*/ 0 w 1885614"/>
                <a:gd name="connsiteY0" fmla="*/ 0 h 689539"/>
                <a:gd name="connsiteX1" fmla="*/ 1885614 w 1885614"/>
                <a:gd name="connsiteY1" fmla="*/ 0 h 689539"/>
                <a:gd name="connsiteX2" fmla="*/ 1885614 w 1885614"/>
                <a:gd name="connsiteY2" fmla="*/ 689539 h 689539"/>
                <a:gd name="connsiteX3" fmla="*/ 0 w 1885614"/>
                <a:gd name="connsiteY3" fmla="*/ 689539 h 689539"/>
                <a:gd name="connsiteX4" fmla="*/ 0 w 1885614"/>
                <a:gd name="connsiteY4" fmla="*/ 0 h 6895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85614" h="689539">
                  <a:moveTo>
                    <a:pt x="0" y="0"/>
                  </a:moveTo>
                  <a:lnTo>
                    <a:pt x="1885614" y="0"/>
                  </a:lnTo>
                  <a:lnTo>
                    <a:pt x="1885614" y="689539"/>
                  </a:lnTo>
                  <a:lnTo>
                    <a:pt x="0" y="6895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2"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SG" sz="1050" kern="1200" dirty="0">
                  <a:solidFill>
                    <a:schemeClr val="bg1"/>
                  </a:solidFill>
                </a:rPr>
                <a:t>Others via Family Support Centre, Social Service Organisations, Schools</a:t>
              </a:r>
            </a:p>
          </p:txBody>
        </p:sp>
      </p:grpSp>
      <p:sp>
        <p:nvSpPr>
          <p:cNvPr id="3" name="Title 1">
            <a:extLst>
              <a:ext uri="{FF2B5EF4-FFF2-40B4-BE49-F238E27FC236}">
                <a16:creationId xmlns:a16="http://schemas.microsoft.com/office/drawing/2014/main" id="{81543647-0BDC-4AEE-9B8A-CED14B179777}"/>
              </a:ext>
            </a:extLst>
          </p:cNvPr>
          <p:cNvSpPr txBox="1">
            <a:spLocks/>
          </p:cNvSpPr>
          <p:nvPr/>
        </p:nvSpPr>
        <p:spPr>
          <a:xfrm>
            <a:off x="3746485" y="35450"/>
            <a:ext cx="4906812" cy="6006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400" b="1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SG" sz="3600" dirty="0"/>
              <a:t> Algorithm in Management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5FE8AAD8-7A66-4DFC-ABD2-5608B27E7E0C}"/>
              </a:ext>
            </a:extLst>
          </p:cNvPr>
          <p:cNvCxnSpPr/>
          <p:nvPr/>
        </p:nvCxnSpPr>
        <p:spPr>
          <a:xfrm flipH="1">
            <a:off x="6200655" y="1769169"/>
            <a:ext cx="2412000" cy="0"/>
          </a:xfrm>
          <a:prstGeom prst="straightConnector1">
            <a:avLst/>
          </a:prstGeom>
          <a:ln>
            <a:solidFill>
              <a:schemeClr val="tx2"/>
            </a:solidFill>
            <a:headEnd type="none" w="sm" len="sm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A457631B-B490-4C17-9D3E-E379D3619025}"/>
              </a:ext>
            </a:extLst>
          </p:cNvPr>
          <p:cNvCxnSpPr>
            <a:cxnSpLocks/>
          </p:cNvCxnSpPr>
          <p:nvPr/>
        </p:nvCxnSpPr>
        <p:spPr>
          <a:xfrm>
            <a:off x="2799585" y="3132973"/>
            <a:ext cx="0" cy="289606"/>
          </a:xfrm>
          <a:prstGeom prst="straightConnector1">
            <a:avLst/>
          </a:prstGeom>
          <a:ln>
            <a:solidFill>
              <a:schemeClr val="tx2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19C48161-2E64-40E5-9830-D9A4348291A7}"/>
              </a:ext>
            </a:extLst>
          </p:cNvPr>
          <p:cNvCxnSpPr>
            <a:cxnSpLocks/>
          </p:cNvCxnSpPr>
          <p:nvPr/>
        </p:nvCxnSpPr>
        <p:spPr>
          <a:xfrm>
            <a:off x="9326391" y="3139831"/>
            <a:ext cx="0" cy="289606"/>
          </a:xfrm>
          <a:prstGeom prst="straightConnector1">
            <a:avLst/>
          </a:prstGeom>
          <a:ln>
            <a:solidFill>
              <a:schemeClr val="tx2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80E58BAA-6047-4490-BF6C-05C3EF883DF9}"/>
              </a:ext>
            </a:extLst>
          </p:cNvPr>
          <p:cNvSpPr/>
          <p:nvPr/>
        </p:nvSpPr>
        <p:spPr>
          <a:xfrm>
            <a:off x="6154935" y="2155606"/>
            <a:ext cx="91440" cy="28960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289606"/>
                </a:lnTo>
              </a:path>
            </a:pathLst>
          </a:custGeom>
          <a:noFill/>
          <a:ln w="12700">
            <a:solidFill>
              <a:schemeClr val="tx2"/>
            </a:solidFill>
            <a:tailEnd type="triangle" w="med" len="med"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0" name="Freeform: Shape 69">
            <a:extLst>
              <a:ext uri="{FF2B5EF4-FFF2-40B4-BE49-F238E27FC236}">
                <a16:creationId xmlns:a16="http://schemas.microsoft.com/office/drawing/2014/main" id="{E6EAFFDF-CB16-4C23-AC9C-52DEB601FA80}"/>
              </a:ext>
            </a:extLst>
          </p:cNvPr>
          <p:cNvSpPr/>
          <p:nvPr/>
        </p:nvSpPr>
        <p:spPr>
          <a:xfrm>
            <a:off x="9280169" y="2155605"/>
            <a:ext cx="91440" cy="28960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289606"/>
                </a:lnTo>
              </a:path>
            </a:pathLst>
          </a:custGeom>
          <a:noFill/>
          <a:ln w="12700">
            <a:solidFill>
              <a:schemeClr val="tx2"/>
            </a:solidFill>
            <a:tailEnd type="triangle" w="med" len="med"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0FDC2ED4-5636-40E1-8F83-2CA8CAEFF04B}"/>
              </a:ext>
            </a:extLst>
          </p:cNvPr>
          <p:cNvSpPr/>
          <p:nvPr/>
        </p:nvSpPr>
        <p:spPr>
          <a:xfrm>
            <a:off x="2758953" y="2169041"/>
            <a:ext cx="91440" cy="28960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289606"/>
                </a:lnTo>
              </a:path>
            </a:pathLst>
          </a:custGeom>
          <a:noFill/>
          <a:ln w="12700">
            <a:solidFill>
              <a:schemeClr val="tx2"/>
            </a:solidFill>
            <a:tailEnd type="triangle" w="med" len="med"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3A37F712-8B6E-4B3F-8B5E-6024FE5577C1}"/>
              </a:ext>
            </a:extLst>
          </p:cNvPr>
          <p:cNvCxnSpPr/>
          <p:nvPr/>
        </p:nvCxnSpPr>
        <p:spPr>
          <a:xfrm>
            <a:off x="2799585" y="5107976"/>
            <a:ext cx="0" cy="36000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6F80D170-525B-4732-9498-270B9B031475}"/>
              </a:ext>
            </a:extLst>
          </p:cNvPr>
          <p:cNvCxnSpPr/>
          <p:nvPr/>
        </p:nvCxnSpPr>
        <p:spPr>
          <a:xfrm>
            <a:off x="6200655" y="5104386"/>
            <a:ext cx="0" cy="36000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Connector: Elbow 44">
            <a:extLst>
              <a:ext uri="{FF2B5EF4-FFF2-40B4-BE49-F238E27FC236}">
                <a16:creationId xmlns:a16="http://schemas.microsoft.com/office/drawing/2014/main" id="{E9DD65EE-7679-4050-A9F1-3233F2D731DB}"/>
              </a:ext>
            </a:extLst>
          </p:cNvPr>
          <p:cNvCxnSpPr/>
          <p:nvPr/>
        </p:nvCxnSpPr>
        <p:spPr>
          <a:xfrm>
            <a:off x="2802012" y="5266098"/>
            <a:ext cx="1548912" cy="198000"/>
          </a:xfrm>
          <a:prstGeom prst="bentConnector3">
            <a:avLst>
              <a:gd name="adj1" fmla="val 99852"/>
            </a:avLst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E522132C-1804-4178-99B4-6E0B63636A9A}"/>
              </a:ext>
            </a:extLst>
          </p:cNvPr>
          <p:cNvCxnSpPr/>
          <p:nvPr/>
        </p:nvCxnSpPr>
        <p:spPr>
          <a:xfrm>
            <a:off x="9326391" y="5111717"/>
            <a:ext cx="0" cy="36000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Connector: Elbow 51">
            <a:extLst>
              <a:ext uri="{FF2B5EF4-FFF2-40B4-BE49-F238E27FC236}">
                <a16:creationId xmlns:a16="http://schemas.microsoft.com/office/drawing/2014/main" id="{B9769AA8-9210-4A26-99C8-4C366B700095}"/>
              </a:ext>
            </a:extLst>
          </p:cNvPr>
          <p:cNvCxnSpPr/>
          <p:nvPr/>
        </p:nvCxnSpPr>
        <p:spPr>
          <a:xfrm>
            <a:off x="6199891" y="5266098"/>
            <a:ext cx="1548912" cy="198000"/>
          </a:xfrm>
          <a:prstGeom prst="bentConnector3">
            <a:avLst>
              <a:gd name="adj1" fmla="val 99852"/>
            </a:avLst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37099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069BB-9E6E-4EF5-982A-ABE99A12E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D89836-50D3-4F8B-8853-0753D1B6FB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505234"/>
            <a:ext cx="10058400" cy="4839248"/>
          </a:xfrm>
        </p:spPr>
        <p:txBody>
          <a:bodyPr>
            <a:normAutofit fontScale="92500"/>
          </a:bodyPr>
          <a:lstStyle/>
          <a:p>
            <a:pPr lvl="0"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en-SG" sz="1200" dirty="0">
                <a:solidFill>
                  <a:schemeClr val="tx1"/>
                </a:solidFill>
              </a:rPr>
              <a:t>Sim Kang, Somnath Sengupta, Daniel SS Fung, Chee </a:t>
            </a:r>
            <a:r>
              <a:rPr lang="en-SG" sz="1200" dirty="0" err="1">
                <a:solidFill>
                  <a:schemeClr val="tx1"/>
                </a:solidFill>
              </a:rPr>
              <a:t>Kuan</a:t>
            </a:r>
            <a:r>
              <a:rPr lang="en-SG" sz="1200" dirty="0">
                <a:solidFill>
                  <a:schemeClr val="tx1"/>
                </a:solidFill>
              </a:rPr>
              <a:t> </a:t>
            </a:r>
            <a:r>
              <a:rPr lang="en-SG" sz="1200" dirty="0" err="1">
                <a:solidFill>
                  <a:schemeClr val="tx1"/>
                </a:solidFill>
              </a:rPr>
              <a:t>Tsee</a:t>
            </a:r>
            <a:r>
              <a:rPr lang="en-SG" sz="1200" dirty="0">
                <a:solidFill>
                  <a:schemeClr val="tx1"/>
                </a:solidFill>
              </a:rPr>
              <a:t>. Essential Guide to Psychiatry. Institute of Mental Health. Pearson Education South Asia Pte Ltd; 2014.</a:t>
            </a:r>
          </a:p>
          <a:p>
            <a:pPr lvl="0"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en-SG" sz="1200" dirty="0">
                <a:solidFill>
                  <a:schemeClr val="tx1"/>
                </a:solidFill>
              </a:rPr>
              <a:t>Smith R, Osborn G, </a:t>
            </a:r>
            <a:r>
              <a:rPr lang="en-SG" sz="1200" dirty="0" err="1">
                <a:solidFill>
                  <a:schemeClr val="tx1"/>
                </a:solidFill>
              </a:rPr>
              <a:t>Dwamena</a:t>
            </a:r>
            <a:r>
              <a:rPr lang="en-SG" sz="1200" dirty="0">
                <a:solidFill>
                  <a:schemeClr val="tx1"/>
                </a:solidFill>
              </a:rPr>
              <a:t> F, </a:t>
            </a:r>
            <a:r>
              <a:rPr lang="en-SG" sz="1200" dirty="0" err="1">
                <a:solidFill>
                  <a:schemeClr val="tx1"/>
                </a:solidFill>
              </a:rPr>
              <a:t>D'Mello</a:t>
            </a:r>
            <a:r>
              <a:rPr lang="en-SG" sz="1200" dirty="0">
                <a:solidFill>
                  <a:schemeClr val="tx1"/>
                </a:solidFill>
              </a:rPr>
              <a:t> D, </a:t>
            </a:r>
            <a:r>
              <a:rPr lang="en-SG" sz="1200" dirty="0" err="1">
                <a:solidFill>
                  <a:schemeClr val="tx1"/>
                </a:solidFill>
              </a:rPr>
              <a:t>Freilich</a:t>
            </a:r>
            <a:r>
              <a:rPr lang="en-SG" sz="1200" dirty="0">
                <a:solidFill>
                  <a:schemeClr val="tx1"/>
                </a:solidFill>
              </a:rPr>
              <a:t> L, Laird-Fick H. Essentials of Psychiatry in Primary Care: Behavioural Health in the Medical Setting. United States: McGraw-Hill Education; 2019.</a:t>
            </a:r>
          </a:p>
          <a:p>
            <a:pPr lvl="0"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en-SG" sz="1200" dirty="0">
                <a:solidFill>
                  <a:schemeClr val="tx1"/>
                </a:solidFill>
              </a:rPr>
              <a:t>Rao S, </a:t>
            </a:r>
            <a:r>
              <a:rPr lang="en-SG" sz="1200" dirty="0" err="1">
                <a:solidFill>
                  <a:schemeClr val="tx1"/>
                </a:solidFill>
              </a:rPr>
              <a:t>Pariyasami</a:t>
            </a:r>
            <a:r>
              <a:rPr lang="en-SG" sz="1200" dirty="0">
                <a:solidFill>
                  <a:schemeClr val="tx1"/>
                </a:solidFill>
              </a:rPr>
              <a:t> S, Verma S, Tay S, Lim L, Yuen S et al. Support for Wellness Achievement Programme (SWAP): A service for individuals with at-risk mental state in </a:t>
            </a:r>
            <a:r>
              <a:rPr lang="en-SG" sz="1200" dirty="0" err="1">
                <a:solidFill>
                  <a:schemeClr val="tx1"/>
                </a:solidFill>
              </a:rPr>
              <a:t>singapore</a:t>
            </a:r>
            <a:r>
              <a:rPr lang="en-SG" sz="1200" dirty="0">
                <a:solidFill>
                  <a:schemeClr val="tx1"/>
                </a:solidFill>
              </a:rPr>
              <a:t>. Annals Academy of Medicine [Internet]. 2013 [cited 13 November 2019];:552-555. Available from: https://www.semanticscholar.org/paper/Support-for-Wellness-Achievement-Programme-(SWAP)%3A-Rao-Pariyasami/e0e3b8fd1662c10e869136f163974d59e2e489d5</a:t>
            </a:r>
          </a:p>
          <a:p>
            <a:pPr lvl="0"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en-SG" sz="1200" dirty="0">
                <a:solidFill>
                  <a:schemeClr val="tx1"/>
                </a:solidFill>
              </a:rPr>
              <a:t>Poon L, Verma S, Chong S. Outcomes of The Early Psychosis Intervention Programme (EPIP), Singapore. The Singapore Family Physician. 2011;37(4):48 - 51.</a:t>
            </a:r>
          </a:p>
          <a:p>
            <a:pPr lvl="0"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en-SG" sz="1200" dirty="0">
                <a:solidFill>
                  <a:schemeClr val="tx1"/>
                </a:solidFill>
              </a:rPr>
              <a:t>Yung A, Philips LJ, </a:t>
            </a:r>
            <a:r>
              <a:rPr lang="en-SG" sz="1200" dirty="0" err="1">
                <a:solidFill>
                  <a:schemeClr val="tx1"/>
                </a:solidFill>
              </a:rPr>
              <a:t>McGorry</a:t>
            </a:r>
            <a:r>
              <a:rPr lang="en-SG" sz="1200" dirty="0">
                <a:solidFill>
                  <a:schemeClr val="tx1"/>
                </a:solidFill>
              </a:rPr>
              <a:t> PD. Comprehensive Assessment of At-Risk Mental States (CAARMS). Melbourne: PACE Clinic, University of Melbourne, 2001.</a:t>
            </a:r>
          </a:p>
          <a:p>
            <a:pPr lvl="0"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en-SG" sz="1200" dirty="0">
                <a:solidFill>
                  <a:schemeClr val="tx1"/>
                </a:solidFill>
              </a:rPr>
              <a:t>EPIP - Early Psychosis Intervention Programme [Internet]. [cited 14 November 2019]. Available from: </a:t>
            </a:r>
            <a:r>
              <a:rPr lang="en-SG" sz="1200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https://www.epip.org.sg/</a:t>
            </a:r>
            <a:endParaRPr lang="en-SG" sz="1200" dirty="0">
              <a:solidFill>
                <a:schemeClr val="tx1"/>
              </a:solidFill>
            </a:endParaRPr>
          </a:p>
          <a:p>
            <a:pPr lvl="0"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en-SG" sz="1200" dirty="0">
                <a:solidFill>
                  <a:schemeClr val="tx1"/>
                </a:solidFill>
              </a:rPr>
              <a:t>SWAP - Support for Wellness Achievement Programme [Internet]. [cited 14 November 2019]. Available from: </a:t>
            </a:r>
            <a:r>
              <a:rPr lang="en-SG" sz="1200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https://www.epip.org.sg/swap/index7.html</a:t>
            </a:r>
            <a:endParaRPr lang="en-SG" sz="1200" dirty="0">
              <a:solidFill>
                <a:schemeClr val="tx1"/>
              </a:solidFill>
            </a:endParaRPr>
          </a:p>
          <a:p>
            <a:pPr lvl="0"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en-SG" sz="1200" dirty="0">
                <a:solidFill>
                  <a:schemeClr val="tx1"/>
                </a:solidFill>
              </a:rPr>
              <a:t>CHAT - Community Health Assessment Team [Internet]. [cited 14 November 2019]. Available from: http://www.chat.mentalhealth.sg/</a:t>
            </a:r>
          </a:p>
          <a:p>
            <a:pPr lvl="0"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en-SG" sz="1200" dirty="0">
                <a:solidFill>
                  <a:schemeClr val="tx1"/>
                </a:solidFill>
              </a:rPr>
              <a:t>Perkins DO, Gu H, </a:t>
            </a:r>
            <a:r>
              <a:rPr lang="en-SG" sz="1200" dirty="0" err="1">
                <a:solidFill>
                  <a:schemeClr val="tx1"/>
                </a:solidFill>
              </a:rPr>
              <a:t>Boteva</a:t>
            </a:r>
            <a:r>
              <a:rPr lang="en-SG" sz="1200" dirty="0">
                <a:solidFill>
                  <a:schemeClr val="tx1"/>
                </a:solidFill>
              </a:rPr>
              <a:t> K, et al. Relationship between duration of untreated psychosis and outcome in first-episode schizophrenia: a critical review and meta-analysis. Am J Psychiatry, 2005:162:1785-804. Available from: https://ajp.psychiatryonline.org/doi/full/10.1176/appi.ajp.162.10.1785?url_ver=Z39.88-2003&amp;rfr_id=ori:rid:crossref.org&amp;rfr_dat=cr_pub%3dpubmed</a:t>
            </a:r>
          </a:p>
          <a:p>
            <a:pPr lvl="0"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en-SG" sz="1200" dirty="0">
                <a:solidFill>
                  <a:schemeClr val="tx1"/>
                </a:solidFill>
              </a:rPr>
              <a:t>A M, W F, M J. Association Between Duration of Untreated Psychosis and </a:t>
            </a:r>
            <a:r>
              <a:rPr lang="en-SG" sz="1200" dirty="0" err="1">
                <a:solidFill>
                  <a:schemeClr val="tx1"/>
                </a:solidFill>
              </a:rPr>
              <a:t>Frontostriatal</a:t>
            </a:r>
            <a:r>
              <a:rPr lang="en-SG" sz="1200" dirty="0">
                <a:solidFill>
                  <a:schemeClr val="tx1"/>
                </a:solidFill>
              </a:rPr>
              <a:t> Connectivity During Maintenance of Visuospatial Working Memory. </a:t>
            </a:r>
            <a:r>
              <a:rPr lang="en-SG" sz="1200" dirty="0" err="1">
                <a:solidFill>
                  <a:schemeClr val="tx1"/>
                </a:solidFill>
              </a:rPr>
              <a:t>Biol</a:t>
            </a:r>
            <a:r>
              <a:rPr lang="en-SG" sz="1200" dirty="0">
                <a:solidFill>
                  <a:schemeClr val="tx1"/>
                </a:solidFill>
              </a:rPr>
              <a:t> Psychiatry </a:t>
            </a:r>
            <a:r>
              <a:rPr lang="en-SG" sz="1200" dirty="0" err="1">
                <a:solidFill>
                  <a:schemeClr val="tx1"/>
                </a:solidFill>
              </a:rPr>
              <a:t>Cogn</a:t>
            </a:r>
            <a:r>
              <a:rPr lang="en-SG" sz="1200" dirty="0">
                <a:solidFill>
                  <a:schemeClr val="tx1"/>
                </a:solidFill>
              </a:rPr>
              <a:t> </a:t>
            </a:r>
            <a:r>
              <a:rPr lang="en-SG" sz="1200" dirty="0" err="1">
                <a:solidFill>
                  <a:schemeClr val="tx1"/>
                </a:solidFill>
              </a:rPr>
              <a:t>Neurosci</a:t>
            </a:r>
            <a:r>
              <a:rPr lang="en-SG" sz="1200" dirty="0">
                <a:solidFill>
                  <a:schemeClr val="tx1"/>
                </a:solidFill>
              </a:rPr>
              <a:t> Neuroimaging. 2019;4(5):454-461.</a:t>
            </a:r>
          </a:p>
          <a:p>
            <a:pPr lvl="0"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en-SG" sz="1200" dirty="0" err="1">
                <a:solidFill>
                  <a:schemeClr val="tx1"/>
                </a:solidFill>
              </a:rPr>
              <a:t>Penttila</a:t>
            </a:r>
            <a:r>
              <a:rPr lang="en-SG" sz="1200" dirty="0">
                <a:solidFill>
                  <a:schemeClr val="tx1"/>
                </a:solidFill>
              </a:rPr>
              <a:t> M, Jaaskelainen E, </a:t>
            </a:r>
            <a:r>
              <a:rPr lang="en-SG" sz="1200" dirty="0" err="1">
                <a:solidFill>
                  <a:schemeClr val="tx1"/>
                </a:solidFill>
              </a:rPr>
              <a:t>Hirvonen</a:t>
            </a:r>
            <a:r>
              <a:rPr lang="en-SG" sz="1200" dirty="0">
                <a:solidFill>
                  <a:schemeClr val="tx1"/>
                </a:solidFill>
              </a:rPr>
              <a:t> N, </a:t>
            </a:r>
            <a:r>
              <a:rPr lang="en-SG" sz="1200" dirty="0" err="1">
                <a:solidFill>
                  <a:schemeClr val="tx1"/>
                </a:solidFill>
              </a:rPr>
              <a:t>Isohanni</a:t>
            </a:r>
            <a:r>
              <a:rPr lang="en-SG" sz="1200" dirty="0">
                <a:solidFill>
                  <a:schemeClr val="tx1"/>
                </a:solidFill>
              </a:rPr>
              <a:t> M, </a:t>
            </a:r>
            <a:r>
              <a:rPr lang="en-SG" sz="1200" dirty="0" err="1">
                <a:solidFill>
                  <a:schemeClr val="tx1"/>
                </a:solidFill>
              </a:rPr>
              <a:t>Miettunen</a:t>
            </a:r>
            <a:r>
              <a:rPr lang="en-SG" sz="1200" dirty="0">
                <a:solidFill>
                  <a:schemeClr val="tx1"/>
                </a:solidFill>
              </a:rPr>
              <a:t> J. Duration of untreated psychosis as predictor of long-term outcome in schizophrenia: systematic review and meta-analysis. Br J Psychiatry. 2014;205(2):88–94.</a:t>
            </a:r>
          </a:p>
          <a:p>
            <a:pPr lvl="0"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en-SG" sz="1200" dirty="0">
                <a:solidFill>
                  <a:schemeClr val="tx1"/>
                </a:solidFill>
              </a:rPr>
              <a:t>Harrison G, Hopper K, Craig T, et al. Recovery from psychotic illness: a 15- and 25-year international follow-up study. Br J Psychiatry. 2001;178(6):506–517.</a:t>
            </a:r>
          </a:p>
          <a:p>
            <a:pPr lvl="0"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en-SG" sz="1200" dirty="0" err="1">
                <a:solidFill>
                  <a:schemeClr val="tx1"/>
                </a:solidFill>
              </a:rPr>
              <a:t>Malla</a:t>
            </a:r>
            <a:r>
              <a:rPr lang="en-SG" sz="1200" dirty="0">
                <a:solidFill>
                  <a:schemeClr val="tx1"/>
                </a:solidFill>
              </a:rPr>
              <a:t> A, </a:t>
            </a:r>
            <a:r>
              <a:rPr lang="en-SG" sz="1200" dirty="0" err="1">
                <a:solidFill>
                  <a:schemeClr val="tx1"/>
                </a:solidFill>
              </a:rPr>
              <a:t>McGorry</a:t>
            </a:r>
            <a:r>
              <a:rPr lang="en-SG" sz="1200" dirty="0">
                <a:solidFill>
                  <a:schemeClr val="tx1"/>
                </a:solidFill>
              </a:rPr>
              <a:t> P. Early Intervention in Psychosis in Young People: A Population and Public Health Perspective. American Journal of Public Health (</a:t>
            </a:r>
            <a:r>
              <a:rPr lang="en-SG" sz="1200" dirty="0" err="1">
                <a:solidFill>
                  <a:schemeClr val="tx1"/>
                </a:solidFill>
              </a:rPr>
              <a:t>ajph</a:t>
            </a:r>
            <a:r>
              <a:rPr lang="en-SG" sz="1200" dirty="0">
                <a:solidFill>
                  <a:schemeClr val="tx1"/>
                </a:solidFill>
              </a:rPr>
              <a:t>). 2019.</a:t>
            </a:r>
          </a:p>
          <a:p>
            <a:pPr lvl="0"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en-SG" sz="1200" dirty="0">
                <a:solidFill>
                  <a:schemeClr val="tx1"/>
                </a:solidFill>
              </a:rPr>
              <a:t>Chun Ting Chan, </a:t>
            </a:r>
            <a:r>
              <a:rPr lang="en-SG" sz="1200" dirty="0" err="1">
                <a:solidFill>
                  <a:schemeClr val="tx1"/>
                </a:solidFill>
              </a:rPr>
              <a:t>Edimansyah</a:t>
            </a:r>
            <a:r>
              <a:rPr lang="en-SG" sz="1200" dirty="0">
                <a:solidFill>
                  <a:schemeClr val="tx1"/>
                </a:solidFill>
              </a:rPr>
              <a:t> </a:t>
            </a:r>
            <a:r>
              <a:rPr lang="en-SG" sz="1200" dirty="0" err="1">
                <a:solidFill>
                  <a:schemeClr val="tx1"/>
                </a:solidFill>
              </a:rPr>
              <a:t>Abdin</a:t>
            </a:r>
            <a:r>
              <a:rPr lang="en-SG" sz="1200" dirty="0">
                <a:solidFill>
                  <a:schemeClr val="tx1"/>
                </a:solidFill>
              </a:rPr>
              <a:t>, </a:t>
            </a:r>
            <a:r>
              <a:rPr lang="en-SG" sz="1200" dirty="0" err="1">
                <a:solidFill>
                  <a:schemeClr val="tx1"/>
                </a:solidFill>
              </a:rPr>
              <a:t>Mythily</a:t>
            </a:r>
            <a:r>
              <a:rPr lang="en-SG" sz="1200" dirty="0">
                <a:solidFill>
                  <a:schemeClr val="tx1"/>
                </a:solidFill>
              </a:rPr>
              <a:t> Subramaniam, Sarah Ann Tay, Lay </a:t>
            </a:r>
            <a:r>
              <a:rPr lang="en-SG" sz="1200" dirty="0" err="1">
                <a:solidFill>
                  <a:schemeClr val="tx1"/>
                </a:solidFill>
              </a:rPr>
              <a:t>Keow</a:t>
            </a:r>
            <a:r>
              <a:rPr lang="en-SG" sz="1200" dirty="0">
                <a:solidFill>
                  <a:schemeClr val="tx1"/>
                </a:solidFill>
              </a:rPr>
              <a:t> Lim and Swapna Verma. Two-Year Clinical and Functional Outcomes of an Asian Cohort at Ultra-High Risk of Psychosis. Frontiers in Psychiatry. 2019; 9:758.</a:t>
            </a:r>
          </a:p>
        </p:txBody>
      </p:sp>
    </p:spTree>
    <p:extLst>
      <p:ext uri="{BB962C8B-B14F-4D97-AF65-F5344CB8AC3E}">
        <p14:creationId xmlns:p14="http://schemas.microsoft.com/office/powerpoint/2010/main" val="42794682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D1330-FD15-4E43-9EBC-2AA8BE502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ACKNOWLEDGEMENT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2E5A19B-4293-4FFC-A1F9-60653DA220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4726048"/>
              </p:ext>
            </p:extLst>
          </p:nvPr>
        </p:nvGraphicFramePr>
        <p:xfrm>
          <a:off x="1096963" y="1628775"/>
          <a:ext cx="10058400" cy="429768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4861877">
                  <a:extLst>
                    <a:ext uri="{9D8B030D-6E8A-4147-A177-3AD203B41FA5}">
                      <a16:colId xmlns:a16="http://schemas.microsoft.com/office/drawing/2014/main" val="3272138267"/>
                    </a:ext>
                  </a:extLst>
                </a:gridCol>
                <a:gridCol w="5196523">
                  <a:extLst>
                    <a:ext uri="{9D8B030D-6E8A-4147-A177-3AD203B41FA5}">
                      <a16:colId xmlns:a16="http://schemas.microsoft.com/office/drawing/2014/main" val="658924473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SG" sz="1800" b="1" dirty="0"/>
                        <a:t>Authors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SG" sz="1800" dirty="0"/>
                        <a:t>Dr Charity Low (Peace Family Clinic (WL 832), GDMH 18/19)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SG" sz="1800" dirty="0"/>
                        <a:t>Dr Roy </a:t>
                      </a:r>
                      <a:r>
                        <a:rPr lang="en-SG" sz="1800" dirty="0" err="1"/>
                        <a:t>Teow</a:t>
                      </a:r>
                      <a:r>
                        <a:rPr lang="en-SG" sz="1800" dirty="0"/>
                        <a:t> Kay Leong (United Health Family Clinic &amp; Surgery, GDMH 16/17)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SG" sz="1800" dirty="0"/>
                        <a:t>Dr Paul Ang (Zenith Medical Clinic, GDMH 16/17)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SG" sz="1800" dirty="0"/>
                        <a:t>Dr Eugene Chua (Family Physician in public institute, GDMH 18/19)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SG" sz="1800" dirty="0"/>
                        <a:t>Dr Lim Choon Guan (Senior Consultant and Deputy Chief, Dept of Developmental Psychiatry, IMH)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SG" sz="1800" dirty="0"/>
                        <a:t>Dr </a:t>
                      </a:r>
                      <a:r>
                        <a:rPr lang="en-SG" sz="1800" dirty="0" err="1"/>
                        <a:t>Kumi</a:t>
                      </a:r>
                      <a:r>
                        <a:rPr lang="en-SG" sz="1800" dirty="0"/>
                        <a:t> </a:t>
                      </a:r>
                      <a:r>
                        <a:rPr lang="en-SG" sz="1800" dirty="0" err="1"/>
                        <a:t>Mehara</a:t>
                      </a:r>
                      <a:r>
                        <a:rPr lang="en-SG" sz="1800" dirty="0"/>
                        <a:t> (Japan Green Clinic, GDMH 18/19)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SG" sz="1800" dirty="0"/>
                        <a:t>Dr Siti Aishah (Polyclinic, GDMH 16/17)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SG" sz="1800" dirty="0"/>
                        <a:t>Dr </a:t>
                      </a:r>
                      <a:r>
                        <a:rPr lang="en-SG" sz="1800" dirty="0" err="1"/>
                        <a:t>Dr</a:t>
                      </a:r>
                      <a:r>
                        <a:rPr lang="en-SG" sz="1800" dirty="0"/>
                        <a:t> Nyein </a:t>
                      </a:r>
                      <a:r>
                        <a:rPr lang="en-SG" sz="1800" dirty="0" err="1"/>
                        <a:t>Nyein</a:t>
                      </a:r>
                      <a:r>
                        <a:rPr lang="en-SG" sz="1800" dirty="0"/>
                        <a:t> (Clinical Psychologist, Thrive Family)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SG" sz="1800" dirty="0"/>
                        <a:t>Mr Ng Boon Tat </a:t>
                      </a:r>
                      <a:r>
                        <a:rPr lang="en-SG" sz="1800"/>
                        <a:t>(Pharmacist)</a:t>
                      </a:r>
                      <a:endParaRPr lang="en-SG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6377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SG" sz="1800" b="1" dirty="0"/>
                        <a:t>Actors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SG" sz="1800" dirty="0"/>
                        <a:t>Dr Eugene Chua as </a:t>
                      </a:r>
                      <a:r>
                        <a:rPr lang="en-SG" sz="1800" i="1" dirty="0"/>
                        <a:t>The General Practitioner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SG" sz="1800" dirty="0"/>
                        <a:t>Choy Yu (Staff Nurse, KTPH) as </a:t>
                      </a:r>
                      <a:r>
                        <a:rPr lang="en-SG" sz="1800" i="1" dirty="0"/>
                        <a:t>Jane</a:t>
                      </a:r>
                    </a:p>
                    <a:p>
                      <a:r>
                        <a:rPr lang="en-SG" sz="1800" b="1" dirty="0"/>
                        <a:t>Venue of filming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SG" sz="1800" dirty="0"/>
                        <a:t>IMH clinic consultation room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sz="1800" b="1" dirty="0"/>
                        <a:t>Contributor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SG" sz="1800" dirty="0"/>
                        <a:t>Dr Tommy Chan Chun Ting (Consultant, EPIP, IMH)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0641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78583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EE5FD-3713-4F9E-9663-EADCC905D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DISCLAIMER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05D8FD-5E67-4C1F-9116-44DBF06CB3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SG" dirty="0"/>
              <a:t>The information in this video is correct to the best of our knowledge at the point of circulation. It is by no means exhaustive. Please refer to the above references &amp; other materials to consolidate your appreciation of the subject. The authors disclaim any liability in connection with the use of this information.</a:t>
            </a:r>
          </a:p>
          <a:p>
            <a:pPr marL="0" indent="0" algn="just">
              <a:buNone/>
            </a:pPr>
            <a:r>
              <a:rPr lang="en-SG" dirty="0"/>
              <a:t>All rights reserved. No part of this video may be reproduced, distributed or transmitted in any form by any means without the permission of the authors.</a:t>
            </a:r>
          </a:p>
        </p:txBody>
      </p:sp>
    </p:spTree>
    <p:extLst>
      <p:ext uri="{BB962C8B-B14F-4D97-AF65-F5344CB8AC3E}">
        <p14:creationId xmlns:p14="http://schemas.microsoft.com/office/powerpoint/2010/main" val="2496660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E0E9C-8C20-4A90-9842-9B2DE1B18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In this video, you will learn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6B02F5-209B-414C-AE64-AAE32F58B7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SG" dirty="0"/>
              <a:t>The concept of At-Risk Mental State (ARMS)</a:t>
            </a:r>
          </a:p>
          <a:p>
            <a:r>
              <a:rPr lang="en-SG" dirty="0"/>
              <a:t>The significance of Duration of Undiagnosed Psychosis (DUP)</a:t>
            </a:r>
          </a:p>
          <a:p>
            <a:r>
              <a:rPr lang="en-SG" dirty="0"/>
              <a:t>Role of General Practitioner (GP) in the management of </a:t>
            </a:r>
          </a:p>
          <a:p>
            <a:pPr marL="0" indent="0">
              <a:buNone/>
            </a:pPr>
            <a:r>
              <a:rPr lang="en-SG" dirty="0"/>
              <a:t>  ARMS in primary care clinic</a:t>
            </a:r>
          </a:p>
          <a:p>
            <a:r>
              <a:rPr lang="en-SG" dirty="0"/>
              <a:t>Local Institute of Mental Health (IMH) programs</a:t>
            </a:r>
          </a:p>
        </p:txBody>
      </p:sp>
    </p:spTree>
    <p:extLst>
      <p:ext uri="{BB962C8B-B14F-4D97-AF65-F5344CB8AC3E}">
        <p14:creationId xmlns:p14="http://schemas.microsoft.com/office/powerpoint/2010/main" val="1095369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3D2C7-1B17-4EF2-B657-F6B0AACE6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Role of GP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7ADD84-D7D2-4D5A-AB43-56BFD1022C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SG" dirty="0"/>
              <a:t>High index of suspicion for ARMS</a:t>
            </a:r>
          </a:p>
          <a:p>
            <a:r>
              <a:rPr lang="en-SG" dirty="0"/>
              <a:t>Detect ARMS, counsel &amp; follow up </a:t>
            </a:r>
          </a:p>
          <a:p>
            <a:r>
              <a:rPr lang="en-SG" dirty="0"/>
              <a:t>Referral to Hospital or SWAP</a:t>
            </a:r>
            <a:r>
              <a:rPr lang="en-SG" baseline="30000" dirty="0"/>
              <a:t>7</a:t>
            </a:r>
            <a:r>
              <a:rPr lang="en-SG" dirty="0"/>
              <a:t> for multidisciplinary management</a:t>
            </a:r>
          </a:p>
        </p:txBody>
      </p:sp>
    </p:spTree>
    <p:extLst>
      <p:ext uri="{BB962C8B-B14F-4D97-AF65-F5344CB8AC3E}">
        <p14:creationId xmlns:p14="http://schemas.microsoft.com/office/powerpoint/2010/main" val="2643115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AA5AE-8F6B-49B7-868E-B81668697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Important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ABFE1-A59E-4CF9-959A-289A8400F7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SG" sz="4000" dirty="0"/>
          </a:p>
          <a:p>
            <a:pPr marL="0" indent="0" algn="ctr">
              <a:buNone/>
            </a:pPr>
            <a:r>
              <a:rPr lang="en-SG" sz="4000" dirty="0"/>
              <a:t>Can Psychosis be prevented or delayed?</a:t>
            </a:r>
          </a:p>
          <a:p>
            <a:pPr marL="0" indent="0" algn="ctr">
              <a:buNone/>
            </a:pPr>
            <a:endParaRPr lang="en-SG" sz="4000" dirty="0"/>
          </a:p>
          <a:p>
            <a:pPr marL="0" indent="0" algn="ctr">
              <a:buNone/>
            </a:pPr>
            <a:r>
              <a:rPr lang="en-SG" sz="4000" dirty="0"/>
              <a:t>Can Early Intervention delay cognitive decline?</a:t>
            </a:r>
          </a:p>
        </p:txBody>
      </p:sp>
    </p:spTree>
    <p:extLst>
      <p:ext uri="{BB962C8B-B14F-4D97-AF65-F5344CB8AC3E}">
        <p14:creationId xmlns:p14="http://schemas.microsoft.com/office/powerpoint/2010/main" val="3079515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D091F65-FDAE-4323-894A-94FBA027E208}"/>
              </a:ext>
            </a:extLst>
          </p:cNvPr>
          <p:cNvSpPr txBox="1"/>
          <p:nvPr/>
        </p:nvSpPr>
        <p:spPr>
          <a:xfrm>
            <a:off x="1567328" y="5886450"/>
            <a:ext cx="85153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600" i="1" dirty="0"/>
              <a:t>Adapted From </a:t>
            </a:r>
            <a:r>
              <a:rPr lang="en-SG" sz="1600" i="1" dirty="0" err="1"/>
              <a:t>Slideshare</a:t>
            </a:r>
            <a:r>
              <a:rPr lang="en-SG" sz="1600" i="1" dirty="0"/>
              <a:t>: Update on Schizophrenia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7283F8E-B08C-4EE2-ABB5-8DA7962A5E4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077" t="4571" r="6435" b="2571"/>
          <a:stretch/>
        </p:blipFill>
        <p:spPr>
          <a:xfrm>
            <a:off x="1567328" y="137160"/>
            <a:ext cx="9057343" cy="5749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440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D46BA-9476-404B-A8DE-77DEFAC7E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The Concept of At-Risk Mental State (ARMS)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ECA5DF-4453-4827-99E4-4C8652FA2D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SG" sz="4000" dirty="0"/>
          </a:p>
          <a:p>
            <a:pPr marL="0" indent="0" algn="ctr">
              <a:buNone/>
            </a:pPr>
            <a:r>
              <a:rPr lang="en-SG" sz="4000" dirty="0"/>
              <a:t>The prodromal phase whereby</a:t>
            </a:r>
          </a:p>
          <a:p>
            <a:pPr marL="0" indent="0" algn="ctr">
              <a:buNone/>
            </a:pPr>
            <a:r>
              <a:rPr lang="en-SG" sz="4000" dirty="0"/>
              <a:t>an individual is at an increased risk of</a:t>
            </a:r>
          </a:p>
          <a:p>
            <a:pPr marL="0" indent="0" algn="ctr">
              <a:buNone/>
            </a:pPr>
            <a:r>
              <a:rPr lang="en-SG" sz="4000" dirty="0"/>
              <a:t>developing a psychotic disorder</a:t>
            </a:r>
          </a:p>
        </p:txBody>
      </p:sp>
    </p:spTree>
    <p:extLst>
      <p:ext uri="{BB962C8B-B14F-4D97-AF65-F5344CB8AC3E}">
        <p14:creationId xmlns:p14="http://schemas.microsoft.com/office/powerpoint/2010/main" val="3095291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50511-BC65-4865-BC22-FF141F598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For Jane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3AC0A-2E29-478B-BE55-F0228391E8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SG" dirty="0"/>
              <a:t>What else do you think can be done for patients like Jane?</a:t>
            </a:r>
          </a:p>
          <a:p>
            <a:r>
              <a:rPr lang="en-SG" dirty="0"/>
              <a:t>Jane did not return for follow up &amp; did not answer calls from clinic</a:t>
            </a:r>
          </a:p>
          <a:p>
            <a:pPr marL="0" indent="0">
              <a:buNone/>
            </a:pPr>
            <a:endParaRPr lang="en-SG" dirty="0"/>
          </a:p>
          <a:p>
            <a:pPr marL="0" indent="0">
              <a:buNone/>
            </a:pPr>
            <a:r>
              <a:rPr lang="en-SG" b="1" dirty="0"/>
              <a:t>5 years later…</a:t>
            </a:r>
          </a:p>
          <a:p>
            <a:r>
              <a:rPr lang="en-SG" dirty="0"/>
              <a:t>Jane presented with frank psychosis at GP clinic</a:t>
            </a:r>
          </a:p>
          <a:p>
            <a:pPr marL="0" indent="0">
              <a:buNone/>
            </a:pPr>
            <a:r>
              <a:rPr lang="en-SG" dirty="0"/>
              <a:t>  (see the Psychosis Part 1 video)</a:t>
            </a:r>
          </a:p>
        </p:txBody>
      </p:sp>
    </p:spTree>
    <p:extLst>
      <p:ext uri="{BB962C8B-B14F-4D97-AF65-F5344CB8AC3E}">
        <p14:creationId xmlns:p14="http://schemas.microsoft.com/office/powerpoint/2010/main" val="2948617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D4158-B0AE-48A0-A326-2486560C6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Jane met the following ARMS criteria</a:t>
            </a:r>
            <a:r>
              <a:rPr lang="en-SG" baseline="30000" dirty="0"/>
              <a:t>3</a:t>
            </a:r>
            <a:endParaRPr lang="en-SG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71DB2A3E-7737-4B37-A601-DEC7E420F1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2926923"/>
              </p:ext>
            </p:extLst>
          </p:nvPr>
        </p:nvGraphicFramePr>
        <p:xfrm>
          <a:off x="1096961" y="1628774"/>
          <a:ext cx="10058400" cy="4025266"/>
        </p:xfrm>
        <a:graphic>
          <a:graphicData uri="http://schemas.openxmlformats.org/drawingml/2006/table">
            <a:tbl>
              <a:tblPr bandRow="1">
                <a:tableStyleId>{BC89EF96-8CEA-46FF-86C4-4CE0E7609802}</a:tableStyleId>
              </a:tblPr>
              <a:tblGrid>
                <a:gridCol w="564197">
                  <a:extLst>
                    <a:ext uri="{9D8B030D-6E8A-4147-A177-3AD203B41FA5}">
                      <a16:colId xmlns:a16="http://schemas.microsoft.com/office/drawing/2014/main" val="4133703243"/>
                    </a:ext>
                  </a:extLst>
                </a:gridCol>
                <a:gridCol w="8808723">
                  <a:extLst>
                    <a:ext uri="{9D8B030D-6E8A-4147-A177-3AD203B41FA5}">
                      <a16:colId xmlns:a16="http://schemas.microsoft.com/office/drawing/2014/main" val="2880653167"/>
                    </a:ext>
                  </a:extLst>
                </a:gridCol>
                <a:gridCol w="685480">
                  <a:extLst>
                    <a:ext uri="{9D8B030D-6E8A-4147-A177-3AD203B41FA5}">
                      <a16:colId xmlns:a16="http://schemas.microsoft.com/office/drawing/2014/main" val="3514496361"/>
                    </a:ext>
                  </a:extLst>
                </a:gridCol>
              </a:tblGrid>
              <a:tr h="494331">
                <a:tc>
                  <a:txBody>
                    <a:bodyPr/>
                    <a:lstStyle/>
                    <a:p>
                      <a:r>
                        <a:rPr lang="en-SG" sz="2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Decline in functioning of 30% over the preceding one year </a:t>
                      </a:r>
                      <a:r>
                        <a:rPr lang="en-SG" sz="2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endParaRPr lang="en-SG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lang="en-SG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9140977"/>
                  </a:ext>
                </a:extLst>
              </a:tr>
              <a:tr h="494331">
                <a:tc>
                  <a:txBody>
                    <a:bodyPr/>
                    <a:lstStyle/>
                    <a:p>
                      <a:r>
                        <a:rPr lang="en-SG" sz="2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One of the following: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sz="2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7902930"/>
                  </a:ext>
                </a:extLst>
              </a:tr>
              <a:tr h="1271136">
                <a:tc>
                  <a:txBody>
                    <a:bodyPr/>
                    <a:lstStyle/>
                    <a:p>
                      <a:endParaRPr lang="en-SG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sz="2200" dirty="0"/>
                        <a:t>(a) ‘Vulnerability’ group</a:t>
                      </a:r>
                    </a:p>
                    <a:p>
                      <a:r>
                        <a:rPr lang="en-SG" sz="2200" dirty="0"/>
                        <a:t>Family history of psychotic disorder in first degree relative or schizotypal personality disorder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sz="2200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1727503"/>
                  </a:ext>
                </a:extLst>
              </a:tr>
              <a:tr h="882734">
                <a:tc>
                  <a:txBody>
                    <a:bodyPr/>
                    <a:lstStyle/>
                    <a:p>
                      <a:endParaRPr lang="en-SG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sz="2200" dirty="0"/>
                        <a:t>(b) ‘Attenuated Symptom’ group</a:t>
                      </a:r>
                    </a:p>
                    <a:p>
                      <a:r>
                        <a:rPr lang="en-SG" sz="2200" dirty="0"/>
                        <a:t>With low-grade psychotic symptoms of subthreshold frequency/intensity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lang="en-SG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7971445"/>
                  </a:ext>
                </a:extLst>
              </a:tr>
              <a:tr h="882734">
                <a:tc>
                  <a:txBody>
                    <a:bodyPr/>
                    <a:lstStyle/>
                    <a:p>
                      <a:endParaRPr lang="en-SG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sz="2200" dirty="0"/>
                        <a:t>(c) Brief Limited Intermittent Psychotic Symptoms</a:t>
                      </a:r>
                    </a:p>
                    <a:p>
                      <a:r>
                        <a:rPr lang="en-SG" sz="2200" dirty="0"/>
                        <a:t>With frank psychotic episode which resolved spontaneously within a 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sz="2200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8837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97C3007A-0919-4235-A138-9C0B8512E83C}"/>
              </a:ext>
            </a:extLst>
          </p:cNvPr>
          <p:cNvSpPr txBox="1"/>
          <p:nvPr/>
        </p:nvSpPr>
        <p:spPr>
          <a:xfrm>
            <a:off x="1000126" y="5777580"/>
            <a:ext cx="100583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200" dirty="0"/>
              <a:t>(Reference CAARMS</a:t>
            </a:r>
            <a:r>
              <a:rPr lang="en-SG" sz="2200" baseline="30000" dirty="0"/>
              <a:t>5</a:t>
            </a:r>
            <a:r>
              <a:rPr lang="en-SG" sz="2200" dirty="0"/>
              <a:t>: a comprehensive assessment of ARMS)</a:t>
            </a:r>
          </a:p>
        </p:txBody>
      </p:sp>
    </p:spTree>
    <p:extLst>
      <p:ext uri="{BB962C8B-B14F-4D97-AF65-F5344CB8AC3E}">
        <p14:creationId xmlns:p14="http://schemas.microsoft.com/office/powerpoint/2010/main" val="820044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39CB2B-15D1-445E-A34D-96A277DCD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dirty="0"/>
              <a:t>The significance of</a:t>
            </a:r>
            <a:br>
              <a:rPr lang="en-SG" dirty="0"/>
            </a:br>
            <a:r>
              <a:rPr lang="en-SG" dirty="0"/>
              <a:t>Duration of Undiagnosed Psychosis (DUP)</a:t>
            </a:r>
            <a:r>
              <a:rPr lang="en-SG" baseline="30000" dirty="0"/>
              <a:t>4,13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9614A1-98A2-4186-9474-0AEB937393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SG" sz="4000" dirty="0"/>
          </a:p>
          <a:p>
            <a:pPr marL="0" indent="0" algn="ctr">
              <a:buNone/>
            </a:pPr>
            <a:r>
              <a:rPr lang="en-SG" sz="4000" dirty="0"/>
              <a:t>The time between the onset of the first psychotic symptoms &amp; </a:t>
            </a:r>
          </a:p>
          <a:p>
            <a:pPr marL="0" indent="0" algn="ctr">
              <a:buNone/>
            </a:pPr>
            <a:r>
              <a:rPr lang="en-SG" sz="4000" dirty="0"/>
              <a:t>the first adequate treatment</a:t>
            </a:r>
          </a:p>
          <a:p>
            <a:pPr marL="0" indent="0" algn="ctr">
              <a:buNone/>
            </a:pPr>
            <a:endParaRPr lang="en-SG" sz="4000" dirty="0"/>
          </a:p>
          <a:p>
            <a:pPr marL="0" indent="0" algn="ctr">
              <a:buNone/>
            </a:pPr>
            <a:r>
              <a:rPr lang="en-SG" sz="3600" dirty="0"/>
              <a:t>The DUP for Jane may be 5 years</a:t>
            </a:r>
          </a:p>
        </p:txBody>
      </p:sp>
    </p:spTree>
    <p:extLst>
      <p:ext uri="{BB962C8B-B14F-4D97-AF65-F5344CB8AC3E}">
        <p14:creationId xmlns:p14="http://schemas.microsoft.com/office/powerpoint/2010/main" val="186138680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Custom 4">
      <a:dk1>
        <a:sysClr val="windowText" lastClr="000000"/>
      </a:dk1>
      <a:lt1>
        <a:sysClr val="window" lastClr="FFFFFF"/>
      </a:lt1>
      <a:dk2>
        <a:srgbClr val="17406D"/>
      </a:dk2>
      <a:lt2>
        <a:srgbClr val="59A9F2"/>
      </a:lt2>
      <a:accent1>
        <a:srgbClr val="1B89ED"/>
      </a:accent1>
      <a:accent2>
        <a:srgbClr val="B1D7F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000000"/>
      </a:hlink>
      <a:folHlink>
        <a:srgbClr val="85DFD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69718D498E7B40A67246C244BAC33A" ma:contentTypeVersion="1" ma:contentTypeDescription="Create a new document." ma:contentTypeScope="" ma:versionID="e0fe1366dc22493bdb77793b0f72a330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ff01fac345008aa34b3a53f2166bf3c8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EC4837DB-155B-4EB7-A151-3A605918FD01}"/>
</file>

<file path=customXml/itemProps2.xml><?xml version="1.0" encoding="utf-8"?>
<ds:datastoreItem xmlns:ds="http://schemas.openxmlformats.org/officeDocument/2006/customXml" ds:itemID="{9CEA828F-602E-4F6E-9579-03901B07C9F3}"/>
</file>

<file path=customXml/itemProps3.xml><?xml version="1.0" encoding="utf-8"?>
<ds:datastoreItem xmlns:ds="http://schemas.openxmlformats.org/officeDocument/2006/customXml" ds:itemID="{D58BFB83-ACFA-4442-8151-682531FC63DE}"/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586</TotalTime>
  <Words>1579</Words>
  <Application>Microsoft Office PowerPoint</Application>
  <PresentationFormat>Widescreen</PresentationFormat>
  <Paragraphs>176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Retrospect</vt:lpstr>
      <vt:lpstr>THE INSIDIOUS ONSET OF AT-RISK MENTAL STATE (ARMS)</vt:lpstr>
      <vt:lpstr>In this video, you will learn</vt:lpstr>
      <vt:lpstr>Role of GP </vt:lpstr>
      <vt:lpstr>Important Questions</vt:lpstr>
      <vt:lpstr>PowerPoint Presentation</vt:lpstr>
      <vt:lpstr>The Concept of At-Risk Mental State (ARMS)</vt:lpstr>
      <vt:lpstr>For Jane</vt:lpstr>
      <vt:lpstr>Jane met the following ARMS criteria3</vt:lpstr>
      <vt:lpstr>The significance of Duration of Undiagnosed Psychosis (DUP)4,13</vt:lpstr>
      <vt:lpstr>PowerPoint Presentation</vt:lpstr>
      <vt:lpstr>Local data on progression of ARMS after 2 years14</vt:lpstr>
      <vt:lpstr>Controversy</vt:lpstr>
      <vt:lpstr>Early Intervention Service (EIS)</vt:lpstr>
      <vt:lpstr>Early Psychosis Intervention Programme (EPIP)4,6</vt:lpstr>
      <vt:lpstr>Comparing CHAT &amp; SWAP</vt:lpstr>
      <vt:lpstr>PowerPoint Presentation</vt:lpstr>
      <vt:lpstr>REFERENCES</vt:lpstr>
      <vt:lpstr>ACKNOWLEDGEMENT</vt:lpstr>
      <vt:lpstr>DISCLAIMER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Liong Soo Sian</dc:creator>
  <cp:lastModifiedBy>Charity Low</cp:lastModifiedBy>
  <cp:revision>60</cp:revision>
  <dcterms:created xsi:type="dcterms:W3CDTF">2020-04-18T09:56:55Z</dcterms:created>
  <dcterms:modified xsi:type="dcterms:W3CDTF">2020-09-14T14:44:18Z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0x0101004A69718D498E7B40A67246C244BAC33A</vt:lpwstr>
  </property>
</Properties>
</file>