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diagrams/data1.xml" ContentType="application/vnd.openxmlformats-officedocument.drawingml.diagramData+xml"/>
  <Override PartName="/ppt/diagrams/data2.xml" ContentType="application/vnd.openxmlformats-officedocument.drawingml.diagramData+xml"/>
  <Override PartName="/ppt/diagrams/data3.xml" ContentType="application/vnd.openxmlformats-officedocument.drawingml.diagramData+xml"/>
  <Override PartName="/ppt/slideMasters/slideMaster1.xml" ContentType="application/vnd.openxmlformats-officedocument.presentationml.slideMaster+xml"/>
  <Override PartName="/ppt/slideLayouts/slideLayout7.xml" ContentType="application/vnd.openxmlformats-officedocument.presentationml.slideLayout+xml"/>
  <Override PartName="/ppt/slideLayouts/slideLayout4.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theme/theme1.xml" ContentType="application/vnd.openxmlformats-officedocument.theme+xml"/>
  <Override PartName="/ppt/theme/theme2.xml" ContentType="application/vnd.openxmlformats-officedocument.theme+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colors2.xml" ContentType="application/vnd.openxmlformats-officedocument.drawingml.diagramColors+xml"/>
  <Override PartName="/ppt/diagrams/drawing2.xml" ContentType="application/vnd.ms-office.drawingml.diagramDrawing+xml"/>
  <Override PartName="/ppt/diagrams/quickStyle2.xml" ContentType="application/vnd.openxmlformats-officedocument.drawingml.diagramStyle+xml"/>
  <Override PartName="/ppt/diagrams/layout2.xml" ContentType="application/vnd.openxmlformats-officedocument.drawingml.diagramLayout+xml"/>
  <Override PartName="/ppt/diagrams/layout3.xml" ContentType="application/vnd.openxmlformats-officedocument.drawingml.diagramLayout+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3" r:id="rId1"/>
  </p:sldMasterIdLst>
  <p:handoutMasterIdLst>
    <p:handoutMasterId r:id="rId26"/>
  </p:handoutMasterIdLst>
  <p:sldIdLst>
    <p:sldId id="256" r:id="rId2"/>
    <p:sldId id="265" r:id="rId3"/>
    <p:sldId id="266" r:id="rId4"/>
    <p:sldId id="267" r:id="rId5"/>
    <p:sldId id="296" r:id="rId6"/>
    <p:sldId id="269" r:id="rId7"/>
    <p:sldId id="297" r:id="rId8"/>
    <p:sldId id="272" r:id="rId9"/>
    <p:sldId id="273" r:id="rId10"/>
    <p:sldId id="276" r:id="rId11"/>
    <p:sldId id="312" r:id="rId12"/>
    <p:sldId id="304" r:id="rId13"/>
    <p:sldId id="293" r:id="rId14"/>
    <p:sldId id="294" r:id="rId15"/>
    <p:sldId id="307" r:id="rId16"/>
    <p:sldId id="308" r:id="rId17"/>
    <p:sldId id="309" r:id="rId18"/>
    <p:sldId id="310" r:id="rId19"/>
    <p:sldId id="302" r:id="rId20"/>
    <p:sldId id="287" r:id="rId21"/>
    <p:sldId id="288" r:id="rId22"/>
    <p:sldId id="289" r:id="rId23"/>
    <p:sldId id="290" r:id="rId24"/>
    <p:sldId id="291" r:id="rId2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im Choon Guan (IMH)" initials="LCG(" lastIdx="1" clrIdx="0">
    <p:extLst>
      <p:ext uri="{19B8F6BF-5375-455C-9EA6-DF929625EA0E}">
        <p15:presenceInfo xmlns:p15="http://schemas.microsoft.com/office/powerpoint/2012/main" userId="S-1-5-21-154280456-1944677375-1177442754-9865"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660" autoAdjust="0"/>
    <p:restoredTop sz="95110" autoAdjust="0"/>
  </p:normalViewPr>
  <p:slideViewPr>
    <p:cSldViewPr snapToGrid="0">
      <p:cViewPr varScale="1">
        <p:scale>
          <a:sx n="114" d="100"/>
          <a:sy n="114" d="100"/>
        </p:scale>
        <p:origin x="666" y="84"/>
      </p:cViewPr>
      <p:guideLst/>
    </p:cSldViewPr>
  </p:slideViewPr>
  <p:notesTextViewPr>
    <p:cViewPr>
      <p:scale>
        <a:sx n="1" d="1"/>
        <a:sy n="1" d="1"/>
      </p:scale>
      <p:origin x="0" y="0"/>
    </p:cViewPr>
  </p:notesTextViewPr>
  <p:sorterViewPr>
    <p:cViewPr>
      <p:scale>
        <a:sx n="100" d="100"/>
        <a:sy n="100" d="100"/>
      </p:scale>
      <p:origin x="0" y="-942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customXml" Target="../customXml/item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customXml" Target="../customXml/item2.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customXml" Target="../customXml/item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commentAuthors" Target="commentAuthors.xml"/><Relationship Id="rId30" Type="http://schemas.openxmlformats.org/officeDocument/2006/relationships/theme" Target="theme/theme1.xml"/><Relationship Id="rId8" Type="http://schemas.openxmlformats.org/officeDocument/2006/relationships/slide" Target="slides/slide7.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7BADDB3-61FA-4AF6-9981-62D2B58D82D3}" type="doc">
      <dgm:prSet loTypeId="urn:microsoft.com/office/officeart/2005/8/layout/hChevron3" loCatId="process" qsTypeId="urn:microsoft.com/office/officeart/2005/8/quickstyle/simple2" qsCatId="simple" csTypeId="urn:microsoft.com/office/officeart/2005/8/colors/accent1_2" csCatId="accent1" phldr="1"/>
      <dgm:spPr/>
    </dgm:pt>
    <dgm:pt modelId="{ED380F1E-C78B-40CE-9C18-B07AFF202234}">
      <dgm:prSet phldrT="[Text]" custT="1"/>
      <dgm:spPr>
        <a:solidFill>
          <a:schemeClr val="accent1">
            <a:lumMod val="60000"/>
            <a:lumOff val="40000"/>
          </a:schemeClr>
        </a:solidFill>
        <a:ln>
          <a:solidFill>
            <a:schemeClr val="tx1"/>
          </a:solidFill>
        </a:ln>
      </dgm:spPr>
      <dgm:t>
        <a:bodyPr/>
        <a:lstStyle/>
        <a:p>
          <a:pPr>
            <a:spcAft>
              <a:spcPts val="1200"/>
            </a:spcAft>
          </a:pPr>
          <a:r>
            <a:rPr lang="en-SG" sz="1400" b="1" u="sng" dirty="0">
              <a:solidFill>
                <a:schemeClr val="bg1"/>
              </a:solidFill>
            </a:rPr>
            <a:t>Normal</a:t>
          </a:r>
          <a:endParaRPr lang="en-SG" sz="1100" dirty="0">
            <a:solidFill>
              <a:schemeClr val="bg1"/>
            </a:solidFill>
          </a:endParaRPr>
        </a:p>
        <a:p>
          <a:pPr>
            <a:spcAft>
              <a:spcPct val="35000"/>
            </a:spcAft>
          </a:pPr>
          <a:r>
            <a:rPr lang="en-SG" sz="1100" dirty="0">
              <a:solidFill>
                <a:schemeClr val="bg1"/>
              </a:solidFill>
            </a:rPr>
            <a:t>NIL</a:t>
          </a:r>
        </a:p>
        <a:p>
          <a:pPr>
            <a:spcAft>
              <a:spcPct val="35000"/>
            </a:spcAft>
          </a:pPr>
          <a:endParaRPr lang="en-SG" sz="1100" dirty="0">
            <a:solidFill>
              <a:schemeClr val="bg1"/>
            </a:solidFill>
          </a:endParaRPr>
        </a:p>
      </dgm:t>
    </dgm:pt>
    <dgm:pt modelId="{A0088766-C7C8-46B7-931E-244AFD0749C5}" type="parTrans" cxnId="{EA268A15-D209-4A2D-9B26-CC912D3381F0}">
      <dgm:prSet/>
      <dgm:spPr/>
      <dgm:t>
        <a:bodyPr/>
        <a:lstStyle/>
        <a:p>
          <a:endParaRPr lang="en-SG"/>
        </a:p>
      </dgm:t>
    </dgm:pt>
    <dgm:pt modelId="{E96F1F9C-5B7F-41C6-B1B7-B948CF36DB2D}" type="sibTrans" cxnId="{EA268A15-D209-4A2D-9B26-CC912D3381F0}">
      <dgm:prSet/>
      <dgm:spPr/>
      <dgm:t>
        <a:bodyPr/>
        <a:lstStyle/>
        <a:p>
          <a:endParaRPr lang="en-SG"/>
        </a:p>
      </dgm:t>
    </dgm:pt>
    <dgm:pt modelId="{CF5D9FF2-A4E6-4083-89A8-43DBA9316714}">
      <dgm:prSet phldrT="[Text]" custT="1"/>
      <dgm:spPr>
        <a:solidFill>
          <a:schemeClr val="accent1">
            <a:lumMod val="60000"/>
            <a:lumOff val="40000"/>
          </a:schemeClr>
        </a:solidFill>
        <a:ln>
          <a:solidFill>
            <a:schemeClr val="tx1"/>
          </a:solidFill>
        </a:ln>
      </dgm:spPr>
      <dgm:t>
        <a:bodyPr/>
        <a:lstStyle/>
        <a:p>
          <a:pPr>
            <a:spcAft>
              <a:spcPts val="1200"/>
            </a:spcAft>
          </a:pPr>
          <a:r>
            <a:rPr lang="en-SG" sz="1400" b="1" u="sng" dirty="0">
              <a:solidFill>
                <a:schemeClr val="bg1"/>
              </a:solidFill>
            </a:rPr>
            <a:t>Mild</a:t>
          </a:r>
          <a:endParaRPr lang="en-SG" sz="1100" dirty="0">
            <a:solidFill>
              <a:schemeClr val="bg1"/>
            </a:solidFill>
          </a:endParaRPr>
        </a:p>
        <a:p>
          <a:pPr>
            <a:spcAft>
              <a:spcPct val="35000"/>
            </a:spcAft>
          </a:pPr>
          <a:r>
            <a:rPr lang="en-SG" sz="1100" dirty="0">
              <a:solidFill>
                <a:schemeClr val="bg1"/>
              </a:solidFill>
            </a:rPr>
            <a:t>Watchful</a:t>
          </a:r>
        </a:p>
        <a:p>
          <a:pPr>
            <a:spcAft>
              <a:spcPct val="35000"/>
            </a:spcAft>
          </a:pPr>
          <a:r>
            <a:rPr lang="en-SG" sz="1100" dirty="0">
              <a:solidFill>
                <a:schemeClr val="bg1"/>
              </a:solidFill>
            </a:rPr>
            <a:t>Repeat PHQ-9</a:t>
          </a:r>
        </a:p>
      </dgm:t>
    </dgm:pt>
    <dgm:pt modelId="{7A1FC83B-54F8-48EA-A910-F5A2FDE42C03}" type="parTrans" cxnId="{8BEA554F-9ED1-46FD-A690-B2937FE1F559}">
      <dgm:prSet/>
      <dgm:spPr/>
      <dgm:t>
        <a:bodyPr/>
        <a:lstStyle/>
        <a:p>
          <a:endParaRPr lang="en-SG"/>
        </a:p>
      </dgm:t>
    </dgm:pt>
    <dgm:pt modelId="{7053A742-48CE-4EB0-B839-C4851170E5F0}" type="sibTrans" cxnId="{8BEA554F-9ED1-46FD-A690-B2937FE1F559}">
      <dgm:prSet/>
      <dgm:spPr/>
      <dgm:t>
        <a:bodyPr/>
        <a:lstStyle/>
        <a:p>
          <a:endParaRPr lang="en-SG"/>
        </a:p>
      </dgm:t>
    </dgm:pt>
    <dgm:pt modelId="{A6FE3896-51AE-4928-B90E-2C3550F034F3}">
      <dgm:prSet phldrT="[Text]" custT="1"/>
      <dgm:spPr>
        <a:solidFill>
          <a:schemeClr val="accent1">
            <a:lumMod val="60000"/>
            <a:lumOff val="40000"/>
          </a:schemeClr>
        </a:solidFill>
        <a:ln>
          <a:solidFill>
            <a:schemeClr val="tx1"/>
          </a:solidFill>
        </a:ln>
      </dgm:spPr>
      <dgm:t>
        <a:bodyPr/>
        <a:lstStyle/>
        <a:p>
          <a:pPr>
            <a:spcAft>
              <a:spcPts val="1200"/>
            </a:spcAft>
          </a:pPr>
          <a:r>
            <a:rPr lang="en-SG" sz="1400" b="1" u="sng" dirty="0">
              <a:solidFill>
                <a:schemeClr val="bg1"/>
              </a:solidFill>
            </a:rPr>
            <a:t>Moderate</a:t>
          </a:r>
          <a:endParaRPr lang="en-SG" sz="1100" dirty="0">
            <a:solidFill>
              <a:schemeClr val="bg1"/>
            </a:solidFill>
          </a:endParaRPr>
        </a:p>
        <a:p>
          <a:pPr>
            <a:spcAft>
              <a:spcPct val="35000"/>
            </a:spcAft>
          </a:pPr>
          <a:r>
            <a:rPr lang="en-SG" sz="1100" dirty="0">
              <a:solidFill>
                <a:schemeClr val="bg1"/>
              </a:solidFill>
            </a:rPr>
            <a:t>Treatment plan</a:t>
          </a:r>
        </a:p>
        <a:p>
          <a:pPr>
            <a:spcAft>
              <a:spcPct val="35000"/>
            </a:spcAft>
          </a:pPr>
          <a:endParaRPr lang="en-SG" sz="1100" dirty="0">
            <a:solidFill>
              <a:schemeClr val="bg1"/>
            </a:solidFill>
          </a:endParaRPr>
        </a:p>
      </dgm:t>
    </dgm:pt>
    <dgm:pt modelId="{3D6F4AE2-1CED-4D34-9640-1E41A2AA69AF}" type="parTrans" cxnId="{E1DE5AC6-25A2-4CC6-A125-AF59C76DA62D}">
      <dgm:prSet/>
      <dgm:spPr/>
      <dgm:t>
        <a:bodyPr/>
        <a:lstStyle/>
        <a:p>
          <a:endParaRPr lang="en-SG"/>
        </a:p>
      </dgm:t>
    </dgm:pt>
    <dgm:pt modelId="{23C7C097-9D75-42D3-817A-3CA65FE15C2B}" type="sibTrans" cxnId="{E1DE5AC6-25A2-4CC6-A125-AF59C76DA62D}">
      <dgm:prSet/>
      <dgm:spPr/>
      <dgm:t>
        <a:bodyPr/>
        <a:lstStyle/>
        <a:p>
          <a:endParaRPr lang="en-SG"/>
        </a:p>
      </dgm:t>
    </dgm:pt>
    <dgm:pt modelId="{2B1F6E28-5350-47AD-9579-AC2A423D0B75}">
      <dgm:prSet custT="1"/>
      <dgm:spPr>
        <a:solidFill>
          <a:schemeClr val="accent1">
            <a:lumMod val="60000"/>
            <a:lumOff val="40000"/>
          </a:schemeClr>
        </a:solidFill>
        <a:ln>
          <a:solidFill>
            <a:schemeClr val="tx1"/>
          </a:solidFill>
        </a:ln>
      </dgm:spPr>
      <dgm:t>
        <a:bodyPr/>
        <a:lstStyle/>
        <a:p>
          <a:pPr>
            <a:spcAft>
              <a:spcPts val="1200"/>
            </a:spcAft>
          </a:pPr>
          <a:r>
            <a:rPr lang="en-SG" sz="1400" b="1" u="sng" dirty="0">
              <a:solidFill>
                <a:schemeClr val="bg1"/>
              </a:solidFill>
            </a:rPr>
            <a:t>Severe</a:t>
          </a:r>
          <a:endParaRPr lang="en-SG" sz="1100" dirty="0">
            <a:solidFill>
              <a:schemeClr val="bg1"/>
            </a:solidFill>
          </a:endParaRPr>
        </a:p>
        <a:p>
          <a:pPr>
            <a:spcAft>
              <a:spcPct val="35000"/>
            </a:spcAft>
          </a:pPr>
          <a:r>
            <a:rPr lang="en-SG" sz="1100" dirty="0">
              <a:solidFill>
                <a:schemeClr val="bg1"/>
              </a:solidFill>
            </a:rPr>
            <a:t>Active treatment</a:t>
          </a:r>
        </a:p>
        <a:p>
          <a:pPr>
            <a:spcAft>
              <a:spcPct val="35000"/>
            </a:spcAft>
          </a:pPr>
          <a:endParaRPr lang="en-SG" sz="1100" dirty="0">
            <a:solidFill>
              <a:schemeClr val="bg1"/>
            </a:solidFill>
          </a:endParaRPr>
        </a:p>
      </dgm:t>
    </dgm:pt>
    <dgm:pt modelId="{C62BE073-8A83-40E6-B3CA-1C3132828B9F}" type="parTrans" cxnId="{95FAAC77-95AD-4E11-8E4F-397F8AD47037}">
      <dgm:prSet/>
      <dgm:spPr/>
      <dgm:t>
        <a:bodyPr/>
        <a:lstStyle/>
        <a:p>
          <a:endParaRPr lang="en-SG"/>
        </a:p>
      </dgm:t>
    </dgm:pt>
    <dgm:pt modelId="{FAB6DC95-C445-4162-B16F-617605C30ED1}" type="sibTrans" cxnId="{95FAAC77-95AD-4E11-8E4F-397F8AD47037}">
      <dgm:prSet/>
      <dgm:spPr/>
      <dgm:t>
        <a:bodyPr/>
        <a:lstStyle/>
        <a:p>
          <a:endParaRPr lang="en-SG"/>
        </a:p>
      </dgm:t>
    </dgm:pt>
    <dgm:pt modelId="{8E111A11-6EA8-4750-99FE-84187C5E5F96}">
      <dgm:prSet custT="1"/>
      <dgm:spPr>
        <a:solidFill>
          <a:schemeClr val="accent1">
            <a:lumMod val="60000"/>
            <a:lumOff val="40000"/>
          </a:schemeClr>
        </a:solidFill>
        <a:ln>
          <a:solidFill>
            <a:schemeClr val="tx1"/>
          </a:solidFill>
        </a:ln>
      </dgm:spPr>
      <dgm:t>
        <a:bodyPr/>
        <a:lstStyle/>
        <a:p>
          <a:pPr>
            <a:spcAft>
              <a:spcPts val="600"/>
            </a:spcAft>
          </a:pPr>
          <a:r>
            <a:rPr lang="en-SG" sz="1400" b="1" u="sng" dirty="0">
              <a:solidFill>
                <a:schemeClr val="bg1"/>
              </a:solidFill>
            </a:rPr>
            <a:t>Very severe</a:t>
          </a:r>
          <a:endParaRPr lang="en-SG" sz="1100" dirty="0">
            <a:solidFill>
              <a:schemeClr val="bg1"/>
            </a:solidFill>
          </a:endParaRPr>
        </a:p>
        <a:p>
          <a:pPr>
            <a:spcAft>
              <a:spcPct val="35000"/>
            </a:spcAft>
          </a:pPr>
          <a:r>
            <a:rPr lang="en-SG" sz="1100" dirty="0">
              <a:solidFill>
                <a:schemeClr val="bg1"/>
              </a:solidFill>
            </a:rPr>
            <a:t>Immediate pharmacotherapy</a:t>
          </a:r>
        </a:p>
        <a:p>
          <a:pPr>
            <a:spcAft>
              <a:spcPct val="35000"/>
            </a:spcAft>
          </a:pPr>
          <a:r>
            <a:rPr lang="en-SG" sz="1100" dirty="0">
              <a:solidFill>
                <a:schemeClr val="bg1"/>
              </a:solidFill>
            </a:rPr>
            <a:t>KIV urgent referral</a:t>
          </a:r>
        </a:p>
      </dgm:t>
    </dgm:pt>
    <dgm:pt modelId="{307311BE-3BBA-42B6-AD21-EB3E033205D9}" type="parTrans" cxnId="{FC43F686-1766-47B9-A898-53CA57324F74}">
      <dgm:prSet/>
      <dgm:spPr/>
      <dgm:t>
        <a:bodyPr/>
        <a:lstStyle/>
        <a:p>
          <a:endParaRPr lang="en-SG"/>
        </a:p>
      </dgm:t>
    </dgm:pt>
    <dgm:pt modelId="{6A93242F-79BB-40FE-8332-6E0607D8F53B}" type="sibTrans" cxnId="{FC43F686-1766-47B9-A898-53CA57324F74}">
      <dgm:prSet/>
      <dgm:spPr/>
      <dgm:t>
        <a:bodyPr/>
        <a:lstStyle/>
        <a:p>
          <a:endParaRPr lang="en-SG"/>
        </a:p>
      </dgm:t>
    </dgm:pt>
    <dgm:pt modelId="{F27302C7-419E-4800-8A88-55C1C4EF93C9}" type="pres">
      <dgm:prSet presAssocID="{E7BADDB3-61FA-4AF6-9981-62D2B58D82D3}" presName="Name0" presStyleCnt="0">
        <dgm:presLayoutVars>
          <dgm:dir/>
          <dgm:resizeHandles val="exact"/>
        </dgm:presLayoutVars>
      </dgm:prSet>
      <dgm:spPr/>
    </dgm:pt>
    <dgm:pt modelId="{2826F77C-E93A-493B-9DD2-FB754DB92BE7}" type="pres">
      <dgm:prSet presAssocID="{ED380F1E-C78B-40CE-9C18-B07AFF202234}" presName="parTxOnly" presStyleLbl="node1" presStyleIdx="0" presStyleCnt="5">
        <dgm:presLayoutVars>
          <dgm:bulletEnabled val="1"/>
        </dgm:presLayoutVars>
      </dgm:prSet>
      <dgm:spPr/>
    </dgm:pt>
    <dgm:pt modelId="{2B601FD6-20F1-4B59-B7B1-C8FF5BFB76F2}" type="pres">
      <dgm:prSet presAssocID="{E96F1F9C-5B7F-41C6-B1B7-B948CF36DB2D}" presName="parSpace" presStyleCnt="0"/>
      <dgm:spPr/>
    </dgm:pt>
    <dgm:pt modelId="{35F42969-6FDA-4335-8C1E-092E1835C672}" type="pres">
      <dgm:prSet presAssocID="{CF5D9FF2-A4E6-4083-89A8-43DBA9316714}" presName="parTxOnly" presStyleLbl="node1" presStyleIdx="1" presStyleCnt="5">
        <dgm:presLayoutVars>
          <dgm:bulletEnabled val="1"/>
        </dgm:presLayoutVars>
      </dgm:prSet>
      <dgm:spPr/>
    </dgm:pt>
    <dgm:pt modelId="{EB16C9A3-9E2A-4397-8B7E-0E90CBF664AE}" type="pres">
      <dgm:prSet presAssocID="{7053A742-48CE-4EB0-B839-C4851170E5F0}" presName="parSpace" presStyleCnt="0"/>
      <dgm:spPr/>
    </dgm:pt>
    <dgm:pt modelId="{257FC9AB-54B8-4A97-8FEE-B987318BE82F}" type="pres">
      <dgm:prSet presAssocID="{A6FE3896-51AE-4928-B90E-2C3550F034F3}" presName="parTxOnly" presStyleLbl="node1" presStyleIdx="2" presStyleCnt="5">
        <dgm:presLayoutVars>
          <dgm:bulletEnabled val="1"/>
        </dgm:presLayoutVars>
      </dgm:prSet>
      <dgm:spPr/>
    </dgm:pt>
    <dgm:pt modelId="{00DA1BA1-5667-41BE-A588-7C4C695E7DC4}" type="pres">
      <dgm:prSet presAssocID="{23C7C097-9D75-42D3-817A-3CA65FE15C2B}" presName="parSpace" presStyleCnt="0"/>
      <dgm:spPr/>
    </dgm:pt>
    <dgm:pt modelId="{D5EB9913-68DD-4833-80B5-3863CB6CF070}" type="pres">
      <dgm:prSet presAssocID="{2B1F6E28-5350-47AD-9579-AC2A423D0B75}" presName="parTxOnly" presStyleLbl="node1" presStyleIdx="3" presStyleCnt="5">
        <dgm:presLayoutVars>
          <dgm:bulletEnabled val="1"/>
        </dgm:presLayoutVars>
      </dgm:prSet>
      <dgm:spPr/>
    </dgm:pt>
    <dgm:pt modelId="{8D827380-2182-40D6-93F2-052EE937B6B2}" type="pres">
      <dgm:prSet presAssocID="{FAB6DC95-C445-4162-B16F-617605C30ED1}" presName="parSpace" presStyleCnt="0"/>
      <dgm:spPr/>
    </dgm:pt>
    <dgm:pt modelId="{35924D3E-462E-420E-BBC4-377C1E9C5A6F}" type="pres">
      <dgm:prSet presAssocID="{8E111A11-6EA8-4750-99FE-84187C5E5F96}" presName="parTxOnly" presStyleLbl="node1" presStyleIdx="4" presStyleCnt="5">
        <dgm:presLayoutVars>
          <dgm:bulletEnabled val="1"/>
        </dgm:presLayoutVars>
      </dgm:prSet>
      <dgm:spPr/>
    </dgm:pt>
  </dgm:ptLst>
  <dgm:cxnLst>
    <dgm:cxn modelId="{45D9C101-A893-4490-B691-96D1CBD3F94A}" type="presOf" srcId="{E7BADDB3-61FA-4AF6-9981-62D2B58D82D3}" destId="{F27302C7-419E-4800-8A88-55C1C4EF93C9}" srcOrd="0" destOrd="0" presId="urn:microsoft.com/office/officeart/2005/8/layout/hChevron3"/>
    <dgm:cxn modelId="{EA268A15-D209-4A2D-9B26-CC912D3381F0}" srcId="{E7BADDB3-61FA-4AF6-9981-62D2B58D82D3}" destId="{ED380F1E-C78B-40CE-9C18-B07AFF202234}" srcOrd="0" destOrd="0" parTransId="{A0088766-C7C8-46B7-931E-244AFD0749C5}" sibTransId="{E96F1F9C-5B7F-41C6-B1B7-B948CF36DB2D}"/>
    <dgm:cxn modelId="{FB11945E-9484-4D3A-8966-F868242BEF05}" type="presOf" srcId="{2B1F6E28-5350-47AD-9579-AC2A423D0B75}" destId="{D5EB9913-68DD-4833-80B5-3863CB6CF070}" srcOrd="0" destOrd="0" presId="urn:microsoft.com/office/officeart/2005/8/layout/hChevron3"/>
    <dgm:cxn modelId="{F0541463-8A63-4E5B-840D-B0A1BE04987A}" type="presOf" srcId="{ED380F1E-C78B-40CE-9C18-B07AFF202234}" destId="{2826F77C-E93A-493B-9DD2-FB754DB92BE7}" srcOrd="0" destOrd="0" presId="urn:microsoft.com/office/officeart/2005/8/layout/hChevron3"/>
    <dgm:cxn modelId="{8BEA554F-9ED1-46FD-A690-B2937FE1F559}" srcId="{E7BADDB3-61FA-4AF6-9981-62D2B58D82D3}" destId="{CF5D9FF2-A4E6-4083-89A8-43DBA9316714}" srcOrd="1" destOrd="0" parTransId="{7A1FC83B-54F8-48EA-A910-F5A2FDE42C03}" sibTransId="{7053A742-48CE-4EB0-B839-C4851170E5F0}"/>
    <dgm:cxn modelId="{95FAAC77-95AD-4E11-8E4F-397F8AD47037}" srcId="{E7BADDB3-61FA-4AF6-9981-62D2B58D82D3}" destId="{2B1F6E28-5350-47AD-9579-AC2A423D0B75}" srcOrd="3" destOrd="0" parTransId="{C62BE073-8A83-40E6-B3CA-1C3132828B9F}" sibTransId="{FAB6DC95-C445-4162-B16F-617605C30ED1}"/>
    <dgm:cxn modelId="{D1EAE479-40FB-41C0-9375-34B6F7597EC1}" type="presOf" srcId="{8E111A11-6EA8-4750-99FE-84187C5E5F96}" destId="{35924D3E-462E-420E-BBC4-377C1E9C5A6F}" srcOrd="0" destOrd="0" presId="urn:microsoft.com/office/officeart/2005/8/layout/hChevron3"/>
    <dgm:cxn modelId="{FC43F686-1766-47B9-A898-53CA57324F74}" srcId="{E7BADDB3-61FA-4AF6-9981-62D2B58D82D3}" destId="{8E111A11-6EA8-4750-99FE-84187C5E5F96}" srcOrd="4" destOrd="0" parTransId="{307311BE-3BBA-42B6-AD21-EB3E033205D9}" sibTransId="{6A93242F-79BB-40FE-8332-6E0607D8F53B}"/>
    <dgm:cxn modelId="{8BE448AD-2277-401B-9562-7E07FBBEBC42}" type="presOf" srcId="{A6FE3896-51AE-4928-B90E-2C3550F034F3}" destId="{257FC9AB-54B8-4A97-8FEE-B987318BE82F}" srcOrd="0" destOrd="0" presId="urn:microsoft.com/office/officeart/2005/8/layout/hChevron3"/>
    <dgm:cxn modelId="{E1DE5AC6-25A2-4CC6-A125-AF59C76DA62D}" srcId="{E7BADDB3-61FA-4AF6-9981-62D2B58D82D3}" destId="{A6FE3896-51AE-4928-B90E-2C3550F034F3}" srcOrd="2" destOrd="0" parTransId="{3D6F4AE2-1CED-4D34-9640-1E41A2AA69AF}" sibTransId="{23C7C097-9D75-42D3-817A-3CA65FE15C2B}"/>
    <dgm:cxn modelId="{64F5C7E9-1B00-45BE-8CC8-B6E1F0BBECA5}" type="presOf" srcId="{CF5D9FF2-A4E6-4083-89A8-43DBA9316714}" destId="{35F42969-6FDA-4335-8C1E-092E1835C672}" srcOrd="0" destOrd="0" presId="urn:microsoft.com/office/officeart/2005/8/layout/hChevron3"/>
    <dgm:cxn modelId="{194A37AA-427A-4508-9EF5-A8EB0989B3C5}" type="presParOf" srcId="{F27302C7-419E-4800-8A88-55C1C4EF93C9}" destId="{2826F77C-E93A-493B-9DD2-FB754DB92BE7}" srcOrd="0" destOrd="0" presId="urn:microsoft.com/office/officeart/2005/8/layout/hChevron3"/>
    <dgm:cxn modelId="{B6BFD10D-5EDC-4F87-A2DC-2F7B27A50F53}" type="presParOf" srcId="{F27302C7-419E-4800-8A88-55C1C4EF93C9}" destId="{2B601FD6-20F1-4B59-B7B1-C8FF5BFB76F2}" srcOrd="1" destOrd="0" presId="urn:microsoft.com/office/officeart/2005/8/layout/hChevron3"/>
    <dgm:cxn modelId="{575B88CE-FF84-4036-8914-F302B4DDBC13}" type="presParOf" srcId="{F27302C7-419E-4800-8A88-55C1C4EF93C9}" destId="{35F42969-6FDA-4335-8C1E-092E1835C672}" srcOrd="2" destOrd="0" presId="urn:microsoft.com/office/officeart/2005/8/layout/hChevron3"/>
    <dgm:cxn modelId="{991D5D91-2A47-48E3-ABA0-FEB3D0CE3D06}" type="presParOf" srcId="{F27302C7-419E-4800-8A88-55C1C4EF93C9}" destId="{EB16C9A3-9E2A-4397-8B7E-0E90CBF664AE}" srcOrd="3" destOrd="0" presId="urn:microsoft.com/office/officeart/2005/8/layout/hChevron3"/>
    <dgm:cxn modelId="{C1581EE9-E487-4E7D-B5FB-4711B301DE1D}" type="presParOf" srcId="{F27302C7-419E-4800-8A88-55C1C4EF93C9}" destId="{257FC9AB-54B8-4A97-8FEE-B987318BE82F}" srcOrd="4" destOrd="0" presId="urn:microsoft.com/office/officeart/2005/8/layout/hChevron3"/>
    <dgm:cxn modelId="{DAE49CE8-2608-4ECF-832C-DDDC266DF5A5}" type="presParOf" srcId="{F27302C7-419E-4800-8A88-55C1C4EF93C9}" destId="{00DA1BA1-5667-41BE-A588-7C4C695E7DC4}" srcOrd="5" destOrd="0" presId="urn:microsoft.com/office/officeart/2005/8/layout/hChevron3"/>
    <dgm:cxn modelId="{50E5BEC6-DC00-4A65-9770-34567B43798F}" type="presParOf" srcId="{F27302C7-419E-4800-8A88-55C1C4EF93C9}" destId="{D5EB9913-68DD-4833-80B5-3863CB6CF070}" srcOrd="6" destOrd="0" presId="urn:microsoft.com/office/officeart/2005/8/layout/hChevron3"/>
    <dgm:cxn modelId="{8B931FB1-D333-403C-BF24-C0E8A7FEED1D}" type="presParOf" srcId="{F27302C7-419E-4800-8A88-55C1C4EF93C9}" destId="{8D827380-2182-40D6-93F2-052EE937B6B2}" srcOrd="7" destOrd="0" presId="urn:microsoft.com/office/officeart/2005/8/layout/hChevron3"/>
    <dgm:cxn modelId="{24DD5055-0F92-4D13-8EF9-984D6CAA0D52}" type="presParOf" srcId="{F27302C7-419E-4800-8A88-55C1C4EF93C9}" destId="{35924D3E-462E-420E-BBC4-377C1E9C5A6F}" srcOrd="8" destOrd="0" presId="urn:microsoft.com/office/officeart/2005/8/layout/hChevron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E7BADDB3-61FA-4AF6-9981-62D2B58D82D3}" type="doc">
      <dgm:prSet loTypeId="urn:microsoft.com/office/officeart/2005/8/layout/hChevron3" loCatId="process" qsTypeId="urn:microsoft.com/office/officeart/2005/8/quickstyle/simple2" qsCatId="simple" csTypeId="urn:microsoft.com/office/officeart/2005/8/colors/accent1_2" csCatId="accent1" phldr="1"/>
      <dgm:spPr/>
    </dgm:pt>
    <dgm:pt modelId="{ED380F1E-C78B-40CE-9C18-B07AFF202234}">
      <dgm:prSet phldrT="[Text]" custT="1"/>
      <dgm:spPr>
        <a:solidFill>
          <a:schemeClr val="accent1">
            <a:lumMod val="60000"/>
            <a:lumOff val="40000"/>
          </a:schemeClr>
        </a:solidFill>
        <a:ln>
          <a:solidFill>
            <a:schemeClr val="tx1"/>
          </a:solidFill>
        </a:ln>
      </dgm:spPr>
      <dgm:t>
        <a:bodyPr/>
        <a:lstStyle/>
        <a:p>
          <a:pPr>
            <a:spcAft>
              <a:spcPts val="600"/>
            </a:spcAft>
          </a:pPr>
          <a:r>
            <a:rPr lang="en-SG" sz="1400" b="1" u="sng" dirty="0">
              <a:solidFill>
                <a:schemeClr val="bg1"/>
              </a:solidFill>
            </a:rPr>
            <a:t>Normal</a:t>
          </a:r>
          <a:endParaRPr lang="en-SG" sz="1100" dirty="0">
            <a:solidFill>
              <a:schemeClr val="bg1"/>
            </a:solidFill>
          </a:endParaRPr>
        </a:p>
        <a:p>
          <a:pPr>
            <a:spcAft>
              <a:spcPts val="0"/>
            </a:spcAft>
          </a:pPr>
          <a:r>
            <a:rPr lang="en-SG" sz="1200" dirty="0">
              <a:solidFill>
                <a:schemeClr val="bg1"/>
              </a:solidFill>
            </a:rPr>
            <a:t>NIL</a:t>
          </a:r>
        </a:p>
        <a:p>
          <a:pPr>
            <a:spcAft>
              <a:spcPts val="0"/>
            </a:spcAft>
          </a:pPr>
          <a:endParaRPr lang="en-SG" sz="1200" dirty="0">
            <a:solidFill>
              <a:schemeClr val="bg1"/>
            </a:solidFill>
          </a:endParaRPr>
        </a:p>
      </dgm:t>
    </dgm:pt>
    <dgm:pt modelId="{A0088766-C7C8-46B7-931E-244AFD0749C5}" type="parTrans" cxnId="{EA268A15-D209-4A2D-9B26-CC912D3381F0}">
      <dgm:prSet/>
      <dgm:spPr/>
      <dgm:t>
        <a:bodyPr/>
        <a:lstStyle/>
        <a:p>
          <a:endParaRPr lang="en-SG"/>
        </a:p>
      </dgm:t>
    </dgm:pt>
    <dgm:pt modelId="{E96F1F9C-5B7F-41C6-B1B7-B948CF36DB2D}" type="sibTrans" cxnId="{EA268A15-D209-4A2D-9B26-CC912D3381F0}">
      <dgm:prSet/>
      <dgm:spPr/>
      <dgm:t>
        <a:bodyPr/>
        <a:lstStyle/>
        <a:p>
          <a:endParaRPr lang="en-SG"/>
        </a:p>
      </dgm:t>
    </dgm:pt>
    <dgm:pt modelId="{CF5D9FF2-A4E6-4083-89A8-43DBA9316714}">
      <dgm:prSet phldrT="[Text]" custT="1"/>
      <dgm:spPr>
        <a:solidFill>
          <a:schemeClr val="accent1">
            <a:lumMod val="60000"/>
            <a:lumOff val="40000"/>
          </a:schemeClr>
        </a:solidFill>
        <a:ln>
          <a:solidFill>
            <a:schemeClr val="tx1"/>
          </a:solidFill>
        </a:ln>
      </dgm:spPr>
      <dgm:t>
        <a:bodyPr/>
        <a:lstStyle/>
        <a:p>
          <a:pPr>
            <a:spcAft>
              <a:spcPts val="600"/>
            </a:spcAft>
          </a:pPr>
          <a:r>
            <a:rPr lang="en-SG" sz="1400" b="1" u="sng" dirty="0">
              <a:solidFill>
                <a:schemeClr val="bg1"/>
              </a:solidFill>
            </a:rPr>
            <a:t>Mild</a:t>
          </a:r>
          <a:endParaRPr lang="en-SG" sz="1100" dirty="0">
            <a:solidFill>
              <a:schemeClr val="bg1"/>
            </a:solidFill>
          </a:endParaRPr>
        </a:p>
        <a:p>
          <a:pPr>
            <a:spcAft>
              <a:spcPts val="0"/>
            </a:spcAft>
          </a:pPr>
          <a:r>
            <a:rPr lang="en-SG" sz="1200" dirty="0">
              <a:solidFill>
                <a:schemeClr val="bg1"/>
              </a:solidFill>
            </a:rPr>
            <a:t>Suggestive of depression</a:t>
          </a:r>
        </a:p>
        <a:p>
          <a:pPr>
            <a:spcAft>
              <a:spcPct val="35000"/>
            </a:spcAft>
          </a:pPr>
          <a:r>
            <a:rPr lang="en-SG" sz="1200" dirty="0">
              <a:solidFill>
                <a:schemeClr val="bg1"/>
              </a:solidFill>
            </a:rPr>
            <a:t>Warrant comprehensive assessment</a:t>
          </a:r>
        </a:p>
      </dgm:t>
    </dgm:pt>
    <dgm:pt modelId="{7A1FC83B-54F8-48EA-A910-F5A2FDE42C03}" type="parTrans" cxnId="{8BEA554F-9ED1-46FD-A690-B2937FE1F559}">
      <dgm:prSet/>
      <dgm:spPr/>
      <dgm:t>
        <a:bodyPr/>
        <a:lstStyle/>
        <a:p>
          <a:endParaRPr lang="en-SG"/>
        </a:p>
      </dgm:t>
    </dgm:pt>
    <dgm:pt modelId="{7053A742-48CE-4EB0-B839-C4851170E5F0}" type="sibTrans" cxnId="{8BEA554F-9ED1-46FD-A690-B2937FE1F559}">
      <dgm:prSet/>
      <dgm:spPr/>
      <dgm:t>
        <a:bodyPr/>
        <a:lstStyle/>
        <a:p>
          <a:endParaRPr lang="en-SG"/>
        </a:p>
      </dgm:t>
    </dgm:pt>
    <dgm:pt modelId="{A6FE3896-51AE-4928-B90E-2C3550F034F3}">
      <dgm:prSet phldrT="[Text]" custT="1"/>
      <dgm:spPr>
        <a:solidFill>
          <a:schemeClr val="accent1">
            <a:lumMod val="60000"/>
            <a:lumOff val="40000"/>
          </a:schemeClr>
        </a:solidFill>
        <a:ln>
          <a:solidFill>
            <a:schemeClr val="tx1"/>
          </a:solidFill>
        </a:ln>
      </dgm:spPr>
      <dgm:t>
        <a:bodyPr/>
        <a:lstStyle/>
        <a:p>
          <a:pPr>
            <a:spcAft>
              <a:spcPts val="600"/>
            </a:spcAft>
          </a:pPr>
          <a:r>
            <a:rPr lang="en-SG" sz="1400" b="1" u="sng" dirty="0">
              <a:solidFill>
                <a:schemeClr val="bg1"/>
              </a:solidFill>
            </a:rPr>
            <a:t>Moderate to Severe</a:t>
          </a:r>
          <a:endParaRPr lang="en-SG" sz="1100" dirty="0">
            <a:solidFill>
              <a:schemeClr val="bg1"/>
            </a:solidFill>
          </a:endParaRPr>
        </a:p>
        <a:p>
          <a:pPr>
            <a:spcAft>
              <a:spcPts val="0"/>
            </a:spcAft>
          </a:pPr>
          <a:r>
            <a:rPr lang="en-SG" sz="1200" dirty="0">
              <a:solidFill>
                <a:schemeClr val="bg1"/>
              </a:solidFill>
            </a:rPr>
            <a:t>Almost always indicative of depression</a:t>
          </a:r>
        </a:p>
        <a:p>
          <a:pPr>
            <a:spcAft>
              <a:spcPts val="0"/>
            </a:spcAft>
          </a:pPr>
          <a:r>
            <a:rPr lang="en-SG" sz="1200" dirty="0">
              <a:solidFill>
                <a:schemeClr val="bg1"/>
              </a:solidFill>
            </a:rPr>
            <a:t>(sensitivity 84%, specificity 95%)</a:t>
          </a:r>
          <a:endParaRPr lang="en-SG" sz="1100" dirty="0">
            <a:solidFill>
              <a:schemeClr val="bg1"/>
            </a:solidFill>
          </a:endParaRPr>
        </a:p>
      </dgm:t>
    </dgm:pt>
    <dgm:pt modelId="{3D6F4AE2-1CED-4D34-9640-1E41A2AA69AF}" type="parTrans" cxnId="{E1DE5AC6-25A2-4CC6-A125-AF59C76DA62D}">
      <dgm:prSet/>
      <dgm:spPr/>
      <dgm:t>
        <a:bodyPr/>
        <a:lstStyle/>
        <a:p>
          <a:endParaRPr lang="en-SG"/>
        </a:p>
      </dgm:t>
    </dgm:pt>
    <dgm:pt modelId="{23C7C097-9D75-42D3-817A-3CA65FE15C2B}" type="sibTrans" cxnId="{E1DE5AC6-25A2-4CC6-A125-AF59C76DA62D}">
      <dgm:prSet/>
      <dgm:spPr/>
      <dgm:t>
        <a:bodyPr/>
        <a:lstStyle/>
        <a:p>
          <a:endParaRPr lang="en-SG"/>
        </a:p>
      </dgm:t>
    </dgm:pt>
    <dgm:pt modelId="{F27302C7-419E-4800-8A88-55C1C4EF93C9}" type="pres">
      <dgm:prSet presAssocID="{E7BADDB3-61FA-4AF6-9981-62D2B58D82D3}" presName="Name0" presStyleCnt="0">
        <dgm:presLayoutVars>
          <dgm:dir/>
          <dgm:resizeHandles val="exact"/>
        </dgm:presLayoutVars>
      </dgm:prSet>
      <dgm:spPr/>
    </dgm:pt>
    <dgm:pt modelId="{2826F77C-E93A-493B-9DD2-FB754DB92BE7}" type="pres">
      <dgm:prSet presAssocID="{ED380F1E-C78B-40CE-9C18-B07AFF202234}" presName="parTxOnly" presStyleLbl="node1" presStyleIdx="0" presStyleCnt="3">
        <dgm:presLayoutVars>
          <dgm:bulletEnabled val="1"/>
        </dgm:presLayoutVars>
      </dgm:prSet>
      <dgm:spPr/>
    </dgm:pt>
    <dgm:pt modelId="{2B601FD6-20F1-4B59-B7B1-C8FF5BFB76F2}" type="pres">
      <dgm:prSet presAssocID="{E96F1F9C-5B7F-41C6-B1B7-B948CF36DB2D}" presName="parSpace" presStyleCnt="0"/>
      <dgm:spPr/>
    </dgm:pt>
    <dgm:pt modelId="{35F42969-6FDA-4335-8C1E-092E1835C672}" type="pres">
      <dgm:prSet presAssocID="{CF5D9FF2-A4E6-4083-89A8-43DBA9316714}" presName="parTxOnly" presStyleLbl="node1" presStyleIdx="1" presStyleCnt="3">
        <dgm:presLayoutVars>
          <dgm:bulletEnabled val="1"/>
        </dgm:presLayoutVars>
      </dgm:prSet>
      <dgm:spPr/>
    </dgm:pt>
    <dgm:pt modelId="{EB16C9A3-9E2A-4397-8B7E-0E90CBF664AE}" type="pres">
      <dgm:prSet presAssocID="{7053A742-48CE-4EB0-B839-C4851170E5F0}" presName="parSpace" presStyleCnt="0"/>
      <dgm:spPr/>
    </dgm:pt>
    <dgm:pt modelId="{257FC9AB-54B8-4A97-8FEE-B987318BE82F}" type="pres">
      <dgm:prSet presAssocID="{A6FE3896-51AE-4928-B90E-2C3550F034F3}" presName="parTxOnly" presStyleLbl="node1" presStyleIdx="2" presStyleCnt="3">
        <dgm:presLayoutVars>
          <dgm:bulletEnabled val="1"/>
        </dgm:presLayoutVars>
      </dgm:prSet>
      <dgm:spPr/>
    </dgm:pt>
  </dgm:ptLst>
  <dgm:cxnLst>
    <dgm:cxn modelId="{45D9C101-A893-4490-B691-96D1CBD3F94A}" type="presOf" srcId="{E7BADDB3-61FA-4AF6-9981-62D2B58D82D3}" destId="{F27302C7-419E-4800-8A88-55C1C4EF93C9}" srcOrd="0" destOrd="0" presId="urn:microsoft.com/office/officeart/2005/8/layout/hChevron3"/>
    <dgm:cxn modelId="{EA268A15-D209-4A2D-9B26-CC912D3381F0}" srcId="{E7BADDB3-61FA-4AF6-9981-62D2B58D82D3}" destId="{ED380F1E-C78B-40CE-9C18-B07AFF202234}" srcOrd="0" destOrd="0" parTransId="{A0088766-C7C8-46B7-931E-244AFD0749C5}" sibTransId="{E96F1F9C-5B7F-41C6-B1B7-B948CF36DB2D}"/>
    <dgm:cxn modelId="{F0541463-8A63-4E5B-840D-B0A1BE04987A}" type="presOf" srcId="{ED380F1E-C78B-40CE-9C18-B07AFF202234}" destId="{2826F77C-E93A-493B-9DD2-FB754DB92BE7}" srcOrd="0" destOrd="0" presId="urn:microsoft.com/office/officeart/2005/8/layout/hChevron3"/>
    <dgm:cxn modelId="{8BEA554F-9ED1-46FD-A690-B2937FE1F559}" srcId="{E7BADDB3-61FA-4AF6-9981-62D2B58D82D3}" destId="{CF5D9FF2-A4E6-4083-89A8-43DBA9316714}" srcOrd="1" destOrd="0" parTransId="{7A1FC83B-54F8-48EA-A910-F5A2FDE42C03}" sibTransId="{7053A742-48CE-4EB0-B839-C4851170E5F0}"/>
    <dgm:cxn modelId="{8BE448AD-2277-401B-9562-7E07FBBEBC42}" type="presOf" srcId="{A6FE3896-51AE-4928-B90E-2C3550F034F3}" destId="{257FC9AB-54B8-4A97-8FEE-B987318BE82F}" srcOrd="0" destOrd="0" presId="urn:microsoft.com/office/officeart/2005/8/layout/hChevron3"/>
    <dgm:cxn modelId="{E1DE5AC6-25A2-4CC6-A125-AF59C76DA62D}" srcId="{E7BADDB3-61FA-4AF6-9981-62D2B58D82D3}" destId="{A6FE3896-51AE-4928-B90E-2C3550F034F3}" srcOrd="2" destOrd="0" parTransId="{3D6F4AE2-1CED-4D34-9640-1E41A2AA69AF}" sibTransId="{23C7C097-9D75-42D3-817A-3CA65FE15C2B}"/>
    <dgm:cxn modelId="{64F5C7E9-1B00-45BE-8CC8-B6E1F0BBECA5}" type="presOf" srcId="{CF5D9FF2-A4E6-4083-89A8-43DBA9316714}" destId="{35F42969-6FDA-4335-8C1E-092E1835C672}" srcOrd="0" destOrd="0" presId="urn:microsoft.com/office/officeart/2005/8/layout/hChevron3"/>
    <dgm:cxn modelId="{194A37AA-427A-4508-9EF5-A8EB0989B3C5}" type="presParOf" srcId="{F27302C7-419E-4800-8A88-55C1C4EF93C9}" destId="{2826F77C-E93A-493B-9DD2-FB754DB92BE7}" srcOrd="0" destOrd="0" presId="urn:microsoft.com/office/officeart/2005/8/layout/hChevron3"/>
    <dgm:cxn modelId="{B6BFD10D-5EDC-4F87-A2DC-2F7B27A50F53}" type="presParOf" srcId="{F27302C7-419E-4800-8A88-55C1C4EF93C9}" destId="{2B601FD6-20F1-4B59-B7B1-C8FF5BFB76F2}" srcOrd="1" destOrd="0" presId="urn:microsoft.com/office/officeart/2005/8/layout/hChevron3"/>
    <dgm:cxn modelId="{575B88CE-FF84-4036-8914-F302B4DDBC13}" type="presParOf" srcId="{F27302C7-419E-4800-8A88-55C1C4EF93C9}" destId="{35F42969-6FDA-4335-8C1E-092E1835C672}" srcOrd="2" destOrd="0" presId="urn:microsoft.com/office/officeart/2005/8/layout/hChevron3"/>
    <dgm:cxn modelId="{991D5D91-2A47-48E3-ABA0-FEB3D0CE3D06}" type="presParOf" srcId="{F27302C7-419E-4800-8A88-55C1C4EF93C9}" destId="{EB16C9A3-9E2A-4397-8B7E-0E90CBF664AE}" srcOrd="3" destOrd="0" presId="urn:microsoft.com/office/officeart/2005/8/layout/hChevron3"/>
    <dgm:cxn modelId="{C1581EE9-E487-4E7D-B5FB-4711B301DE1D}" type="presParOf" srcId="{F27302C7-419E-4800-8A88-55C1C4EF93C9}" destId="{257FC9AB-54B8-4A97-8FEE-B987318BE82F}" srcOrd="4" destOrd="0" presId="urn:microsoft.com/office/officeart/2005/8/layout/hChevron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E7BADDB3-61FA-4AF6-9981-62D2B58D82D3}" type="doc">
      <dgm:prSet loTypeId="urn:microsoft.com/office/officeart/2005/8/layout/hChevron3" loCatId="process" qsTypeId="urn:microsoft.com/office/officeart/2005/8/quickstyle/simple2" qsCatId="simple" csTypeId="urn:microsoft.com/office/officeart/2005/8/colors/accent1_2" csCatId="accent1" phldr="1"/>
      <dgm:spPr/>
    </dgm:pt>
    <dgm:pt modelId="{ED380F1E-C78B-40CE-9C18-B07AFF202234}">
      <dgm:prSet phldrT="[Text]" custT="1"/>
      <dgm:spPr>
        <a:solidFill>
          <a:schemeClr val="accent1">
            <a:lumMod val="60000"/>
            <a:lumOff val="40000"/>
          </a:schemeClr>
        </a:solidFill>
        <a:ln>
          <a:solidFill>
            <a:schemeClr val="tx1"/>
          </a:solidFill>
        </a:ln>
      </dgm:spPr>
      <dgm:t>
        <a:bodyPr/>
        <a:lstStyle/>
        <a:p>
          <a:pPr>
            <a:spcAft>
              <a:spcPts val="600"/>
            </a:spcAft>
          </a:pPr>
          <a:r>
            <a:rPr lang="en-SG" sz="1400" b="1" u="sng" dirty="0">
              <a:solidFill>
                <a:schemeClr val="bg1"/>
              </a:solidFill>
            </a:rPr>
            <a:t>Normal</a:t>
          </a:r>
        </a:p>
        <a:p>
          <a:pPr>
            <a:spcAft>
              <a:spcPts val="600"/>
            </a:spcAft>
          </a:pPr>
          <a:r>
            <a:rPr lang="en-SG" sz="1200" b="0" u="none" dirty="0">
              <a:solidFill>
                <a:schemeClr val="bg1"/>
              </a:solidFill>
            </a:rPr>
            <a:t>NIL</a:t>
          </a:r>
          <a:endParaRPr lang="en-SG" sz="1050" b="0" u="none" dirty="0">
            <a:solidFill>
              <a:schemeClr val="bg1"/>
            </a:solidFill>
          </a:endParaRPr>
        </a:p>
      </dgm:t>
    </dgm:pt>
    <dgm:pt modelId="{A0088766-C7C8-46B7-931E-244AFD0749C5}" type="parTrans" cxnId="{EA268A15-D209-4A2D-9B26-CC912D3381F0}">
      <dgm:prSet/>
      <dgm:spPr/>
      <dgm:t>
        <a:bodyPr/>
        <a:lstStyle/>
        <a:p>
          <a:endParaRPr lang="en-SG"/>
        </a:p>
      </dgm:t>
    </dgm:pt>
    <dgm:pt modelId="{E96F1F9C-5B7F-41C6-B1B7-B948CF36DB2D}" type="sibTrans" cxnId="{EA268A15-D209-4A2D-9B26-CC912D3381F0}">
      <dgm:prSet/>
      <dgm:spPr/>
      <dgm:t>
        <a:bodyPr/>
        <a:lstStyle/>
        <a:p>
          <a:endParaRPr lang="en-SG"/>
        </a:p>
      </dgm:t>
    </dgm:pt>
    <dgm:pt modelId="{CF5D9FF2-A4E6-4083-89A8-43DBA9316714}">
      <dgm:prSet phldrT="[Text]" custT="1"/>
      <dgm:spPr>
        <a:solidFill>
          <a:schemeClr val="accent1">
            <a:lumMod val="60000"/>
            <a:lumOff val="40000"/>
          </a:schemeClr>
        </a:solidFill>
        <a:ln>
          <a:solidFill>
            <a:schemeClr val="tx1"/>
          </a:solidFill>
        </a:ln>
      </dgm:spPr>
      <dgm:t>
        <a:bodyPr/>
        <a:lstStyle/>
        <a:p>
          <a:pPr>
            <a:spcAft>
              <a:spcPts val="600"/>
            </a:spcAft>
          </a:pPr>
          <a:r>
            <a:rPr lang="en-SG" sz="1400" b="1" u="sng" dirty="0">
              <a:solidFill>
                <a:schemeClr val="bg1"/>
              </a:solidFill>
            </a:rPr>
            <a:t>Mild</a:t>
          </a:r>
        </a:p>
        <a:p>
          <a:pPr>
            <a:spcAft>
              <a:spcPts val="600"/>
            </a:spcAft>
          </a:pPr>
          <a:r>
            <a:rPr lang="en-SG" sz="1200" dirty="0">
              <a:solidFill>
                <a:schemeClr val="bg1"/>
              </a:solidFill>
            </a:rPr>
            <a:t>Close monitoring </a:t>
          </a:r>
          <a:endParaRPr lang="en-SG" sz="1050" dirty="0">
            <a:solidFill>
              <a:schemeClr val="bg1"/>
            </a:solidFill>
          </a:endParaRPr>
        </a:p>
      </dgm:t>
    </dgm:pt>
    <dgm:pt modelId="{7A1FC83B-54F8-48EA-A910-F5A2FDE42C03}" type="parTrans" cxnId="{8BEA554F-9ED1-46FD-A690-B2937FE1F559}">
      <dgm:prSet/>
      <dgm:spPr/>
      <dgm:t>
        <a:bodyPr/>
        <a:lstStyle/>
        <a:p>
          <a:endParaRPr lang="en-SG"/>
        </a:p>
      </dgm:t>
    </dgm:pt>
    <dgm:pt modelId="{7053A742-48CE-4EB0-B839-C4851170E5F0}" type="sibTrans" cxnId="{8BEA554F-9ED1-46FD-A690-B2937FE1F559}">
      <dgm:prSet/>
      <dgm:spPr/>
      <dgm:t>
        <a:bodyPr/>
        <a:lstStyle/>
        <a:p>
          <a:endParaRPr lang="en-SG"/>
        </a:p>
      </dgm:t>
    </dgm:pt>
    <dgm:pt modelId="{A6FE3896-51AE-4928-B90E-2C3550F034F3}">
      <dgm:prSet phldrT="[Text]" custT="1"/>
      <dgm:spPr>
        <a:solidFill>
          <a:schemeClr val="accent1">
            <a:lumMod val="60000"/>
            <a:lumOff val="40000"/>
          </a:schemeClr>
        </a:solidFill>
        <a:ln>
          <a:solidFill>
            <a:schemeClr val="tx1"/>
          </a:solidFill>
        </a:ln>
      </dgm:spPr>
      <dgm:t>
        <a:bodyPr/>
        <a:lstStyle/>
        <a:p>
          <a:pPr>
            <a:spcAft>
              <a:spcPts val="600"/>
            </a:spcAft>
          </a:pPr>
          <a:r>
            <a:rPr lang="en-SG" sz="1400" b="1" u="sng" dirty="0">
              <a:solidFill>
                <a:schemeClr val="bg1"/>
              </a:solidFill>
            </a:rPr>
            <a:t>Moderate</a:t>
          </a:r>
          <a:endParaRPr lang="en-SG" sz="1100" dirty="0">
            <a:solidFill>
              <a:schemeClr val="bg1"/>
            </a:solidFill>
          </a:endParaRPr>
        </a:p>
        <a:p>
          <a:pPr>
            <a:spcAft>
              <a:spcPts val="0"/>
            </a:spcAft>
          </a:pPr>
          <a:r>
            <a:rPr lang="en-SG" sz="1200" dirty="0">
              <a:solidFill>
                <a:schemeClr val="bg1"/>
              </a:solidFill>
            </a:rPr>
            <a:t>Consider hospitalisation</a:t>
          </a:r>
        </a:p>
      </dgm:t>
    </dgm:pt>
    <dgm:pt modelId="{3D6F4AE2-1CED-4D34-9640-1E41A2AA69AF}" type="parTrans" cxnId="{E1DE5AC6-25A2-4CC6-A125-AF59C76DA62D}">
      <dgm:prSet/>
      <dgm:spPr/>
      <dgm:t>
        <a:bodyPr/>
        <a:lstStyle/>
        <a:p>
          <a:endParaRPr lang="en-SG"/>
        </a:p>
      </dgm:t>
    </dgm:pt>
    <dgm:pt modelId="{23C7C097-9D75-42D3-817A-3CA65FE15C2B}" type="sibTrans" cxnId="{E1DE5AC6-25A2-4CC6-A125-AF59C76DA62D}">
      <dgm:prSet/>
      <dgm:spPr/>
      <dgm:t>
        <a:bodyPr/>
        <a:lstStyle/>
        <a:p>
          <a:endParaRPr lang="en-SG"/>
        </a:p>
      </dgm:t>
    </dgm:pt>
    <dgm:pt modelId="{C93E7F61-A2F0-4D16-9267-0551E83203C8}">
      <dgm:prSet custT="1"/>
      <dgm:spPr>
        <a:solidFill>
          <a:schemeClr val="accent1">
            <a:lumMod val="60000"/>
            <a:lumOff val="40000"/>
          </a:schemeClr>
        </a:solidFill>
      </dgm:spPr>
      <dgm:t>
        <a:bodyPr/>
        <a:lstStyle/>
        <a:p>
          <a:r>
            <a:rPr lang="en-SG" sz="1400" b="1" u="sng" dirty="0">
              <a:solidFill>
                <a:schemeClr val="bg1"/>
              </a:solidFill>
            </a:rPr>
            <a:t>Severe</a:t>
          </a:r>
          <a:endParaRPr lang="en-SG" sz="1400" dirty="0">
            <a:solidFill>
              <a:schemeClr val="bg1"/>
            </a:solidFill>
          </a:endParaRPr>
        </a:p>
        <a:p>
          <a:r>
            <a:rPr lang="en-SG" sz="1200" dirty="0">
              <a:solidFill>
                <a:schemeClr val="bg1"/>
              </a:solidFill>
            </a:rPr>
            <a:t>Requires hospitalisation </a:t>
          </a:r>
        </a:p>
      </dgm:t>
    </dgm:pt>
    <dgm:pt modelId="{41730855-2647-4D48-828D-5FDE4B5DF7D5}" type="parTrans" cxnId="{F2D4B3D0-AA68-479F-8498-41EEA7540988}">
      <dgm:prSet/>
      <dgm:spPr/>
      <dgm:t>
        <a:bodyPr/>
        <a:lstStyle/>
        <a:p>
          <a:endParaRPr lang="en-SG"/>
        </a:p>
      </dgm:t>
    </dgm:pt>
    <dgm:pt modelId="{796CB1AA-6D04-4569-A433-D28128ED010B}" type="sibTrans" cxnId="{F2D4B3D0-AA68-479F-8498-41EEA7540988}">
      <dgm:prSet/>
      <dgm:spPr/>
      <dgm:t>
        <a:bodyPr/>
        <a:lstStyle/>
        <a:p>
          <a:endParaRPr lang="en-SG"/>
        </a:p>
      </dgm:t>
    </dgm:pt>
    <dgm:pt modelId="{F27302C7-419E-4800-8A88-55C1C4EF93C9}" type="pres">
      <dgm:prSet presAssocID="{E7BADDB3-61FA-4AF6-9981-62D2B58D82D3}" presName="Name0" presStyleCnt="0">
        <dgm:presLayoutVars>
          <dgm:dir/>
          <dgm:resizeHandles val="exact"/>
        </dgm:presLayoutVars>
      </dgm:prSet>
      <dgm:spPr/>
    </dgm:pt>
    <dgm:pt modelId="{2826F77C-E93A-493B-9DD2-FB754DB92BE7}" type="pres">
      <dgm:prSet presAssocID="{ED380F1E-C78B-40CE-9C18-B07AFF202234}" presName="parTxOnly" presStyleLbl="node1" presStyleIdx="0" presStyleCnt="4">
        <dgm:presLayoutVars>
          <dgm:bulletEnabled val="1"/>
        </dgm:presLayoutVars>
      </dgm:prSet>
      <dgm:spPr/>
    </dgm:pt>
    <dgm:pt modelId="{2B601FD6-20F1-4B59-B7B1-C8FF5BFB76F2}" type="pres">
      <dgm:prSet presAssocID="{E96F1F9C-5B7F-41C6-B1B7-B948CF36DB2D}" presName="parSpace" presStyleCnt="0"/>
      <dgm:spPr/>
    </dgm:pt>
    <dgm:pt modelId="{35F42969-6FDA-4335-8C1E-092E1835C672}" type="pres">
      <dgm:prSet presAssocID="{CF5D9FF2-A4E6-4083-89A8-43DBA9316714}" presName="parTxOnly" presStyleLbl="node1" presStyleIdx="1" presStyleCnt="4">
        <dgm:presLayoutVars>
          <dgm:bulletEnabled val="1"/>
        </dgm:presLayoutVars>
      </dgm:prSet>
      <dgm:spPr/>
    </dgm:pt>
    <dgm:pt modelId="{EB16C9A3-9E2A-4397-8B7E-0E90CBF664AE}" type="pres">
      <dgm:prSet presAssocID="{7053A742-48CE-4EB0-B839-C4851170E5F0}" presName="parSpace" presStyleCnt="0"/>
      <dgm:spPr/>
    </dgm:pt>
    <dgm:pt modelId="{257FC9AB-54B8-4A97-8FEE-B987318BE82F}" type="pres">
      <dgm:prSet presAssocID="{A6FE3896-51AE-4928-B90E-2C3550F034F3}" presName="parTxOnly" presStyleLbl="node1" presStyleIdx="2" presStyleCnt="4">
        <dgm:presLayoutVars>
          <dgm:bulletEnabled val="1"/>
        </dgm:presLayoutVars>
      </dgm:prSet>
      <dgm:spPr/>
    </dgm:pt>
    <dgm:pt modelId="{7C8A5B20-F274-477B-8787-8466EDF0CFF0}" type="pres">
      <dgm:prSet presAssocID="{23C7C097-9D75-42D3-817A-3CA65FE15C2B}" presName="parSpace" presStyleCnt="0"/>
      <dgm:spPr/>
    </dgm:pt>
    <dgm:pt modelId="{00A5B10E-BFEC-455D-A555-4BB9756E5AD6}" type="pres">
      <dgm:prSet presAssocID="{C93E7F61-A2F0-4D16-9267-0551E83203C8}" presName="parTxOnly" presStyleLbl="node1" presStyleIdx="3" presStyleCnt="4">
        <dgm:presLayoutVars>
          <dgm:bulletEnabled val="1"/>
        </dgm:presLayoutVars>
      </dgm:prSet>
      <dgm:spPr/>
    </dgm:pt>
  </dgm:ptLst>
  <dgm:cxnLst>
    <dgm:cxn modelId="{45D9C101-A893-4490-B691-96D1CBD3F94A}" type="presOf" srcId="{E7BADDB3-61FA-4AF6-9981-62D2B58D82D3}" destId="{F27302C7-419E-4800-8A88-55C1C4EF93C9}" srcOrd="0" destOrd="0" presId="urn:microsoft.com/office/officeart/2005/8/layout/hChevron3"/>
    <dgm:cxn modelId="{EA268A15-D209-4A2D-9B26-CC912D3381F0}" srcId="{E7BADDB3-61FA-4AF6-9981-62D2B58D82D3}" destId="{ED380F1E-C78B-40CE-9C18-B07AFF202234}" srcOrd="0" destOrd="0" parTransId="{A0088766-C7C8-46B7-931E-244AFD0749C5}" sibTransId="{E96F1F9C-5B7F-41C6-B1B7-B948CF36DB2D}"/>
    <dgm:cxn modelId="{F0541463-8A63-4E5B-840D-B0A1BE04987A}" type="presOf" srcId="{ED380F1E-C78B-40CE-9C18-B07AFF202234}" destId="{2826F77C-E93A-493B-9DD2-FB754DB92BE7}" srcOrd="0" destOrd="0" presId="urn:microsoft.com/office/officeart/2005/8/layout/hChevron3"/>
    <dgm:cxn modelId="{8BEA554F-9ED1-46FD-A690-B2937FE1F559}" srcId="{E7BADDB3-61FA-4AF6-9981-62D2B58D82D3}" destId="{CF5D9FF2-A4E6-4083-89A8-43DBA9316714}" srcOrd="1" destOrd="0" parTransId="{7A1FC83B-54F8-48EA-A910-F5A2FDE42C03}" sibTransId="{7053A742-48CE-4EB0-B839-C4851170E5F0}"/>
    <dgm:cxn modelId="{AE872857-EAF9-419E-B8C6-3D7911847B20}" type="presOf" srcId="{C93E7F61-A2F0-4D16-9267-0551E83203C8}" destId="{00A5B10E-BFEC-455D-A555-4BB9756E5AD6}" srcOrd="0" destOrd="0" presId="urn:microsoft.com/office/officeart/2005/8/layout/hChevron3"/>
    <dgm:cxn modelId="{8BE448AD-2277-401B-9562-7E07FBBEBC42}" type="presOf" srcId="{A6FE3896-51AE-4928-B90E-2C3550F034F3}" destId="{257FC9AB-54B8-4A97-8FEE-B987318BE82F}" srcOrd="0" destOrd="0" presId="urn:microsoft.com/office/officeart/2005/8/layout/hChevron3"/>
    <dgm:cxn modelId="{E1DE5AC6-25A2-4CC6-A125-AF59C76DA62D}" srcId="{E7BADDB3-61FA-4AF6-9981-62D2B58D82D3}" destId="{A6FE3896-51AE-4928-B90E-2C3550F034F3}" srcOrd="2" destOrd="0" parTransId="{3D6F4AE2-1CED-4D34-9640-1E41A2AA69AF}" sibTransId="{23C7C097-9D75-42D3-817A-3CA65FE15C2B}"/>
    <dgm:cxn modelId="{F2D4B3D0-AA68-479F-8498-41EEA7540988}" srcId="{E7BADDB3-61FA-4AF6-9981-62D2B58D82D3}" destId="{C93E7F61-A2F0-4D16-9267-0551E83203C8}" srcOrd="3" destOrd="0" parTransId="{41730855-2647-4D48-828D-5FDE4B5DF7D5}" sibTransId="{796CB1AA-6D04-4569-A433-D28128ED010B}"/>
    <dgm:cxn modelId="{64F5C7E9-1B00-45BE-8CC8-B6E1F0BBECA5}" type="presOf" srcId="{CF5D9FF2-A4E6-4083-89A8-43DBA9316714}" destId="{35F42969-6FDA-4335-8C1E-092E1835C672}" srcOrd="0" destOrd="0" presId="urn:microsoft.com/office/officeart/2005/8/layout/hChevron3"/>
    <dgm:cxn modelId="{194A37AA-427A-4508-9EF5-A8EB0989B3C5}" type="presParOf" srcId="{F27302C7-419E-4800-8A88-55C1C4EF93C9}" destId="{2826F77C-E93A-493B-9DD2-FB754DB92BE7}" srcOrd="0" destOrd="0" presId="urn:microsoft.com/office/officeart/2005/8/layout/hChevron3"/>
    <dgm:cxn modelId="{B6BFD10D-5EDC-4F87-A2DC-2F7B27A50F53}" type="presParOf" srcId="{F27302C7-419E-4800-8A88-55C1C4EF93C9}" destId="{2B601FD6-20F1-4B59-B7B1-C8FF5BFB76F2}" srcOrd="1" destOrd="0" presId="urn:microsoft.com/office/officeart/2005/8/layout/hChevron3"/>
    <dgm:cxn modelId="{575B88CE-FF84-4036-8914-F302B4DDBC13}" type="presParOf" srcId="{F27302C7-419E-4800-8A88-55C1C4EF93C9}" destId="{35F42969-6FDA-4335-8C1E-092E1835C672}" srcOrd="2" destOrd="0" presId="urn:microsoft.com/office/officeart/2005/8/layout/hChevron3"/>
    <dgm:cxn modelId="{991D5D91-2A47-48E3-ABA0-FEB3D0CE3D06}" type="presParOf" srcId="{F27302C7-419E-4800-8A88-55C1C4EF93C9}" destId="{EB16C9A3-9E2A-4397-8B7E-0E90CBF664AE}" srcOrd="3" destOrd="0" presId="urn:microsoft.com/office/officeart/2005/8/layout/hChevron3"/>
    <dgm:cxn modelId="{C1581EE9-E487-4E7D-B5FB-4711B301DE1D}" type="presParOf" srcId="{F27302C7-419E-4800-8A88-55C1C4EF93C9}" destId="{257FC9AB-54B8-4A97-8FEE-B987318BE82F}" srcOrd="4" destOrd="0" presId="urn:microsoft.com/office/officeart/2005/8/layout/hChevron3"/>
    <dgm:cxn modelId="{435D3D30-334D-4A10-9339-9302EF477EBD}" type="presParOf" srcId="{F27302C7-419E-4800-8A88-55C1C4EF93C9}" destId="{7C8A5B20-F274-477B-8787-8466EDF0CFF0}" srcOrd="5" destOrd="0" presId="urn:microsoft.com/office/officeart/2005/8/layout/hChevron3"/>
    <dgm:cxn modelId="{F050756C-8C41-4FC7-8E55-5EAD856FA71E}" type="presParOf" srcId="{F27302C7-419E-4800-8A88-55C1C4EF93C9}" destId="{00A5B10E-BFEC-455D-A555-4BB9756E5AD6}" srcOrd="6" destOrd="0" presId="urn:microsoft.com/office/officeart/2005/8/layout/hChevron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826F77C-E93A-493B-9DD2-FB754DB92BE7}">
      <dsp:nvSpPr>
        <dsp:cNvPr id="0" name=""/>
        <dsp:cNvSpPr/>
      </dsp:nvSpPr>
      <dsp:spPr>
        <a:xfrm>
          <a:off x="1227" y="1622202"/>
          <a:ext cx="2394272" cy="957708"/>
        </a:xfrm>
        <a:prstGeom prst="homePlate">
          <a:avLst/>
        </a:prstGeom>
        <a:solidFill>
          <a:schemeClr val="accent1">
            <a:lumMod val="60000"/>
            <a:lumOff val="40000"/>
          </a:schemeClr>
        </a:solidFill>
        <a:ln w="25400" cap="flat" cmpd="sng" algn="ctr">
          <a:solidFill>
            <a:schemeClr val="tx1"/>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74676" tIns="37338" rIns="18669" bIns="37338" numCol="1" spcCol="1270" anchor="ctr" anchorCtr="0">
          <a:noAutofit/>
        </a:bodyPr>
        <a:lstStyle/>
        <a:p>
          <a:pPr marL="0" lvl="0" indent="0" algn="ctr" defTabSz="622300">
            <a:lnSpc>
              <a:spcPct val="90000"/>
            </a:lnSpc>
            <a:spcBef>
              <a:spcPct val="0"/>
            </a:spcBef>
            <a:spcAft>
              <a:spcPts val="1200"/>
            </a:spcAft>
            <a:buNone/>
          </a:pPr>
          <a:r>
            <a:rPr lang="en-SG" sz="1400" b="1" u="sng" kern="1200" dirty="0">
              <a:solidFill>
                <a:schemeClr val="bg1"/>
              </a:solidFill>
            </a:rPr>
            <a:t>Normal</a:t>
          </a:r>
          <a:endParaRPr lang="en-SG" sz="1100" kern="1200" dirty="0">
            <a:solidFill>
              <a:schemeClr val="bg1"/>
            </a:solidFill>
          </a:endParaRPr>
        </a:p>
        <a:p>
          <a:pPr marL="0" lvl="0" indent="0" algn="ctr" defTabSz="622300">
            <a:lnSpc>
              <a:spcPct val="90000"/>
            </a:lnSpc>
            <a:spcBef>
              <a:spcPct val="0"/>
            </a:spcBef>
            <a:spcAft>
              <a:spcPct val="35000"/>
            </a:spcAft>
            <a:buNone/>
          </a:pPr>
          <a:r>
            <a:rPr lang="en-SG" sz="1100" kern="1200" dirty="0">
              <a:solidFill>
                <a:schemeClr val="bg1"/>
              </a:solidFill>
            </a:rPr>
            <a:t>NIL</a:t>
          </a:r>
        </a:p>
        <a:p>
          <a:pPr marL="0" lvl="0" indent="0" algn="ctr" defTabSz="622300">
            <a:lnSpc>
              <a:spcPct val="90000"/>
            </a:lnSpc>
            <a:spcBef>
              <a:spcPct val="0"/>
            </a:spcBef>
            <a:spcAft>
              <a:spcPct val="35000"/>
            </a:spcAft>
            <a:buNone/>
          </a:pPr>
          <a:endParaRPr lang="en-SG" sz="1100" kern="1200" dirty="0">
            <a:solidFill>
              <a:schemeClr val="bg1"/>
            </a:solidFill>
          </a:endParaRPr>
        </a:p>
      </dsp:txBody>
      <dsp:txXfrm>
        <a:off x="1227" y="1622202"/>
        <a:ext cx="2154845" cy="957708"/>
      </dsp:txXfrm>
    </dsp:sp>
    <dsp:sp modelId="{35F42969-6FDA-4335-8C1E-092E1835C672}">
      <dsp:nvSpPr>
        <dsp:cNvPr id="0" name=""/>
        <dsp:cNvSpPr/>
      </dsp:nvSpPr>
      <dsp:spPr>
        <a:xfrm>
          <a:off x="1916645" y="1622202"/>
          <a:ext cx="2394272" cy="957708"/>
        </a:xfrm>
        <a:prstGeom prst="chevron">
          <a:avLst/>
        </a:prstGeom>
        <a:solidFill>
          <a:schemeClr val="accent1">
            <a:lumMod val="60000"/>
            <a:lumOff val="40000"/>
          </a:schemeClr>
        </a:solidFill>
        <a:ln w="25400" cap="flat" cmpd="sng" algn="ctr">
          <a:solidFill>
            <a:schemeClr val="tx1"/>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56007" tIns="37338" rIns="18669" bIns="37338" numCol="1" spcCol="1270" anchor="ctr" anchorCtr="0">
          <a:noAutofit/>
        </a:bodyPr>
        <a:lstStyle/>
        <a:p>
          <a:pPr marL="0" lvl="0" indent="0" algn="ctr" defTabSz="622300">
            <a:lnSpc>
              <a:spcPct val="90000"/>
            </a:lnSpc>
            <a:spcBef>
              <a:spcPct val="0"/>
            </a:spcBef>
            <a:spcAft>
              <a:spcPts val="1200"/>
            </a:spcAft>
            <a:buNone/>
          </a:pPr>
          <a:r>
            <a:rPr lang="en-SG" sz="1400" b="1" u="sng" kern="1200" dirty="0">
              <a:solidFill>
                <a:schemeClr val="bg1"/>
              </a:solidFill>
            </a:rPr>
            <a:t>Mild</a:t>
          </a:r>
          <a:endParaRPr lang="en-SG" sz="1100" kern="1200" dirty="0">
            <a:solidFill>
              <a:schemeClr val="bg1"/>
            </a:solidFill>
          </a:endParaRPr>
        </a:p>
        <a:p>
          <a:pPr marL="0" lvl="0" indent="0" algn="ctr" defTabSz="622300">
            <a:lnSpc>
              <a:spcPct val="90000"/>
            </a:lnSpc>
            <a:spcBef>
              <a:spcPct val="0"/>
            </a:spcBef>
            <a:spcAft>
              <a:spcPct val="35000"/>
            </a:spcAft>
            <a:buNone/>
          </a:pPr>
          <a:r>
            <a:rPr lang="en-SG" sz="1100" kern="1200" dirty="0">
              <a:solidFill>
                <a:schemeClr val="bg1"/>
              </a:solidFill>
            </a:rPr>
            <a:t>Watchful</a:t>
          </a:r>
        </a:p>
        <a:p>
          <a:pPr marL="0" lvl="0" indent="0" algn="ctr" defTabSz="622300">
            <a:lnSpc>
              <a:spcPct val="90000"/>
            </a:lnSpc>
            <a:spcBef>
              <a:spcPct val="0"/>
            </a:spcBef>
            <a:spcAft>
              <a:spcPct val="35000"/>
            </a:spcAft>
            <a:buNone/>
          </a:pPr>
          <a:r>
            <a:rPr lang="en-SG" sz="1100" kern="1200" dirty="0">
              <a:solidFill>
                <a:schemeClr val="bg1"/>
              </a:solidFill>
            </a:rPr>
            <a:t>Repeat PHQ-9</a:t>
          </a:r>
        </a:p>
      </dsp:txBody>
      <dsp:txXfrm>
        <a:off x="2395499" y="1622202"/>
        <a:ext cx="1436564" cy="957708"/>
      </dsp:txXfrm>
    </dsp:sp>
    <dsp:sp modelId="{257FC9AB-54B8-4A97-8FEE-B987318BE82F}">
      <dsp:nvSpPr>
        <dsp:cNvPr id="0" name=""/>
        <dsp:cNvSpPr/>
      </dsp:nvSpPr>
      <dsp:spPr>
        <a:xfrm>
          <a:off x="3832063" y="1622202"/>
          <a:ext cx="2394272" cy="957708"/>
        </a:xfrm>
        <a:prstGeom prst="chevron">
          <a:avLst/>
        </a:prstGeom>
        <a:solidFill>
          <a:schemeClr val="accent1">
            <a:lumMod val="60000"/>
            <a:lumOff val="40000"/>
          </a:schemeClr>
        </a:solidFill>
        <a:ln w="25400" cap="flat" cmpd="sng" algn="ctr">
          <a:solidFill>
            <a:schemeClr val="tx1"/>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56007" tIns="37338" rIns="18669" bIns="37338" numCol="1" spcCol="1270" anchor="ctr" anchorCtr="0">
          <a:noAutofit/>
        </a:bodyPr>
        <a:lstStyle/>
        <a:p>
          <a:pPr marL="0" lvl="0" indent="0" algn="ctr" defTabSz="622300">
            <a:lnSpc>
              <a:spcPct val="90000"/>
            </a:lnSpc>
            <a:spcBef>
              <a:spcPct val="0"/>
            </a:spcBef>
            <a:spcAft>
              <a:spcPts val="1200"/>
            </a:spcAft>
            <a:buNone/>
          </a:pPr>
          <a:r>
            <a:rPr lang="en-SG" sz="1400" b="1" u="sng" kern="1200" dirty="0">
              <a:solidFill>
                <a:schemeClr val="bg1"/>
              </a:solidFill>
            </a:rPr>
            <a:t>Moderate</a:t>
          </a:r>
          <a:endParaRPr lang="en-SG" sz="1100" kern="1200" dirty="0">
            <a:solidFill>
              <a:schemeClr val="bg1"/>
            </a:solidFill>
          </a:endParaRPr>
        </a:p>
        <a:p>
          <a:pPr marL="0" lvl="0" indent="0" algn="ctr" defTabSz="622300">
            <a:lnSpc>
              <a:spcPct val="90000"/>
            </a:lnSpc>
            <a:spcBef>
              <a:spcPct val="0"/>
            </a:spcBef>
            <a:spcAft>
              <a:spcPct val="35000"/>
            </a:spcAft>
            <a:buNone/>
          </a:pPr>
          <a:r>
            <a:rPr lang="en-SG" sz="1100" kern="1200" dirty="0">
              <a:solidFill>
                <a:schemeClr val="bg1"/>
              </a:solidFill>
            </a:rPr>
            <a:t>Treatment plan</a:t>
          </a:r>
        </a:p>
        <a:p>
          <a:pPr marL="0" lvl="0" indent="0" algn="ctr" defTabSz="622300">
            <a:lnSpc>
              <a:spcPct val="90000"/>
            </a:lnSpc>
            <a:spcBef>
              <a:spcPct val="0"/>
            </a:spcBef>
            <a:spcAft>
              <a:spcPct val="35000"/>
            </a:spcAft>
            <a:buNone/>
          </a:pPr>
          <a:endParaRPr lang="en-SG" sz="1100" kern="1200" dirty="0">
            <a:solidFill>
              <a:schemeClr val="bg1"/>
            </a:solidFill>
          </a:endParaRPr>
        </a:p>
      </dsp:txBody>
      <dsp:txXfrm>
        <a:off x="4310917" y="1622202"/>
        <a:ext cx="1436564" cy="957708"/>
      </dsp:txXfrm>
    </dsp:sp>
    <dsp:sp modelId="{D5EB9913-68DD-4833-80B5-3863CB6CF070}">
      <dsp:nvSpPr>
        <dsp:cNvPr id="0" name=""/>
        <dsp:cNvSpPr/>
      </dsp:nvSpPr>
      <dsp:spPr>
        <a:xfrm>
          <a:off x="5747481" y="1622202"/>
          <a:ext cx="2394272" cy="957708"/>
        </a:xfrm>
        <a:prstGeom prst="chevron">
          <a:avLst/>
        </a:prstGeom>
        <a:solidFill>
          <a:schemeClr val="accent1">
            <a:lumMod val="60000"/>
            <a:lumOff val="40000"/>
          </a:schemeClr>
        </a:solidFill>
        <a:ln w="25400" cap="flat" cmpd="sng" algn="ctr">
          <a:solidFill>
            <a:schemeClr val="tx1"/>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56007" tIns="37338" rIns="18669" bIns="37338" numCol="1" spcCol="1270" anchor="ctr" anchorCtr="0">
          <a:noAutofit/>
        </a:bodyPr>
        <a:lstStyle/>
        <a:p>
          <a:pPr marL="0" lvl="0" indent="0" algn="ctr" defTabSz="622300">
            <a:lnSpc>
              <a:spcPct val="90000"/>
            </a:lnSpc>
            <a:spcBef>
              <a:spcPct val="0"/>
            </a:spcBef>
            <a:spcAft>
              <a:spcPts val="1200"/>
            </a:spcAft>
            <a:buNone/>
          </a:pPr>
          <a:r>
            <a:rPr lang="en-SG" sz="1400" b="1" u="sng" kern="1200" dirty="0">
              <a:solidFill>
                <a:schemeClr val="bg1"/>
              </a:solidFill>
            </a:rPr>
            <a:t>Severe</a:t>
          </a:r>
          <a:endParaRPr lang="en-SG" sz="1100" kern="1200" dirty="0">
            <a:solidFill>
              <a:schemeClr val="bg1"/>
            </a:solidFill>
          </a:endParaRPr>
        </a:p>
        <a:p>
          <a:pPr marL="0" lvl="0" indent="0" algn="ctr" defTabSz="622300">
            <a:lnSpc>
              <a:spcPct val="90000"/>
            </a:lnSpc>
            <a:spcBef>
              <a:spcPct val="0"/>
            </a:spcBef>
            <a:spcAft>
              <a:spcPct val="35000"/>
            </a:spcAft>
            <a:buNone/>
          </a:pPr>
          <a:r>
            <a:rPr lang="en-SG" sz="1100" kern="1200" dirty="0">
              <a:solidFill>
                <a:schemeClr val="bg1"/>
              </a:solidFill>
            </a:rPr>
            <a:t>Active treatment</a:t>
          </a:r>
        </a:p>
        <a:p>
          <a:pPr marL="0" lvl="0" indent="0" algn="ctr" defTabSz="622300">
            <a:lnSpc>
              <a:spcPct val="90000"/>
            </a:lnSpc>
            <a:spcBef>
              <a:spcPct val="0"/>
            </a:spcBef>
            <a:spcAft>
              <a:spcPct val="35000"/>
            </a:spcAft>
            <a:buNone/>
          </a:pPr>
          <a:endParaRPr lang="en-SG" sz="1100" kern="1200" dirty="0">
            <a:solidFill>
              <a:schemeClr val="bg1"/>
            </a:solidFill>
          </a:endParaRPr>
        </a:p>
      </dsp:txBody>
      <dsp:txXfrm>
        <a:off x="6226335" y="1622202"/>
        <a:ext cx="1436564" cy="957708"/>
      </dsp:txXfrm>
    </dsp:sp>
    <dsp:sp modelId="{35924D3E-462E-420E-BBC4-377C1E9C5A6F}">
      <dsp:nvSpPr>
        <dsp:cNvPr id="0" name=""/>
        <dsp:cNvSpPr/>
      </dsp:nvSpPr>
      <dsp:spPr>
        <a:xfrm>
          <a:off x="7662899" y="1622202"/>
          <a:ext cx="2394272" cy="957708"/>
        </a:xfrm>
        <a:prstGeom prst="chevron">
          <a:avLst/>
        </a:prstGeom>
        <a:solidFill>
          <a:schemeClr val="accent1">
            <a:lumMod val="60000"/>
            <a:lumOff val="40000"/>
          </a:schemeClr>
        </a:solidFill>
        <a:ln w="25400" cap="flat" cmpd="sng" algn="ctr">
          <a:solidFill>
            <a:schemeClr val="tx1"/>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56007" tIns="37338" rIns="18669" bIns="37338" numCol="1" spcCol="1270" anchor="ctr" anchorCtr="0">
          <a:noAutofit/>
        </a:bodyPr>
        <a:lstStyle/>
        <a:p>
          <a:pPr marL="0" lvl="0" indent="0" algn="ctr" defTabSz="622300">
            <a:lnSpc>
              <a:spcPct val="90000"/>
            </a:lnSpc>
            <a:spcBef>
              <a:spcPct val="0"/>
            </a:spcBef>
            <a:spcAft>
              <a:spcPts val="600"/>
            </a:spcAft>
            <a:buNone/>
          </a:pPr>
          <a:r>
            <a:rPr lang="en-SG" sz="1400" b="1" u="sng" kern="1200" dirty="0">
              <a:solidFill>
                <a:schemeClr val="bg1"/>
              </a:solidFill>
            </a:rPr>
            <a:t>Very severe</a:t>
          </a:r>
          <a:endParaRPr lang="en-SG" sz="1100" kern="1200" dirty="0">
            <a:solidFill>
              <a:schemeClr val="bg1"/>
            </a:solidFill>
          </a:endParaRPr>
        </a:p>
        <a:p>
          <a:pPr marL="0" lvl="0" indent="0" algn="ctr" defTabSz="622300">
            <a:lnSpc>
              <a:spcPct val="90000"/>
            </a:lnSpc>
            <a:spcBef>
              <a:spcPct val="0"/>
            </a:spcBef>
            <a:spcAft>
              <a:spcPct val="35000"/>
            </a:spcAft>
            <a:buNone/>
          </a:pPr>
          <a:r>
            <a:rPr lang="en-SG" sz="1100" kern="1200" dirty="0">
              <a:solidFill>
                <a:schemeClr val="bg1"/>
              </a:solidFill>
            </a:rPr>
            <a:t>Immediate pharmacotherapy</a:t>
          </a:r>
        </a:p>
        <a:p>
          <a:pPr marL="0" lvl="0" indent="0" algn="ctr" defTabSz="622300">
            <a:lnSpc>
              <a:spcPct val="90000"/>
            </a:lnSpc>
            <a:spcBef>
              <a:spcPct val="0"/>
            </a:spcBef>
            <a:spcAft>
              <a:spcPct val="35000"/>
            </a:spcAft>
            <a:buNone/>
          </a:pPr>
          <a:r>
            <a:rPr lang="en-SG" sz="1100" kern="1200" dirty="0">
              <a:solidFill>
                <a:schemeClr val="bg1"/>
              </a:solidFill>
            </a:rPr>
            <a:t>KIV urgent referral</a:t>
          </a:r>
        </a:p>
      </dsp:txBody>
      <dsp:txXfrm>
        <a:off x="8141753" y="1622202"/>
        <a:ext cx="1436564" cy="95770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826F77C-E93A-493B-9DD2-FB754DB92BE7}">
      <dsp:nvSpPr>
        <dsp:cNvPr id="0" name=""/>
        <dsp:cNvSpPr/>
      </dsp:nvSpPr>
      <dsp:spPr>
        <a:xfrm>
          <a:off x="3897" y="0"/>
          <a:ext cx="3408208" cy="899891"/>
        </a:xfrm>
        <a:prstGeom prst="homePlate">
          <a:avLst/>
        </a:prstGeom>
        <a:solidFill>
          <a:schemeClr val="accent1">
            <a:lumMod val="60000"/>
            <a:lumOff val="40000"/>
          </a:schemeClr>
        </a:solidFill>
        <a:ln w="25400" cap="flat" cmpd="sng" algn="ctr">
          <a:solidFill>
            <a:schemeClr val="tx1"/>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74676" tIns="37338" rIns="18669" bIns="37338" numCol="1" spcCol="1270" anchor="ctr" anchorCtr="0">
          <a:noAutofit/>
        </a:bodyPr>
        <a:lstStyle/>
        <a:p>
          <a:pPr marL="0" lvl="0" indent="0" algn="ctr" defTabSz="622300">
            <a:lnSpc>
              <a:spcPct val="90000"/>
            </a:lnSpc>
            <a:spcBef>
              <a:spcPct val="0"/>
            </a:spcBef>
            <a:spcAft>
              <a:spcPts val="600"/>
            </a:spcAft>
            <a:buNone/>
          </a:pPr>
          <a:r>
            <a:rPr lang="en-SG" sz="1400" b="1" u="sng" kern="1200" dirty="0">
              <a:solidFill>
                <a:schemeClr val="bg1"/>
              </a:solidFill>
            </a:rPr>
            <a:t>Normal</a:t>
          </a:r>
          <a:endParaRPr lang="en-SG" sz="1100" kern="1200" dirty="0">
            <a:solidFill>
              <a:schemeClr val="bg1"/>
            </a:solidFill>
          </a:endParaRPr>
        </a:p>
        <a:p>
          <a:pPr marL="0" lvl="0" indent="0" algn="ctr" defTabSz="622300">
            <a:lnSpc>
              <a:spcPct val="90000"/>
            </a:lnSpc>
            <a:spcBef>
              <a:spcPct val="0"/>
            </a:spcBef>
            <a:spcAft>
              <a:spcPts val="0"/>
            </a:spcAft>
            <a:buNone/>
          </a:pPr>
          <a:r>
            <a:rPr lang="en-SG" sz="1200" kern="1200" dirty="0">
              <a:solidFill>
                <a:schemeClr val="bg1"/>
              </a:solidFill>
            </a:rPr>
            <a:t>NIL</a:t>
          </a:r>
        </a:p>
        <a:p>
          <a:pPr marL="0" lvl="0" indent="0" algn="ctr" defTabSz="622300">
            <a:lnSpc>
              <a:spcPct val="90000"/>
            </a:lnSpc>
            <a:spcBef>
              <a:spcPct val="0"/>
            </a:spcBef>
            <a:spcAft>
              <a:spcPts val="0"/>
            </a:spcAft>
            <a:buNone/>
          </a:pPr>
          <a:endParaRPr lang="en-SG" sz="1200" kern="1200" dirty="0">
            <a:solidFill>
              <a:schemeClr val="bg1"/>
            </a:solidFill>
          </a:endParaRPr>
        </a:p>
      </dsp:txBody>
      <dsp:txXfrm>
        <a:off x="3897" y="0"/>
        <a:ext cx="3183235" cy="899891"/>
      </dsp:txXfrm>
    </dsp:sp>
    <dsp:sp modelId="{35F42969-6FDA-4335-8C1E-092E1835C672}">
      <dsp:nvSpPr>
        <dsp:cNvPr id="0" name=""/>
        <dsp:cNvSpPr/>
      </dsp:nvSpPr>
      <dsp:spPr>
        <a:xfrm>
          <a:off x="2730464" y="0"/>
          <a:ext cx="3408208" cy="899891"/>
        </a:xfrm>
        <a:prstGeom prst="chevron">
          <a:avLst/>
        </a:prstGeom>
        <a:solidFill>
          <a:schemeClr val="accent1">
            <a:lumMod val="60000"/>
            <a:lumOff val="40000"/>
          </a:schemeClr>
        </a:solidFill>
        <a:ln w="25400" cap="flat" cmpd="sng" algn="ctr">
          <a:solidFill>
            <a:schemeClr val="tx1"/>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56007" tIns="37338" rIns="18669" bIns="37338" numCol="1" spcCol="1270" anchor="ctr" anchorCtr="0">
          <a:noAutofit/>
        </a:bodyPr>
        <a:lstStyle/>
        <a:p>
          <a:pPr marL="0" lvl="0" indent="0" algn="ctr" defTabSz="622300">
            <a:lnSpc>
              <a:spcPct val="90000"/>
            </a:lnSpc>
            <a:spcBef>
              <a:spcPct val="0"/>
            </a:spcBef>
            <a:spcAft>
              <a:spcPts val="600"/>
            </a:spcAft>
            <a:buNone/>
          </a:pPr>
          <a:r>
            <a:rPr lang="en-SG" sz="1400" b="1" u="sng" kern="1200" dirty="0">
              <a:solidFill>
                <a:schemeClr val="bg1"/>
              </a:solidFill>
            </a:rPr>
            <a:t>Mild</a:t>
          </a:r>
          <a:endParaRPr lang="en-SG" sz="1100" kern="1200" dirty="0">
            <a:solidFill>
              <a:schemeClr val="bg1"/>
            </a:solidFill>
          </a:endParaRPr>
        </a:p>
        <a:p>
          <a:pPr marL="0" lvl="0" indent="0" algn="ctr" defTabSz="622300">
            <a:lnSpc>
              <a:spcPct val="90000"/>
            </a:lnSpc>
            <a:spcBef>
              <a:spcPct val="0"/>
            </a:spcBef>
            <a:spcAft>
              <a:spcPts val="0"/>
            </a:spcAft>
            <a:buNone/>
          </a:pPr>
          <a:r>
            <a:rPr lang="en-SG" sz="1200" kern="1200" dirty="0">
              <a:solidFill>
                <a:schemeClr val="bg1"/>
              </a:solidFill>
            </a:rPr>
            <a:t>Suggestive of depression</a:t>
          </a:r>
        </a:p>
        <a:p>
          <a:pPr marL="0" lvl="0" indent="0" algn="ctr" defTabSz="622300">
            <a:lnSpc>
              <a:spcPct val="90000"/>
            </a:lnSpc>
            <a:spcBef>
              <a:spcPct val="0"/>
            </a:spcBef>
            <a:spcAft>
              <a:spcPct val="35000"/>
            </a:spcAft>
            <a:buNone/>
          </a:pPr>
          <a:r>
            <a:rPr lang="en-SG" sz="1200" kern="1200" dirty="0">
              <a:solidFill>
                <a:schemeClr val="bg1"/>
              </a:solidFill>
            </a:rPr>
            <a:t>Warrant comprehensive assessment</a:t>
          </a:r>
        </a:p>
      </dsp:txBody>
      <dsp:txXfrm>
        <a:off x="3180410" y="0"/>
        <a:ext cx="2508317" cy="899891"/>
      </dsp:txXfrm>
    </dsp:sp>
    <dsp:sp modelId="{257FC9AB-54B8-4A97-8FEE-B987318BE82F}">
      <dsp:nvSpPr>
        <dsp:cNvPr id="0" name=""/>
        <dsp:cNvSpPr/>
      </dsp:nvSpPr>
      <dsp:spPr>
        <a:xfrm>
          <a:off x="5457031" y="0"/>
          <a:ext cx="3408208" cy="899891"/>
        </a:xfrm>
        <a:prstGeom prst="chevron">
          <a:avLst/>
        </a:prstGeom>
        <a:solidFill>
          <a:schemeClr val="accent1">
            <a:lumMod val="60000"/>
            <a:lumOff val="40000"/>
          </a:schemeClr>
        </a:solidFill>
        <a:ln w="25400" cap="flat" cmpd="sng" algn="ctr">
          <a:solidFill>
            <a:schemeClr val="tx1"/>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56007" tIns="37338" rIns="18669" bIns="37338" numCol="1" spcCol="1270" anchor="ctr" anchorCtr="0">
          <a:noAutofit/>
        </a:bodyPr>
        <a:lstStyle/>
        <a:p>
          <a:pPr marL="0" lvl="0" indent="0" algn="ctr" defTabSz="622300">
            <a:lnSpc>
              <a:spcPct val="90000"/>
            </a:lnSpc>
            <a:spcBef>
              <a:spcPct val="0"/>
            </a:spcBef>
            <a:spcAft>
              <a:spcPts val="600"/>
            </a:spcAft>
            <a:buNone/>
          </a:pPr>
          <a:r>
            <a:rPr lang="en-SG" sz="1400" b="1" u="sng" kern="1200" dirty="0">
              <a:solidFill>
                <a:schemeClr val="bg1"/>
              </a:solidFill>
            </a:rPr>
            <a:t>Moderate to Severe</a:t>
          </a:r>
          <a:endParaRPr lang="en-SG" sz="1100" kern="1200" dirty="0">
            <a:solidFill>
              <a:schemeClr val="bg1"/>
            </a:solidFill>
          </a:endParaRPr>
        </a:p>
        <a:p>
          <a:pPr marL="0" lvl="0" indent="0" algn="ctr" defTabSz="622300">
            <a:lnSpc>
              <a:spcPct val="90000"/>
            </a:lnSpc>
            <a:spcBef>
              <a:spcPct val="0"/>
            </a:spcBef>
            <a:spcAft>
              <a:spcPts val="0"/>
            </a:spcAft>
            <a:buNone/>
          </a:pPr>
          <a:r>
            <a:rPr lang="en-SG" sz="1200" kern="1200" dirty="0">
              <a:solidFill>
                <a:schemeClr val="bg1"/>
              </a:solidFill>
            </a:rPr>
            <a:t>Almost always indicative of depression</a:t>
          </a:r>
        </a:p>
        <a:p>
          <a:pPr marL="0" lvl="0" indent="0" algn="ctr" defTabSz="622300">
            <a:lnSpc>
              <a:spcPct val="90000"/>
            </a:lnSpc>
            <a:spcBef>
              <a:spcPct val="0"/>
            </a:spcBef>
            <a:spcAft>
              <a:spcPts val="0"/>
            </a:spcAft>
            <a:buNone/>
          </a:pPr>
          <a:r>
            <a:rPr lang="en-SG" sz="1200" kern="1200" dirty="0">
              <a:solidFill>
                <a:schemeClr val="bg1"/>
              </a:solidFill>
            </a:rPr>
            <a:t>(sensitivity 84%, specificity 95%)</a:t>
          </a:r>
          <a:endParaRPr lang="en-SG" sz="1100" kern="1200" dirty="0">
            <a:solidFill>
              <a:schemeClr val="bg1"/>
            </a:solidFill>
          </a:endParaRPr>
        </a:p>
      </dsp:txBody>
      <dsp:txXfrm>
        <a:off x="5906977" y="0"/>
        <a:ext cx="2508317" cy="899891"/>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826F77C-E93A-493B-9DD2-FB754DB92BE7}">
      <dsp:nvSpPr>
        <dsp:cNvPr id="0" name=""/>
        <dsp:cNvSpPr/>
      </dsp:nvSpPr>
      <dsp:spPr>
        <a:xfrm>
          <a:off x="2911" y="0"/>
          <a:ext cx="2920921" cy="660960"/>
        </a:xfrm>
        <a:prstGeom prst="homePlate">
          <a:avLst/>
        </a:prstGeom>
        <a:solidFill>
          <a:schemeClr val="accent1">
            <a:lumMod val="60000"/>
            <a:lumOff val="40000"/>
          </a:schemeClr>
        </a:solidFill>
        <a:ln w="25400" cap="flat" cmpd="sng" algn="ctr">
          <a:solidFill>
            <a:schemeClr val="tx1"/>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74676" tIns="37338" rIns="18669" bIns="37338" numCol="1" spcCol="1270" anchor="ctr" anchorCtr="0">
          <a:noAutofit/>
        </a:bodyPr>
        <a:lstStyle/>
        <a:p>
          <a:pPr marL="0" lvl="0" indent="0" algn="ctr" defTabSz="622300">
            <a:lnSpc>
              <a:spcPct val="90000"/>
            </a:lnSpc>
            <a:spcBef>
              <a:spcPct val="0"/>
            </a:spcBef>
            <a:spcAft>
              <a:spcPts val="600"/>
            </a:spcAft>
            <a:buNone/>
          </a:pPr>
          <a:r>
            <a:rPr lang="en-SG" sz="1400" b="1" u="sng" kern="1200" dirty="0">
              <a:solidFill>
                <a:schemeClr val="bg1"/>
              </a:solidFill>
            </a:rPr>
            <a:t>Normal</a:t>
          </a:r>
        </a:p>
        <a:p>
          <a:pPr marL="0" lvl="0" indent="0" algn="ctr" defTabSz="622300">
            <a:lnSpc>
              <a:spcPct val="90000"/>
            </a:lnSpc>
            <a:spcBef>
              <a:spcPct val="0"/>
            </a:spcBef>
            <a:spcAft>
              <a:spcPts val="600"/>
            </a:spcAft>
            <a:buNone/>
          </a:pPr>
          <a:r>
            <a:rPr lang="en-SG" sz="1200" b="0" u="none" kern="1200" dirty="0">
              <a:solidFill>
                <a:schemeClr val="bg1"/>
              </a:solidFill>
            </a:rPr>
            <a:t>NIL</a:t>
          </a:r>
          <a:endParaRPr lang="en-SG" sz="1050" b="0" u="none" kern="1200" dirty="0">
            <a:solidFill>
              <a:schemeClr val="bg1"/>
            </a:solidFill>
          </a:endParaRPr>
        </a:p>
      </dsp:txBody>
      <dsp:txXfrm>
        <a:off x="2911" y="0"/>
        <a:ext cx="2755681" cy="660960"/>
      </dsp:txXfrm>
    </dsp:sp>
    <dsp:sp modelId="{35F42969-6FDA-4335-8C1E-092E1835C672}">
      <dsp:nvSpPr>
        <dsp:cNvPr id="0" name=""/>
        <dsp:cNvSpPr/>
      </dsp:nvSpPr>
      <dsp:spPr>
        <a:xfrm>
          <a:off x="2339648" y="0"/>
          <a:ext cx="2920921" cy="660960"/>
        </a:xfrm>
        <a:prstGeom prst="chevron">
          <a:avLst/>
        </a:prstGeom>
        <a:solidFill>
          <a:schemeClr val="accent1">
            <a:lumMod val="60000"/>
            <a:lumOff val="40000"/>
          </a:schemeClr>
        </a:solidFill>
        <a:ln w="25400" cap="flat" cmpd="sng" algn="ctr">
          <a:solidFill>
            <a:schemeClr val="tx1"/>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56007" tIns="37338" rIns="18669" bIns="37338" numCol="1" spcCol="1270" anchor="ctr" anchorCtr="0">
          <a:noAutofit/>
        </a:bodyPr>
        <a:lstStyle/>
        <a:p>
          <a:pPr marL="0" lvl="0" indent="0" algn="ctr" defTabSz="622300">
            <a:lnSpc>
              <a:spcPct val="90000"/>
            </a:lnSpc>
            <a:spcBef>
              <a:spcPct val="0"/>
            </a:spcBef>
            <a:spcAft>
              <a:spcPts val="600"/>
            </a:spcAft>
            <a:buNone/>
          </a:pPr>
          <a:r>
            <a:rPr lang="en-SG" sz="1400" b="1" u="sng" kern="1200" dirty="0">
              <a:solidFill>
                <a:schemeClr val="bg1"/>
              </a:solidFill>
            </a:rPr>
            <a:t>Mild</a:t>
          </a:r>
        </a:p>
        <a:p>
          <a:pPr marL="0" lvl="0" indent="0" algn="ctr" defTabSz="622300">
            <a:lnSpc>
              <a:spcPct val="90000"/>
            </a:lnSpc>
            <a:spcBef>
              <a:spcPct val="0"/>
            </a:spcBef>
            <a:spcAft>
              <a:spcPts val="600"/>
            </a:spcAft>
            <a:buNone/>
          </a:pPr>
          <a:r>
            <a:rPr lang="en-SG" sz="1200" kern="1200" dirty="0">
              <a:solidFill>
                <a:schemeClr val="bg1"/>
              </a:solidFill>
            </a:rPr>
            <a:t>Close monitoring </a:t>
          </a:r>
          <a:endParaRPr lang="en-SG" sz="1050" kern="1200" dirty="0">
            <a:solidFill>
              <a:schemeClr val="bg1"/>
            </a:solidFill>
          </a:endParaRPr>
        </a:p>
      </dsp:txBody>
      <dsp:txXfrm>
        <a:off x="2670128" y="0"/>
        <a:ext cx="2259961" cy="660960"/>
      </dsp:txXfrm>
    </dsp:sp>
    <dsp:sp modelId="{257FC9AB-54B8-4A97-8FEE-B987318BE82F}">
      <dsp:nvSpPr>
        <dsp:cNvPr id="0" name=""/>
        <dsp:cNvSpPr/>
      </dsp:nvSpPr>
      <dsp:spPr>
        <a:xfrm>
          <a:off x="4676385" y="0"/>
          <a:ext cx="2920921" cy="660960"/>
        </a:xfrm>
        <a:prstGeom prst="chevron">
          <a:avLst/>
        </a:prstGeom>
        <a:solidFill>
          <a:schemeClr val="accent1">
            <a:lumMod val="60000"/>
            <a:lumOff val="40000"/>
          </a:schemeClr>
        </a:solidFill>
        <a:ln w="25400" cap="flat" cmpd="sng" algn="ctr">
          <a:solidFill>
            <a:schemeClr val="tx1"/>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56007" tIns="37338" rIns="18669" bIns="37338" numCol="1" spcCol="1270" anchor="ctr" anchorCtr="0">
          <a:noAutofit/>
        </a:bodyPr>
        <a:lstStyle/>
        <a:p>
          <a:pPr marL="0" lvl="0" indent="0" algn="ctr" defTabSz="622300">
            <a:lnSpc>
              <a:spcPct val="90000"/>
            </a:lnSpc>
            <a:spcBef>
              <a:spcPct val="0"/>
            </a:spcBef>
            <a:spcAft>
              <a:spcPts val="600"/>
            </a:spcAft>
            <a:buNone/>
          </a:pPr>
          <a:r>
            <a:rPr lang="en-SG" sz="1400" b="1" u="sng" kern="1200" dirty="0">
              <a:solidFill>
                <a:schemeClr val="bg1"/>
              </a:solidFill>
            </a:rPr>
            <a:t>Moderate</a:t>
          </a:r>
          <a:endParaRPr lang="en-SG" sz="1100" kern="1200" dirty="0">
            <a:solidFill>
              <a:schemeClr val="bg1"/>
            </a:solidFill>
          </a:endParaRPr>
        </a:p>
        <a:p>
          <a:pPr marL="0" lvl="0" indent="0" algn="ctr" defTabSz="622300">
            <a:lnSpc>
              <a:spcPct val="90000"/>
            </a:lnSpc>
            <a:spcBef>
              <a:spcPct val="0"/>
            </a:spcBef>
            <a:spcAft>
              <a:spcPts val="0"/>
            </a:spcAft>
            <a:buNone/>
          </a:pPr>
          <a:r>
            <a:rPr lang="en-SG" sz="1200" kern="1200" dirty="0">
              <a:solidFill>
                <a:schemeClr val="bg1"/>
              </a:solidFill>
            </a:rPr>
            <a:t>Consider hospitalisation</a:t>
          </a:r>
        </a:p>
      </dsp:txBody>
      <dsp:txXfrm>
        <a:off x="5006865" y="0"/>
        <a:ext cx="2259961" cy="660960"/>
      </dsp:txXfrm>
    </dsp:sp>
    <dsp:sp modelId="{00A5B10E-BFEC-455D-A555-4BB9756E5AD6}">
      <dsp:nvSpPr>
        <dsp:cNvPr id="0" name=""/>
        <dsp:cNvSpPr/>
      </dsp:nvSpPr>
      <dsp:spPr>
        <a:xfrm>
          <a:off x="7013122" y="0"/>
          <a:ext cx="2920921" cy="660960"/>
        </a:xfrm>
        <a:prstGeom prst="chevron">
          <a:avLst/>
        </a:prstGeom>
        <a:solidFill>
          <a:schemeClr val="accent1">
            <a:lumMod val="60000"/>
            <a:lumOff val="40000"/>
          </a:schemeClr>
        </a:solidFill>
        <a:ln w="254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56007" tIns="37338" rIns="18669" bIns="37338" numCol="1" spcCol="1270" anchor="ctr" anchorCtr="0">
          <a:noAutofit/>
        </a:bodyPr>
        <a:lstStyle/>
        <a:p>
          <a:pPr marL="0" lvl="0" indent="0" algn="ctr" defTabSz="622300">
            <a:lnSpc>
              <a:spcPct val="90000"/>
            </a:lnSpc>
            <a:spcBef>
              <a:spcPct val="0"/>
            </a:spcBef>
            <a:spcAft>
              <a:spcPct val="35000"/>
            </a:spcAft>
            <a:buNone/>
          </a:pPr>
          <a:r>
            <a:rPr lang="en-SG" sz="1400" b="1" u="sng" kern="1200" dirty="0">
              <a:solidFill>
                <a:schemeClr val="bg1"/>
              </a:solidFill>
            </a:rPr>
            <a:t>Severe</a:t>
          </a:r>
          <a:endParaRPr lang="en-SG" sz="1400" kern="1200" dirty="0">
            <a:solidFill>
              <a:schemeClr val="bg1"/>
            </a:solidFill>
          </a:endParaRPr>
        </a:p>
        <a:p>
          <a:pPr marL="0" lvl="0" indent="0" algn="ctr" defTabSz="622300">
            <a:lnSpc>
              <a:spcPct val="90000"/>
            </a:lnSpc>
            <a:spcBef>
              <a:spcPct val="0"/>
            </a:spcBef>
            <a:spcAft>
              <a:spcPct val="35000"/>
            </a:spcAft>
            <a:buNone/>
          </a:pPr>
          <a:r>
            <a:rPr lang="en-SG" sz="1200" kern="1200" dirty="0">
              <a:solidFill>
                <a:schemeClr val="bg1"/>
              </a:solidFill>
            </a:rPr>
            <a:t>Requires hospitalisation </a:t>
          </a:r>
        </a:p>
      </dsp:txBody>
      <dsp:txXfrm>
        <a:off x="7343602" y="0"/>
        <a:ext cx="2259961" cy="660960"/>
      </dsp:txXfrm>
    </dsp:sp>
  </dsp:spTree>
</dsp:drawing>
</file>

<file path=ppt/diagrams/layout1.xml><?xml version="1.0" encoding="utf-8"?>
<dgm:layoutDef xmlns:dgm="http://schemas.openxmlformats.org/drawingml/2006/diagram" xmlns:a="http://schemas.openxmlformats.org/drawingml/2006/main" uniqueId="urn:microsoft.com/office/officeart/2005/8/layout/hChevron3">
  <dgm:title val=""/>
  <dgm:desc val=""/>
  <dgm:catLst>
    <dgm:cat type="process" pri="10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root des" func="maxDepth" op="gte" val="2">
        <dgm:constrLst>
          <dgm:constr type="w" for="ch" forName="parAndChTx" refType="w"/>
          <dgm:constr type="primFontSz" for="ch" ptType="node" op="equ"/>
          <dgm:constr type="w" for="ch" forName="parAndChSpace" refType="w" refFor="ch" refForName="parAndChTx" fact="-0.2"/>
          <dgm:constr type="w" for="ch" ptType="sibTrans" op="equ"/>
        </dgm:constrLst>
        <dgm:ruleLst/>
        <dgm:forEach name="Name6" axis="ch" ptType="node">
          <dgm:layoutNode name="parAndChTx">
            <dgm:varLst>
              <dgm:bulletEnabled val="1"/>
            </dgm:varLst>
            <dgm:alg type="tx"/>
            <dgm:choose name="Name7">
              <dgm:if name="Name8" func="var" arg="dir" op="equ" val="norm">
                <dgm:choose name="Name9">
                  <dgm:if name="Name10" axis="self" ptType="node" func="pos" op="equ" val="1">
                    <dgm:shape xmlns:r="http://schemas.openxmlformats.org/officeDocument/2006/relationships"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4"/>
                    </dgm:constrLst>
                  </dgm:if>
                  <dgm:else name="Name11">
                    <dgm:shape xmlns:r="http://schemas.openxmlformats.org/officeDocument/2006/relationships"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if>
              <dgm:else name="Name12">
                <dgm:choose name="Name13">
                  <dgm:if name="Name14" axis="self" ptType="node" func="pos" op="equ" val="1">
                    <dgm:shape xmlns:r="http://schemas.openxmlformats.org/officeDocument/2006/relationships" rot="180"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4"/>
                      <dgm:constr type="rMarg" refType="w" fact="0.1"/>
                    </dgm:constrLst>
                  </dgm:if>
                  <dgm:else name="Name15">
                    <dgm:shape xmlns:r="http://schemas.openxmlformats.org/officeDocument/2006/relationships" rot="180"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else>
            </dgm:choose>
            <dgm:ruleLst>
              <dgm:rule type="primFontSz" val="5" fact="NaN" max="NaN"/>
            </dgm:ruleLst>
          </dgm:layoutNode>
          <dgm:forEach name="Name16" axis="followSib" ptType="sibTrans" cnt="1">
            <dgm:layoutNode name="parAndChSpace">
              <dgm:alg type="sp"/>
              <dgm:shape xmlns:r="http://schemas.openxmlformats.org/officeDocument/2006/relationships" r:blip="">
                <dgm:adjLst/>
              </dgm:shape>
              <dgm:presOf/>
              <dgm:constrLst/>
              <dgm:ruleLst/>
            </dgm:layoutNode>
          </dgm:forEach>
        </dgm:forEach>
      </dgm:if>
      <dgm:else name="Name17">
        <dgm:constrLst>
          <dgm:constr type="w" for="ch" forName="parTxOnly" refType="w"/>
          <dgm:constr type="primFontSz" for="ch" ptType="node" op="equ"/>
          <dgm:constr type="w" for="ch" forName="parSpace" refType="w" refFor="ch" refForName="parTxOnly" fact="-0.2"/>
          <dgm:constr type="w" for="ch" ptType="sibTrans" op="equ"/>
        </dgm:constrLst>
        <dgm:ruleLst/>
        <dgm:forEach name="Name18" axis="ch" ptType="node">
          <dgm:layoutNode name="parTxOnly">
            <dgm:varLst>
              <dgm:bulletEnabled val="1"/>
            </dgm:varLst>
            <dgm:alg type="tx"/>
            <dgm:presOf axis="desOrSelf" ptType="node"/>
            <dgm:choose name="Name19">
              <dgm:if name="Name20" func="var" arg="dir" op="equ" val="norm">
                <dgm:choose name="Name21">
                  <dgm:if name="Name22" axis="self" ptType="node" func="pos" op="equ" val="1">
                    <dgm:shape xmlns:r="http://schemas.openxmlformats.org/officeDocument/2006/relationships" type="homePlate" r:blip="">
                      <dgm:adjLst/>
                    </dgm:shape>
                    <dgm:constrLst>
                      <dgm:constr type="h" refType="w" op="equ" fact="0.4"/>
                      <dgm:constr type="primFontSz" val="65"/>
                      <dgm:constr type="tMarg" refType="primFontSz" fact="0.21"/>
                      <dgm:constr type="bMarg" refType="primFontSz" fact="0.21"/>
                      <dgm:constr type="lMarg" refType="primFontSz" fact="0.42"/>
                      <dgm:constr type="rMarg" refType="primFontSz" fact="0.105"/>
                    </dgm:constrLst>
                  </dgm:if>
                  <dgm:else name="Name23">
                    <dgm:shape xmlns:r="http://schemas.openxmlformats.org/officeDocument/2006/relationships" type="chevron" r:blip="">
                      <dgm:adjLst/>
                    </dgm:shape>
                    <dgm:constrLst>
                      <dgm:constr type="h" refType="w" op="equ" fact="0.4"/>
                      <dgm:constr type="primFontSz" val="65"/>
                      <dgm:constr type="tMarg" refType="primFontSz" fact="0.21"/>
                      <dgm:constr type="bMarg" refType="primFontSz" fact="0.21"/>
                      <dgm:constr type="lMarg" refType="primFontSz" fact="0.315"/>
                      <dgm:constr type="rMarg" refType="primFontSz" fact="0.105"/>
                    </dgm:constrLst>
                  </dgm:else>
                </dgm:choose>
              </dgm:if>
              <dgm:else name="Name24">
                <dgm:choose name="Name25">
                  <dgm:if name="Name26" axis="self" ptType="node" func="pos" op="equ" val="1">
                    <dgm:shape xmlns:r="http://schemas.openxmlformats.org/officeDocument/2006/relationships" rot="180" type="homePlate"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42"/>
                    </dgm:constrLst>
                  </dgm:if>
                  <dgm:else name="Name27">
                    <dgm:shape xmlns:r="http://schemas.openxmlformats.org/officeDocument/2006/relationships" rot="180" type="chevron"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315"/>
                    </dgm:constrLst>
                  </dgm:else>
                </dgm:choose>
              </dgm:else>
            </dgm:choose>
            <dgm:ruleLst>
              <dgm:rule type="primFontSz" val="5" fact="NaN" max="NaN"/>
            </dgm:ruleLst>
          </dgm:layoutNode>
          <dgm:forEach name="Name28" axis="followSib" ptType="sibTrans" cnt="1">
            <dgm:layoutNode name="parSpace">
              <dgm:alg type="sp"/>
              <dgm:shape xmlns:r="http://schemas.openxmlformats.org/officeDocument/2006/relationships" r:blip="">
                <dgm:adjLst/>
              </dgm:shape>
              <dgm:presOf/>
              <dgm:constrLst/>
              <dgm:ruleLst/>
            </dgm:layoutNode>
          </dgm:forEach>
        </dgm:forEach>
      </dgm:else>
    </dgm:choose>
  </dgm:layoutNode>
</dgm:layoutDef>
</file>

<file path=ppt/diagrams/layout2.xml><?xml version="1.0" encoding="utf-8"?>
<dgm:layoutDef xmlns:dgm="http://schemas.openxmlformats.org/drawingml/2006/diagram" xmlns:a="http://schemas.openxmlformats.org/drawingml/2006/main" uniqueId="urn:microsoft.com/office/officeart/2005/8/layout/hChevron3">
  <dgm:title val=""/>
  <dgm:desc val=""/>
  <dgm:catLst>
    <dgm:cat type="process" pri="10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root des" func="maxDepth" op="gte" val="2">
        <dgm:constrLst>
          <dgm:constr type="w" for="ch" forName="parAndChTx" refType="w"/>
          <dgm:constr type="primFontSz" for="ch" ptType="node" op="equ"/>
          <dgm:constr type="w" for="ch" forName="parAndChSpace" refType="w" refFor="ch" refForName="parAndChTx" fact="-0.2"/>
          <dgm:constr type="w" for="ch" ptType="sibTrans" op="equ"/>
        </dgm:constrLst>
        <dgm:ruleLst/>
        <dgm:forEach name="Name6" axis="ch" ptType="node">
          <dgm:layoutNode name="parAndChTx">
            <dgm:varLst>
              <dgm:bulletEnabled val="1"/>
            </dgm:varLst>
            <dgm:alg type="tx"/>
            <dgm:choose name="Name7">
              <dgm:if name="Name8" func="var" arg="dir" op="equ" val="norm">
                <dgm:choose name="Name9">
                  <dgm:if name="Name10" axis="self" ptType="node" func="pos" op="equ" val="1">
                    <dgm:shape xmlns:r="http://schemas.openxmlformats.org/officeDocument/2006/relationships"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4"/>
                    </dgm:constrLst>
                  </dgm:if>
                  <dgm:else name="Name11">
                    <dgm:shape xmlns:r="http://schemas.openxmlformats.org/officeDocument/2006/relationships"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if>
              <dgm:else name="Name12">
                <dgm:choose name="Name13">
                  <dgm:if name="Name14" axis="self" ptType="node" func="pos" op="equ" val="1">
                    <dgm:shape xmlns:r="http://schemas.openxmlformats.org/officeDocument/2006/relationships" rot="180"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4"/>
                      <dgm:constr type="rMarg" refType="w" fact="0.1"/>
                    </dgm:constrLst>
                  </dgm:if>
                  <dgm:else name="Name15">
                    <dgm:shape xmlns:r="http://schemas.openxmlformats.org/officeDocument/2006/relationships" rot="180"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else>
            </dgm:choose>
            <dgm:ruleLst>
              <dgm:rule type="primFontSz" val="5" fact="NaN" max="NaN"/>
            </dgm:ruleLst>
          </dgm:layoutNode>
          <dgm:forEach name="Name16" axis="followSib" ptType="sibTrans" cnt="1">
            <dgm:layoutNode name="parAndChSpace">
              <dgm:alg type="sp"/>
              <dgm:shape xmlns:r="http://schemas.openxmlformats.org/officeDocument/2006/relationships" r:blip="">
                <dgm:adjLst/>
              </dgm:shape>
              <dgm:presOf/>
              <dgm:constrLst/>
              <dgm:ruleLst/>
            </dgm:layoutNode>
          </dgm:forEach>
        </dgm:forEach>
      </dgm:if>
      <dgm:else name="Name17">
        <dgm:constrLst>
          <dgm:constr type="w" for="ch" forName="parTxOnly" refType="w"/>
          <dgm:constr type="primFontSz" for="ch" ptType="node" op="equ"/>
          <dgm:constr type="w" for="ch" forName="parSpace" refType="w" refFor="ch" refForName="parTxOnly" fact="-0.2"/>
          <dgm:constr type="w" for="ch" ptType="sibTrans" op="equ"/>
        </dgm:constrLst>
        <dgm:ruleLst/>
        <dgm:forEach name="Name18" axis="ch" ptType="node">
          <dgm:layoutNode name="parTxOnly">
            <dgm:varLst>
              <dgm:bulletEnabled val="1"/>
            </dgm:varLst>
            <dgm:alg type="tx"/>
            <dgm:presOf axis="desOrSelf" ptType="node"/>
            <dgm:choose name="Name19">
              <dgm:if name="Name20" func="var" arg="dir" op="equ" val="norm">
                <dgm:choose name="Name21">
                  <dgm:if name="Name22" axis="self" ptType="node" func="pos" op="equ" val="1">
                    <dgm:shape xmlns:r="http://schemas.openxmlformats.org/officeDocument/2006/relationships" type="homePlate" r:blip="">
                      <dgm:adjLst/>
                    </dgm:shape>
                    <dgm:constrLst>
                      <dgm:constr type="h" refType="w" op="equ" fact="0.4"/>
                      <dgm:constr type="primFontSz" val="65"/>
                      <dgm:constr type="tMarg" refType="primFontSz" fact="0.21"/>
                      <dgm:constr type="bMarg" refType="primFontSz" fact="0.21"/>
                      <dgm:constr type="lMarg" refType="primFontSz" fact="0.42"/>
                      <dgm:constr type="rMarg" refType="primFontSz" fact="0.105"/>
                    </dgm:constrLst>
                  </dgm:if>
                  <dgm:else name="Name23">
                    <dgm:shape xmlns:r="http://schemas.openxmlformats.org/officeDocument/2006/relationships" type="chevron" r:blip="">
                      <dgm:adjLst/>
                    </dgm:shape>
                    <dgm:constrLst>
                      <dgm:constr type="h" refType="w" op="equ" fact="0.4"/>
                      <dgm:constr type="primFontSz" val="65"/>
                      <dgm:constr type="tMarg" refType="primFontSz" fact="0.21"/>
                      <dgm:constr type="bMarg" refType="primFontSz" fact="0.21"/>
                      <dgm:constr type="lMarg" refType="primFontSz" fact="0.315"/>
                      <dgm:constr type="rMarg" refType="primFontSz" fact="0.105"/>
                    </dgm:constrLst>
                  </dgm:else>
                </dgm:choose>
              </dgm:if>
              <dgm:else name="Name24">
                <dgm:choose name="Name25">
                  <dgm:if name="Name26" axis="self" ptType="node" func="pos" op="equ" val="1">
                    <dgm:shape xmlns:r="http://schemas.openxmlformats.org/officeDocument/2006/relationships" rot="180" type="homePlate"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42"/>
                    </dgm:constrLst>
                  </dgm:if>
                  <dgm:else name="Name27">
                    <dgm:shape xmlns:r="http://schemas.openxmlformats.org/officeDocument/2006/relationships" rot="180" type="chevron"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315"/>
                    </dgm:constrLst>
                  </dgm:else>
                </dgm:choose>
              </dgm:else>
            </dgm:choose>
            <dgm:ruleLst>
              <dgm:rule type="primFontSz" val="5" fact="NaN" max="NaN"/>
            </dgm:ruleLst>
          </dgm:layoutNode>
          <dgm:forEach name="Name28" axis="followSib" ptType="sibTrans" cnt="1">
            <dgm:layoutNode name="parSpace">
              <dgm:alg type="sp"/>
              <dgm:shape xmlns:r="http://schemas.openxmlformats.org/officeDocument/2006/relationships" r:blip="">
                <dgm:adjLst/>
              </dgm:shape>
              <dgm:presOf/>
              <dgm:constrLst/>
              <dgm:ruleLst/>
            </dgm:layoutNode>
          </dgm:forEach>
        </dgm:forEach>
      </dgm:else>
    </dgm:choose>
  </dgm:layoutNode>
</dgm:layoutDef>
</file>

<file path=ppt/diagrams/layout3.xml><?xml version="1.0" encoding="utf-8"?>
<dgm:layoutDef xmlns:dgm="http://schemas.openxmlformats.org/drawingml/2006/diagram" xmlns:a="http://schemas.openxmlformats.org/drawingml/2006/main" uniqueId="urn:microsoft.com/office/officeart/2005/8/layout/hChevron3">
  <dgm:title val=""/>
  <dgm:desc val=""/>
  <dgm:catLst>
    <dgm:cat type="process" pri="10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root des" func="maxDepth" op="gte" val="2">
        <dgm:constrLst>
          <dgm:constr type="w" for="ch" forName="parAndChTx" refType="w"/>
          <dgm:constr type="primFontSz" for="ch" ptType="node" op="equ"/>
          <dgm:constr type="w" for="ch" forName="parAndChSpace" refType="w" refFor="ch" refForName="parAndChTx" fact="-0.2"/>
          <dgm:constr type="w" for="ch" ptType="sibTrans" op="equ"/>
        </dgm:constrLst>
        <dgm:ruleLst/>
        <dgm:forEach name="Name6" axis="ch" ptType="node">
          <dgm:layoutNode name="parAndChTx">
            <dgm:varLst>
              <dgm:bulletEnabled val="1"/>
            </dgm:varLst>
            <dgm:alg type="tx"/>
            <dgm:choose name="Name7">
              <dgm:if name="Name8" func="var" arg="dir" op="equ" val="norm">
                <dgm:choose name="Name9">
                  <dgm:if name="Name10" axis="self" ptType="node" func="pos" op="equ" val="1">
                    <dgm:shape xmlns:r="http://schemas.openxmlformats.org/officeDocument/2006/relationships"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4"/>
                    </dgm:constrLst>
                  </dgm:if>
                  <dgm:else name="Name11">
                    <dgm:shape xmlns:r="http://schemas.openxmlformats.org/officeDocument/2006/relationships"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if>
              <dgm:else name="Name12">
                <dgm:choose name="Name13">
                  <dgm:if name="Name14" axis="self" ptType="node" func="pos" op="equ" val="1">
                    <dgm:shape xmlns:r="http://schemas.openxmlformats.org/officeDocument/2006/relationships" rot="180"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4"/>
                      <dgm:constr type="rMarg" refType="w" fact="0.1"/>
                    </dgm:constrLst>
                  </dgm:if>
                  <dgm:else name="Name15">
                    <dgm:shape xmlns:r="http://schemas.openxmlformats.org/officeDocument/2006/relationships" rot="180"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else>
            </dgm:choose>
            <dgm:ruleLst>
              <dgm:rule type="primFontSz" val="5" fact="NaN" max="NaN"/>
            </dgm:ruleLst>
          </dgm:layoutNode>
          <dgm:forEach name="Name16" axis="followSib" ptType="sibTrans" cnt="1">
            <dgm:layoutNode name="parAndChSpace">
              <dgm:alg type="sp"/>
              <dgm:shape xmlns:r="http://schemas.openxmlformats.org/officeDocument/2006/relationships" r:blip="">
                <dgm:adjLst/>
              </dgm:shape>
              <dgm:presOf/>
              <dgm:constrLst/>
              <dgm:ruleLst/>
            </dgm:layoutNode>
          </dgm:forEach>
        </dgm:forEach>
      </dgm:if>
      <dgm:else name="Name17">
        <dgm:constrLst>
          <dgm:constr type="w" for="ch" forName="parTxOnly" refType="w"/>
          <dgm:constr type="primFontSz" for="ch" ptType="node" op="equ"/>
          <dgm:constr type="w" for="ch" forName="parSpace" refType="w" refFor="ch" refForName="parTxOnly" fact="-0.2"/>
          <dgm:constr type="w" for="ch" ptType="sibTrans" op="equ"/>
        </dgm:constrLst>
        <dgm:ruleLst/>
        <dgm:forEach name="Name18" axis="ch" ptType="node">
          <dgm:layoutNode name="parTxOnly">
            <dgm:varLst>
              <dgm:bulletEnabled val="1"/>
            </dgm:varLst>
            <dgm:alg type="tx"/>
            <dgm:presOf axis="desOrSelf" ptType="node"/>
            <dgm:choose name="Name19">
              <dgm:if name="Name20" func="var" arg="dir" op="equ" val="norm">
                <dgm:choose name="Name21">
                  <dgm:if name="Name22" axis="self" ptType="node" func="pos" op="equ" val="1">
                    <dgm:shape xmlns:r="http://schemas.openxmlformats.org/officeDocument/2006/relationships" type="homePlate" r:blip="">
                      <dgm:adjLst/>
                    </dgm:shape>
                    <dgm:constrLst>
                      <dgm:constr type="h" refType="w" op="equ" fact="0.4"/>
                      <dgm:constr type="primFontSz" val="65"/>
                      <dgm:constr type="tMarg" refType="primFontSz" fact="0.21"/>
                      <dgm:constr type="bMarg" refType="primFontSz" fact="0.21"/>
                      <dgm:constr type="lMarg" refType="primFontSz" fact="0.42"/>
                      <dgm:constr type="rMarg" refType="primFontSz" fact="0.105"/>
                    </dgm:constrLst>
                  </dgm:if>
                  <dgm:else name="Name23">
                    <dgm:shape xmlns:r="http://schemas.openxmlformats.org/officeDocument/2006/relationships" type="chevron" r:blip="">
                      <dgm:adjLst/>
                    </dgm:shape>
                    <dgm:constrLst>
                      <dgm:constr type="h" refType="w" op="equ" fact="0.4"/>
                      <dgm:constr type="primFontSz" val="65"/>
                      <dgm:constr type="tMarg" refType="primFontSz" fact="0.21"/>
                      <dgm:constr type="bMarg" refType="primFontSz" fact="0.21"/>
                      <dgm:constr type="lMarg" refType="primFontSz" fact="0.315"/>
                      <dgm:constr type="rMarg" refType="primFontSz" fact="0.105"/>
                    </dgm:constrLst>
                  </dgm:else>
                </dgm:choose>
              </dgm:if>
              <dgm:else name="Name24">
                <dgm:choose name="Name25">
                  <dgm:if name="Name26" axis="self" ptType="node" func="pos" op="equ" val="1">
                    <dgm:shape xmlns:r="http://schemas.openxmlformats.org/officeDocument/2006/relationships" rot="180" type="homePlate"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42"/>
                    </dgm:constrLst>
                  </dgm:if>
                  <dgm:else name="Name27">
                    <dgm:shape xmlns:r="http://schemas.openxmlformats.org/officeDocument/2006/relationships" rot="180" type="chevron"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315"/>
                    </dgm:constrLst>
                  </dgm:else>
                </dgm:choose>
              </dgm:else>
            </dgm:choose>
            <dgm:ruleLst>
              <dgm:rule type="primFontSz" val="5" fact="NaN" max="NaN"/>
            </dgm:ruleLst>
          </dgm:layoutNode>
          <dgm:forEach name="Name28" axis="followSib" ptType="sibTrans" cnt="1">
            <dgm:layoutNode name="parSpace">
              <dgm:alg type="sp"/>
              <dgm:shape xmlns:r="http://schemas.openxmlformats.org/officeDocument/2006/relationships" r:blip="">
                <dgm:adjLst/>
              </dgm:shape>
              <dgm:presOf/>
              <dgm:constrLst/>
              <dgm:ruleLst/>
            </dgm:layoutNode>
          </dgm:forEach>
        </dgm:forEach>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SG"/>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F81C5FE6-5449-4378-9EFB-2655DCB36ACC}" type="datetimeFigureOut">
              <a:rPr lang="en-SG" smtClean="0"/>
              <a:t>22/7/2020</a:t>
            </a:fld>
            <a:endParaRPr lang="en-SG"/>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SG"/>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0C2E724D-A811-4B17-8BF3-6120F48B724A}" type="slidenum">
              <a:rPr lang="en-SG" smtClean="0"/>
              <a:t>‹#›</a:t>
            </a:fld>
            <a:endParaRPr lang="en-SG"/>
          </a:p>
        </p:txBody>
      </p:sp>
    </p:spTree>
    <p:extLst>
      <p:ext uri="{BB962C8B-B14F-4D97-AF65-F5344CB8AC3E}">
        <p14:creationId xmlns:p14="http://schemas.microsoft.com/office/powerpoint/2010/main" val="4163049004"/>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1"/>
      </p:bgRef>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4800" b="1" spc="-50" baseline="0">
                <a:solidFill>
                  <a:schemeClr val="tx1"/>
                </a:solidFill>
                <a:latin typeface="Times New Roman" panose="02020603050405020304" pitchFamily="18" charset="0"/>
                <a:cs typeface="Times New Roman" panose="02020603050405020304" pitchFamily="18" charset="0"/>
              </a:defRPr>
            </a:lvl1pPr>
          </a:lstStyle>
          <a:p>
            <a:r>
              <a:rPr lang="en-US" dirty="0"/>
              <a:t>Click to edit Master title style</a:t>
            </a:r>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800" cap="all" spc="200" baseline="0">
                <a:solidFill>
                  <a:schemeClr val="tx2"/>
                </a:solidFill>
                <a:latin typeface="Times New Roman" panose="02020603050405020304" pitchFamily="18" charset="0"/>
                <a:cs typeface="Times New Roman" panose="02020603050405020304" pitchFamily="18" charset="0"/>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dirty="0"/>
              <a:t>Click to edit Master subtitle style</a:t>
            </a:r>
          </a:p>
        </p:txBody>
      </p:sp>
      <p:sp>
        <p:nvSpPr>
          <p:cNvPr id="4" name="Date Placeholder 3"/>
          <p:cNvSpPr>
            <a:spLocks noGrp="1"/>
          </p:cNvSpPr>
          <p:nvPr>
            <p:ph type="dt" sz="half" idx="10"/>
          </p:nvPr>
        </p:nvSpPr>
        <p:spPr/>
        <p:txBody>
          <a:bodyPr/>
          <a:lstStyle/>
          <a:p>
            <a:fld id="{E0092E3B-60B6-41CE-B4C7-D9CAF3B09D56}" type="datetimeFigureOut">
              <a:rPr lang="en-SG" smtClean="0"/>
              <a:t>22/7/2020</a:t>
            </a:fld>
            <a:endParaRPr lang="en-SG"/>
          </a:p>
        </p:txBody>
      </p:sp>
      <p:sp>
        <p:nvSpPr>
          <p:cNvPr id="5" name="Footer Placeholder 4"/>
          <p:cNvSpPr>
            <a:spLocks noGrp="1"/>
          </p:cNvSpPr>
          <p:nvPr>
            <p:ph type="ftr" sz="quarter" idx="11"/>
          </p:nvPr>
        </p:nvSpPr>
        <p:spPr/>
        <p:txBody>
          <a:bodyPr/>
          <a:lstStyle/>
          <a:p>
            <a:endParaRPr lang="en-SG"/>
          </a:p>
        </p:txBody>
      </p:sp>
      <p:sp>
        <p:nvSpPr>
          <p:cNvPr id="6" name="Slide Number Placeholder 5"/>
          <p:cNvSpPr>
            <a:spLocks noGrp="1"/>
          </p:cNvSpPr>
          <p:nvPr>
            <p:ph type="sldNum" sz="quarter" idx="12"/>
          </p:nvPr>
        </p:nvSpPr>
        <p:spPr/>
        <p:txBody>
          <a:bodyPr/>
          <a:lstStyle/>
          <a:p>
            <a:fld id="{06016101-3BE4-4E71-B3CF-F891D98CE534}" type="slidenum">
              <a:rPr lang="en-SG" smtClean="0"/>
              <a:t>‹#›</a:t>
            </a:fld>
            <a:endParaRPr lang="en-SG"/>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0" name="TextBox 9">
            <a:extLst>
              <a:ext uri="{FF2B5EF4-FFF2-40B4-BE49-F238E27FC236}">
                <a16:creationId xmlns:a16="http://schemas.microsoft.com/office/drawing/2014/main" id="{6D8D8299-31D1-4130-B700-07D05D6A42F8}"/>
              </a:ext>
            </a:extLst>
          </p:cNvPr>
          <p:cNvSpPr txBox="1"/>
          <p:nvPr userDrawn="1"/>
        </p:nvSpPr>
        <p:spPr>
          <a:xfrm>
            <a:off x="1097280" y="6446669"/>
            <a:ext cx="10058400" cy="646331"/>
          </a:xfrm>
          <a:prstGeom prst="rect">
            <a:avLst/>
          </a:prstGeom>
          <a:noFill/>
          <a:ln>
            <a:noFill/>
          </a:ln>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SG" i="1" dirty="0">
                <a:solidFill>
                  <a:schemeClr val="bg1">
                    <a:alpha val="60000"/>
                  </a:schemeClr>
                </a:solidFill>
              </a:rPr>
              <a:t>Mental health CME for primary care</a:t>
            </a:r>
            <a:r>
              <a:rPr lang="en-SG" dirty="0">
                <a:solidFill>
                  <a:schemeClr val="bg1">
                    <a:alpha val="60000"/>
                  </a:schemeClr>
                </a:solidFill>
              </a:rPr>
              <a:t>										</a:t>
            </a:r>
            <a:r>
              <a:rPr lang="en-US" dirty="0">
                <a:solidFill>
                  <a:schemeClr val="bg1">
                    <a:alpha val="60000"/>
                  </a:schemeClr>
                </a:solidFill>
              </a:rPr>
              <a:t>VASECME@gmail.com</a:t>
            </a:r>
          </a:p>
          <a:p>
            <a:endParaRPr lang="en-SG" dirty="0">
              <a:solidFill>
                <a:schemeClr val="bg1">
                  <a:alpha val="60000"/>
                </a:schemeClr>
              </a:solidFill>
            </a:endParaRPr>
          </a:p>
        </p:txBody>
      </p:sp>
    </p:spTree>
    <p:extLst>
      <p:ext uri="{BB962C8B-B14F-4D97-AF65-F5344CB8AC3E}">
        <p14:creationId xmlns:p14="http://schemas.microsoft.com/office/powerpoint/2010/main" val="3295240485"/>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0092E3B-60B6-41CE-B4C7-D9CAF3B09D56}" type="datetimeFigureOut">
              <a:rPr lang="en-SG" smtClean="0"/>
              <a:t>22/7/2020</a:t>
            </a:fld>
            <a:endParaRPr lang="en-SG"/>
          </a:p>
        </p:txBody>
      </p:sp>
      <p:sp>
        <p:nvSpPr>
          <p:cNvPr id="5" name="Footer Placeholder 4"/>
          <p:cNvSpPr>
            <a:spLocks noGrp="1"/>
          </p:cNvSpPr>
          <p:nvPr>
            <p:ph type="ftr" sz="quarter" idx="11"/>
          </p:nvPr>
        </p:nvSpPr>
        <p:spPr/>
        <p:txBody>
          <a:bodyPr/>
          <a:lstStyle/>
          <a:p>
            <a:endParaRPr lang="en-SG"/>
          </a:p>
        </p:txBody>
      </p:sp>
      <p:sp>
        <p:nvSpPr>
          <p:cNvPr id="6" name="Slide Number Placeholder 5"/>
          <p:cNvSpPr>
            <a:spLocks noGrp="1"/>
          </p:cNvSpPr>
          <p:nvPr>
            <p:ph type="sldNum" sz="quarter" idx="12"/>
          </p:nvPr>
        </p:nvSpPr>
        <p:spPr/>
        <p:txBody>
          <a:bodyPr/>
          <a:lstStyle/>
          <a:p>
            <a:fld id="{06016101-3BE4-4E71-B3CF-F891D98CE534}" type="slidenum">
              <a:rPr lang="en-SG" smtClean="0"/>
              <a:t>‹#›</a:t>
            </a:fld>
            <a:endParaRPr lang="en-SG"/>
          </a:p>
        </p:txBody>
      </p:sp>
    </p:spTree>
    <p:extLst>
      <p:ext uri="{BB962C8B-B14F-4D97-AF65-F5344CB8AC3E}">
        <p14:creationId xmlns:p14="http://schemas.microsoft.com/office/powerpoint/2010/main" val="18187311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0092E3B-60B6-41CE-B4C7-D9CAF3B09D56}" type="datetimeFigureOut">
              <a:rPr lang="en-SG" smtClean="0"/>
              <a:t>22/7/2020</a:t>
            </a:fld>
            <a:endParaRPr lang="en-SG"/>
          </a:p>
        </p:txBody>
      </p:sp>
      <p:sp>
        <p:nvSpPr>
          <p:cNvPr id="5" name="Footer Placeholder 4"/>
          <p:cNvSpPr>
            <a:spLocks noGrp="1"/>
          </p:cNvSpPr>
          <p:nvPr>
            <p:ph type="ftr" sz="quarter" idx="11"/>
          </p:nvPr>
        </p:nvSpPr>
        <p:spPr/>
        <p:txBody>
          <a:bodyPr/>
          <a:lstStyle/>
          <a:p>
            <a:endParaRPr lang="en-SG"/>
          </a:p>
        </p:txBody>
      </p:sp>
      <p:sp>
        <p:nvSpPr>
          <p:cNvPr id="6" name="Slide Number Placeholder 5"/>
          <p:cNvSpPr>
            <a:spLocks noGrp="1"/>
          </p:cNvSpPr>
          <p:nvPr>
            <p:ph type="sldNum" sz="quarter" idx="12"/>
          </p:nvPr>
        </p:nvSpPr>
        <p:spPr/>
        <p:txBody>
          <a:bodyPr/>
          <a:lstStyle/>
          <a:p>
            <a:fld id="{06016101-3BE4-4E71-B3CF-F891D98CE534}" type="slidenum">
              <a:rPr lang="en-SG" smtClean="0"/>
              <a:t>‹#›</a:t>
            </a:fld>
            <a:endParaRPr lang="en-SG"/>
          </a:p>
        </p:txBody>
      </p:sp>
      <p:sp>
        <p:nvSpPr>
          <p:cNvPr id="9" name="TextBox 8">
            <a:extLst>
              <a:ext uri="{FF2B5EF4-FFF2-40B4-BE49-F238E27FC236}">
                <a16:creationId xmlns:a16="http://schemas.microsoft.com/office/drawing/2014/main" id="{73F6C25F-1F7B-4E9F-A37F-AEF9306FF89B}"/>
              </a:ext>
            </a:extLst>
          </p:cNvPr>
          <p:cNvSpPr txBox="1"/>
          <p:nvPr userDrawn="1"/>
        </p:nvSpPr>
        <p:spPr>
          <a:xfrm>
            <a:off x="1097280" y="6446669"/>
            <a:ext cx="10058400" cy="646331"/>
          </a:xfrm>
          <a:prstGeom prst="rect">
            <a:avLst/>
          </a:prstGeom>
          <a:noFill/>
          <a:ln>
            <a:noFill/>
          </a:ln>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SG" i="1" dirty="0">
                <a:solidFill>
                  <a:schemeClr val="tx1">
                    <a:alpha val="60000"/>
                  </a:schemeClr>
                </a:solidFill>
              </a:rPr>
              <a:t>Mental health CME for primary care</a:t>
            </a:r>
            <a:r>
              <a:rPr lang="en-SG" dirty="0">
                <a:solidFill>
                  <a:schemeClr val="tx1">
                    <a:alpha val="60000"/>
                  </a:schemeClr>
                </a:solidFill>
              </a:rPr>
              <a:t>										</a:t>
            </a:r>
            <a:r>
              <a:rPr lang="en-US" dirty="0">
                <a:solidFill>
                  <a:schemeClr val="tx1">
                    <a:alpha val="60000"/>
                  </a:schemeClr>
                </a:solidFill>
              </a:rPr>
              <a:t>VASECME@gmail.com</a:t>
            </a:r>
          </a:p>
          <a:p>
            <a:endParaRPr lang="en-SG" dirty="0">
              <a:solidFill>
                <a:schemeClr val="tx1">
                  <a:alpha val="60000"/>
                </a:schemeClr>
              </a:solidFill>
            </a:endParaRPr>
          </a:p>
        </p:txBody>
      </p:sp>
    </p:spTree>
    <p:extLst>
      <p:ext uri="{BB962C8B-B14F-4D97-AF65-F5344CB8AC3E}">
        <p14:creationId xmlns:p14="http://schemas.microsoft.com/office/powerpoint/2010/main" val="31128216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1"/>
            <a:r>
              <a:rPr lang="en-US" dirty="0"/>
              <a:t>Click to edit Master text styles</a:t>
            </a:r>
          </a:p>
          <a:p>
            <a:pPr lvl="2"/>
            <a:r>
              <a:rPr lang="en-US" dirty="0"/>
              <a:t>Second level</a:t>
            </a:r>
          </a:p>
          <a:p>
            <a:pPr lvl="3"/>
            <a:r>
              <a:rPr lang="en-US" dirty="0"/>
              <a:t>Third level</a:t>
            </a:r>
          </a:p>
          <a:p>
            <a:pPr lvl="4"/>
            <a:r>
              <a:rPr lang="en-US" dirty="0"/>
              <a:t>Fourth level</a:t>
            </a:r>
          </a:p>
          <a:p>
            <a:pPr lvl="5"/>
            <a:r>
              <a:rPr lang="en-US" dirty="0"/>
              <a:t>Fifth level</a:t>
            </a:r>
          </a:p>
        </p:txBody>
      </p:sp>
      <p:sp>
        <p:nvSpPr>
          <p:cNvPr id="4" name="Date Placeholder 3"/>
          <p:cNvSpPr>
            <a:spLocks noGrp="1"/>
          </p:cNvSpPr>
          <p:nvPr>
            <p:ph type="dt" sz="half" idx="10"/>
          </p:nvPr>
        </p:nvSpPr>
        <p:spPr/>
        <p:txBody>
          <a:bodyPr/>
          <a:lstStyle/>
          <a:p>
            <a:fld id="{E0092E3B-60B6-41CE-B4C7-D9CAF3B09D56}" type="datetimeFigureOut">
              <a:rPr lang="en-SG" smtClean="0"/>
              <a:t>22/7/2020</a:t>
            </a:fld>
            <a:endParaRPr lang="en-SG"/>
          </a:p>
        </p:txBody>
      </p:sp>
      <p:sp>
        <p:nvSpPr>
          <p:cNvPr id="5" name="Footer Placeholder 4"/>
          <p:cNvSpPr>
            <a:spLocks noGrp="1"/>
          </p:cNvSpPr>
          <p:nvPr>
            <p:ph type="ftr" sz="quarter" idx="11"/>
          </p:nvPr>
        </p:nvSpPr>
        <p:spPr/>
        <p:txBody>
          <a:bodyPr/>
          <a:lstStyle/>
          <a:p>
            <a:endParaRPr lang="en-SG"/>
          </a:p>
        </p:txBody>
      </p:sp>
      <p:sp>
        <p:nvSpPr>
          <p:cNvPr id="6" name="Slide Number Placeholder 5"/>
          <p:cNvSpPr>
            <a:spLocks noGrp="1"/>
          </p:cNvSpPr>
          <p:nvPr>
            <p:ph type="sldNum" sz="quarter" idx="12"/>
          </p:nvPr>
        </p:nvSpPr>
        <p:spPr/>
        <p:txBody>
          <a:bodyPr/>
          <a:lstStyle/>
          <a:p>
            <a:fld id="{06016101-3BE4-4E71-B3CF-F891D98CE534}" type="slidenum">
              <a:rPr lang="en-SG" smtClean="0"/>
              <a:t>‹#›</a:t>
            </a:fld>
            <a:endParaRPr lang="en-SG"/>
          </a:p>
        </p:txBody>
      </p:sp>
    </p:spTree>
    <p:extLst>
      <p:ext uri="{BB962C8B-B14F-4D97-AF65-F5344CB8AC3E}">
        <p14:creationId xmlns:p14="http://schemas.microsoft.com/office/powerpoint/2010/main" val="8137397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4800" b="1">
                <a:solidFill>
                  <a:schemeClr val="bg1"/>
                </a:solidFill>
                <a:latin typeface="Times New Roman" panose="02020603050405020304" pitchFamily="18" charset="0"/>
                <a:cs typeface="Times New Roman" panose="02020603050405020304" pitchFamily="18" charset="0"/>
              </a:defRPr>
            </a:lvl1pPr>
          </a:lstStyle>
          <a:p>
            <a:r>
              <a:rPr lang="en-US" dirty="0"/>
              <a:t>Click to edit Master title style</a:t>
            </a:r>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800" cap="all" spc="200" baseline="0">
                <a:solidFill>
                  <a:schemeClr val="bg2"/>
                </a:solidFill>
                <a:latin typeface="Times New Roman" panose="02020603050405020304" pitchFamily="18" charset="0"/>
                <a:cs typeface="Times New Roman" panose="02020603050405020304" pitchFamily="18"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E0092E3B-60B6-41CE-B4C7-D9CAF3B09D56}" type="datetimeFigureOut">
              <a:rPr lang="en-SG" smtClean="0"/>
              <a:t>22/7/2020</a:t>
            </a:fld>
            <a:endParaRPr lang="en-SG"/>
          </a:p>
        </p:txBody>
      </p:sp>
      <p:sp>
        <p:nvSpPr>
          <p:cNvPr id="5" name="Footer Placeholder 4"/>
          <p:cNvSpPr>
            <a:spLocks noGrp="1"/>
          </p:cNvSpPr>
          <p:nvPr>
            <p:ph type="ftr" sz="quarter" idx="11"/>
          </p:nvPr>
        </p:nvSpPr>
        <p:spPr/>
        <p:txBody>
          <a:bodyPr/>
          <a:lstStyle/>
          <a:p>
            <a:endParaRPr lang="en-SG"/>
          </a:p>
        </p:txBody>
      </p:sp>
      <p:sp>
        <p:nvSpPr>
          <p:cNvPr id="6" name="Slide Number Placeholder 5"/>
          <p:cNvSpPr>
            <a:spLocks noGrp="1"/>
          </p:cNvSpPr>
          <p:nvPr>
            <p:ph type="sldNum" sz="quarter" idx="12"/>
          </p:nvPr>
        </p:nvSpPr>
        <p:spPr/>
        <p:txBody>
          <a:bodyPr/>
          <a:lstStyle/>
          <a:p>
            <a:fld id="{06016101-3BE4-4E71-B3CF-F891D98CE534}" type="slidenum">
              <a:rPr lang="en-SG" smtClean="0"/>
              <a:t>‹#›</a:t>
            </a:fld>
            <a:endParaRPr lang="en-SG"/>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0" name="TextBox 9">
            <a:extLst>
              <a:ext uri="{FF2B5EF4-FFF2-40B4-BE49-F238E27FC236}">
                <a16:creationId xmlns:a16="http://schemas.microsoft.com/office/drawing/2014/main" id="{8FC56FB6-5A42-4D99-81E3-0493BD996515}"/>
              </a:ext>
            </a:extLst>
          </p:cNvPr>
          <p:cNvSpPr txBox="1"/>
          <p:nvPr userDrawn="1"/>
        </p:nvSpPr>
        <p:spPr>
          <a:xfrm>
            <a:off x="1097280" y="6446669"/>
            <a:ext cx="10058400" cy="646331"/>
          </a:xfrm>
          <a:prstGeom prst="rect">
            <a:avLst/>
          </a:prstGeom>
          <a:noFill/>
          <a:ln>
            <a:noFill/>
          </a:ln>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SG" i="1" dirty="0">
                <a:solidFill>
                  <a:schemeClr val="tx1">
                    <a:alpha val="60000"/>
                  </a:schemeClr>
                </a:solidFill>
              </a:rPr>
              <a:t>Mental health CME for primary care</a:t>
            </a:r>
            <a:r>
              <a:rPr lang="en-SG" dirty="0">
                <a:solidFill>
                  <a:schemeClr val="tx1">
                    <a:alpha val="60000"/>
                  </a:schemeClr>
                </a:solidFill>
              </a:rPr>
              <a:t>										</a:t>
            </a:r>
            <a:r>
              <a:rPr lang="en-US" dirty="0">
                <a:solidFill>
                  <a:schemeClr val="tx1">
                    <a:alpha val="60000"/>
                  </a:schemeClr>
                </a:solidFill>
              </a:rPr>
              <a:t>VASECME@gmail.com</a:t>
            </a:r>
          </a:p>
          <a:p>
            <a:endParaRPr lang="en-SG" dirty="0">
              <a:solidFill>
                <a:schemeClr val="tx1">
                  <a:alpha val="60000"/>
                </a:schemeClr>
              </a:solidFill>
            </a:endParaRPr>
          </a:p>
        </p:txBody>
      </p:sp>
    </p:spTree>
    <p:extLst>
      <p:ext uri="{BB962C8B-B14F-4D97-AF65-F5344CB8AC3E}">
        <p14:creationId xmlns:p14="http://schemas.microsoft.com/office/powerpoint/2010/main" val="16967737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267877"/>
          </a:xfrm>
        </p:spPr>
        <p:txBody>
          <a:bodyPr/>
          <a:lstStyle/>
          <a:p>
            <a:r>
              <a:rPr lang="en-US" dirty="0"/>
              <a:t>Click to edit Master title style</a:t>
            </a:r>
          </a:p>
        </p:txBody>
      </p:sp>
      <p:sp>
        <p:nvSpPr>
          <p:cNvPr id="3" name="Content Placeholder 2"/>
          <p:cNvSpPr>
            <a:spLocks noGrp="1"/>
          </p:cNvSpPr>
          <p:nvPr>
            <p:ph sz="half" idx="1"/>
          </p:nvPr>
        </p:nvSpPr>
        <p:spPr>
          <a:xfrm>
            <a:off x="1097278" y="1845734"/>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0092E3B-60B6-41CE-B4C7-D9CAF3B09D56}" type="datetimeFigureOut">
              <a:rPr lang="en-SG" smtClean="0"/>
              <a:t>22/7/2020</a:t>
            </a:fld>
            <a:endParaRPr lang="en-SG"/>
          </a:p>
        </p:txBody>
      </p:sp>
      <p:sp>
        <p:nvSpPr>
          <p:cNvPr id="6" name="Footer Placeholder 5"/>
          <p:cNvSpPr>
            <a:spLocks noGrp="1"/>
          </p:cNvSpPr>
          <p:nvPr>
            <p:ph type="ftr" sz="quarter" idx="11"/>
          </p:nvPr>
        </p:nvSpPr>
        <p:spPr/>
        <p:txBody>
          <a:bodyPr/>
          <a:lstStyle/>
          <a:p>
            <a:endParaRPr lang="en-SG"/>
          </a:p>
        </p:txBody>
      </p:sp>
      <p:sp>
        <p:nvSpPr>
          <p:cNvPr id="7" name="Slide Number Placeholder 6"/>
          <p:cNvSpPr>
            <a:spLocks noGrp="1"/>
          </p:cNvSpPr>
          <p:nvPr>
            <p:ph type="sldNum" sz="quarter" idx="12"/>
          </p:nvPr>
        </p:nvSpPr>
        <p:spPr/>
        <p:txBody>
          <a:bodyPr/>
          <a:lstStyle/>
          <a:p>
            <a:fld id="{06016101-3BE4-4E71-B3CF-F891D98CE534}" type="slidenum">
              <a:rPr lang="en-SG" smtClean="0"/>
              <a:t>‹#›</a:t>
            </a:fld>
            <a:endParaRPr lang="en-SG"/>
          </a:p>
        </p:txBody>
      </p:sp>
    </p:spTree>
    <p:extLst>
      <p:ext uri="{BB962C8B-B14F-4D97-AF65-F5344CB8AC3E}">
        <p14:creationId xmlns:p14="http://schemas.microsoft.com/office/powerpoint/2010/main" val="18093708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267877"/>
          </a:xfrm>
        </p:spPr>
        <p:txBody>
          <a:bodyPr/>
          <a:lstStyle/>
          <a:p>
            <a:r>
              <a:rPr lang="en-US" dirty="0"/>
              <a:t>Click to edit Master title style</a:t>
            </a:r>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bg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bg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E0092E3B-60B6-41CE-B4C7-D9CAF3B09D56}" type="datetimeFigureOut">
              <a:rPr lang="en-SG" smtClean="0"/>
              <a:t>22/7/2020</a:t>
            </a:fld>
            <a:endParaRPr lang="en-SG"/>
          </a:p>
        </p:txBody>
      </p:sp>
      <p:sp>
        <p:nvSpPr>
          <p:cNvPr id="8" name="Footer Placeholder 7"/>
          <p:cNvSpPr>
            <a:spLocks noGrp="1"/>
          </p:cNvSpPr>
          <p:nvPr>
            <p:ph type="ftr" sz="quarter" idx="11"/>
          </p:nvPr>
        </p:nvSpPr>
        <p:spPr/>
        <p:txBody>
          <a:bodyPr/>
          <a:lstStyle/>
          <a:p>
            <a:endParaRPr lang="en-SG"/>
          </a:p>
        </p:txBody>
      </p:sp>
      <p:sp>
        <p:nvSpPr>
          <p:cNvPr id="9" name="Slide Number Placeholder 8"/>
          <p:cNvSpPr>
            <a:spLocks noGrp="1"/>
          </p:cNvSpPr>
          <p:nvPr>
            <p:ph type="sldNum" sz="quarter" idx="12"/>
          </p:nvPr>
        </p:nvSpPr>
        <p:spPr/>
        <p:txBody>
          <a:bodyPr/>
          <a:lstStyle/>
          <a:p>
            <a:fld id="{06016101-3BE4-4E71-B3CF-F891D98CE534}" type="slidenum">
              <a:rPr lang="en-SG" smtClean="0"/>
              <a:t>‹#›</a:t>
            </a:fld>
            <a:endParaRPr lang="en-SG"/>
          </a:p>
        </p:txBody>
      </p:sp>
    </p:spTree>
    <p:extLst>
      <p:ext uri="{BB962C8B-B14F-4D97-AF65-F5344CB8AC3E}">
        <p14:creationId xmlns:p14="http://schemas.microsoft.com/office/powerpoint/2010/main" val="6690380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Date Placeholder 2"/>
          <p:cNvSpPr>
            <a:spLocks noGrp="1"/>
          </p:cNvSpPr>
          <p:nvPr>
            <p:ph type="dt" sz="half" idx="10"/>
          </p:nvPr>
        </p:nvSpPr>
        <p:spPr/>
        <p:txBody>
          <a:bodyPr/>
          <a:lstStyle/>
          <a:p>
            <a:fld id="{E0092E3B-60B6-41CE-B4C7-D9CAF3B09D56}" type="datetimeFigureOut">
              <a:rPr lang="en-SG" smtClean="0"/>
              <a:t>22/7/2020</a:t>
            </a:fld>
            <a:endParaRPr lang="en-SG"/>
          </a:p>
        </p:txBody>
      </p:sp>
      <p:sp>
        <p:nvSpPr>
          <p:cNvPr id="4" name="Footer Placeholder 3"/>
          <p:cNvSpPr>
            <a:spLocks noGrp="1"/>
          </p:cNvSpPr>
          <p:nvPr>
            <p:ph type="ftr" sz="quarter" idx="11"/>
          </p:nvPr>
        </p:nvSpPr>
        <p:spPr/>
        <p:txBody>
          <a:bodyPr/>
          <a:lstStyle/>
          <a:p>
            <a:endParaRPr lang="en-SG"/>
          </a:p>
        </p:txBody>
      </p:sp>
      <p:sp>
        <p:nvSpPr>
          <p:cNvPr id="5" name="Slide Number Placeholder 4"/>
          <p:cNvSpPr>
            <a:spLocks noGrp="1"/>
          </p:cNvSpPr>
          <p:nvPr>
            <p:ph type="sldNum" sz="quarter" idx="12"/>
          </p:nvPr>
        </p:nvSpPr>
        <p:spPr/>
        <p:txBody>
          <a:bodyPr/>
          <a:lstStyle/>
          <a:p>
            <a:fld id="{06016101-3BE4-4E71-B3CF-F891D98CE534}" type="slidenum">
              <a:rPr lang="en-SG" smtClean="0"/>
              <a:t>‹#›</a:t>
            </a:fld>
            <a:endParaRPr lang="en-SG"/>
          </a:p>
        </p:txBody>
      </p:sp>
    </p:spTree>
    <p:extLst>
      <p:ext uri="{BB962C8B-B14F-4D97-AF65-F5344CB8AC3E}">
        <p14:creationId xmlns:p14="http://schemas.microsoft.com/office/powerpoint/2010/main" val="28349760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E0092E3B-60B6-41CE-B4C7-D9CAF3B09D56}" type="datetimeFigureOut">
              <a:rPr lang="en-SG" smtClean="0"/>
              <a:t>22/7/2020</a:t>
            </a:fld>
            <a:endParaRPr lang="en-SG"/>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SG"/>
          </a:p>
        </p:txBody>
      </p:sp>
      <p:sp>
        <p:nvSpPr>
          <p:cNvPr id="9" name="Slide Number Placeholder 8"/>
          <p:cNvSpPr>
            <a:spLocks noGrp="1"/>
          </p:cNvSpPr>
          <p:nvPr>
            <p:ph type="sldNum" sz="quarter" idx="12"/>
          </p:nvPr>
        </p:nvSpPr>
        <p:spPr/>
        <p:txBody>
          <a:bodyPr/>
          <a:lstStyle/>
          <a:p>
            <a:fld id="{06016101-3BE4-4E71-B3CF-F891D98CE534}" type="slidenum">
              <a:rPr lang="en-SG" smtClean="0"/>
              <a:t>‹#›</a:t>
            </a:fld>
            <a:endParaRPr lang="en-SG"/>
          </a:p>
        </p:txBody>
      </p:sp>
      <p:sp>
        <p:nvSpPr>
          <p:cNvPr id="10" name="TextBox 9">
            <a:extLst>
              <a:ext uri="{FF2B5EF4-FFF2-40B4-BE49-F238E27FC236}">
                <a16:creationId xmlns:a16="http://schemas.microsoft.com/office/drawing/2014/main" id="{13F00AB4-E996-4E45-BD4B-D98277341DD5}"/>
              </a:ext>
            </a:extLst>
          </p:cNvPr>
          <p:cNvSpPr txBox="1"/>
          <p:nvPr userDrawn="1"/>
        </p:nvSpPr>
        <p:spPr>
          <a:xfrm>
            <a:off x="1097280" y="6446669"/>
            <a:ext cx="10058400" cy="646331"/>
          </a:xfrm>
          <a:prstGeom prst="rect">
            <a:avLst/>
          </a:prstGeom>
          <a:noFill/>
          <a:ln>
            <a:noFill/>
          </a:ln>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SG" i="1" dirty="0">
                <a:solidFill>
                  <a:schemeClr val="tx1">
                    <a:alpha val="60000"/>
                  </a:schemeClr>
                </a:solidFill>
              </a:rPr>
              <a:t>Mental health CME for primary care</a:t>
            </a:r>
            <a:r>
              <a:rPr lang="en-SG" dirty="0">
                <a:solidFill>
                  <a:schemeClr val="tx1">
                    <a:alpha val="60000"/>
                  </a:schemeClr>
                </a:solidFill>
              </a:rPr>
              <a:t>										</a:t>
            </a:r>
            <a:r>
              <a:rPr lang="en-US" dirty="0">
                <a:solidFill>
                  <a:schemeClr val="tx1">
                    <a:alpha val="60000"/>
                  </a:schemeClr>
                </a:solidFill>
              </a:rPr>
              <a:t>VASECME@gmail.com</a:t>
            </a:r>
          </a:p>
          <a:p>
            <a:endParaRPr lang="en-SG" dirty="0">
              <a:solidFill>
                <a:schemeClr val="tx1">
                  <a:alpha val="60000"/>
                </a:schemeClr>
              </a:solidFill>
            </a:endParaRPr>
          </a:p>
        </p:txBody>
      </p:sp>
    </p:spTree>
    <p:extLst>
      <p:ext uri="{BB962C8B-B14F-4D97-AF65-F5344CB8AC3E}">
        <p14:creationId xmlns:p14="http://schemas.microsoft.com/office/powerpoint/2010/main" val="22086563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4800" b="1">
                <a:solidFill>
                  <a:srgbClr val="FFFFFF"/>
                </a:solidFill>
                <a:latin typeface="Times New Roman" panose="02020603050405020304" pitchFamily="18" charset="0"/>
                <a:cs typeface="Times New Roman" panose="02020603050405020304" pitchFamily="18" charset="0"/>
              </a:defRPr>
            </a:lvl1pPr>
          </a:lstStyle>
          <a:p>
            <a:r>
              <a:rPr lang="en-US" dirty="0"/>
              <a:t>Click to edit Master title style</a:t>
            </a:r>
          </a:p>
        </p:txBody>
      </p:sp>
      <p:sp>
        <p:nvSpPr>
          <p:cNvPr id="3" name="Content Placeholder 2"/>
          <p:cNvSpPr>
            <a:spLocks noGrp="1"/>
          </p:cNvSpPr>
          <p:nvPr>
            <p:ph idx="1"/>
          </p:nvPr>
        </p:nvSpPr>
        <p:spPr>
          <a:xfrm>
            <a:off x="4800600" y="731520"/>
            <a:ext cx="6492240" cy="5257800"/>
          </a:xfrm>
        </p:spPr>
        <p:txBody>
          <a:bodyPr/>
          <a:lstStyle/>
          <a:p>
            <a:pPr lvl="1"/>
            <a:r>
              <a:rPr lang="en-US" dirty="0"/>
              <a:t>Click to edit Master text styles</a:t>
            </a:r>
          </a:p>
          <a:p>
            <a:pPr lvl="2"/>
            <a:r>
              <a:rPr lang="en-US" dirty="0"/>
              <a:t>Second level</a:t>
            </a:r>
          </a:p>
          <a:p>
            <a:pPr lvl="3"/>
            <a:r>
              <a:rPr lang="en-US" dirty="0"/>
              <a:t>Third level</a:t>
            </a:r>
          </a:p>
          <a:p>
            <a:pPr lvl="4"/>
            <a:r>
              <a:rPr lang="en-US" dirty="0"/>
              <a:t>Fourth level</a:t>
            </a:r>
          </a:p>
          <a:p>
            <a:pPr lvl="5"/>
            <a:r>
              <a:rPr lang="en-US" dirty="0"/>
              <a:t>Fifth level</a:t>
            </a:r>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800">
                <a:solidFill>
                  <a:srgbClr val="FFFFFF"/>
                </a:solidFill>
                <a:latin typeface="Times New Roman" panose="02020603050405020304" pitchFamily="18" charset="0"/>
                <a:cs typeface="Times New Roman" panose="02020603050405020304" pitchFamily="18"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E0092E3B-60B6-41CE-B4C7-D9CAF3B09D56}" type="datetimeFigureOut">
              <a:rPr lang="en-SG" smtClean="0"/>
              <a:t>22/7/2020</a:t>
            </a:fld>
            <a:endParaRPr lang="en-SG"/>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SG"/>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06016101-3BE4-4E71-B3CF-F891D98CE534}" type="slidenum">
              <a:rPr lang="en-SG" smtClean="0"/>
              <a:t>‹#›</a:t>
            </a:fld>
            <a:endParaRPr lang="en-SG"/>
          </a:p>
        </p:txBody>
      </p:sp>
      <p:sp>
        <p:nvSpPr>
          <p:cNvPr id="10" name="TextBox 9">
            <a:extLst>
              <a:ext uri="{FF2B5EF4-FFF2-40B4-BE49-F238E27FC236}">
                <a16:creationId xmlns:a16="http://schemas.microsoft.com/office/drawing/2014/main" id="{D54323CA-AFE4-4E6D-8849-8DC87036CCF0}"/>
              </a:ext>
            </a:extLst>
          </p:cNvPr>
          <p:cNvSpPr txBox="1"/>
          <p:nvPr userDrawn="1"/>
        </p:nvSpPr>
        <p:spPr>
          <a:xfrm>
            <a:off x="1097280" y="6446669"/>
            <a:ext cx="10058400" cy="646331"/>
          </a:xfrm>
          <a:prstGeom prst="rect">
            <a:avLst/>
          </a:prstGeom>
          <a:noFill/>
          <a:ln>
            <a:noFill/>
          </a:ln>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SG" i="1" dirty="0">
                <a:solidFill>
                  <a:schemeClr val="tx1">
                    <a:alpha val="60000"/>
                  </a:schemeClr>
                </a:solidFill>
              </a:rPr>
              <a:t>Mental health CME for primary care</a:t>
            </a:r>
            <a:r>
              <a:rPr lang="en-SG" dirty="0">
                <a:solidFill>
                  <a:schemeClr val="tx1">
                    <a:alpha val="60000"/>
                  </a:schemeClr>
                </a:solidFill>
              </a:rPr>
              <a:t>										</a:t>
            </a:r>
            <a:r>
              <a:rPr lang="en-US" dirty="0">
                <a:solidFill>
                  <a:schemeClr val="tx1">
                    <a:alpha val="60000"/>
                  </a:schemeClr>
                </a:solidFill>
              </a:rPr>
              <a:t>VASECME@gmail.com</a:t>
            </a:r>
          </a:p>
          <a:p>
            <a:endParaRPr lang="en-SG" dirty="0">
              <a:solidFill>
                <a:schemeClr val="tx1">
                  <a:alpha val="60000"/>
                </a:schemeClr>
              </a:solidFill>
            </a:endParaRPr>
          </a:p>
        </p:txBody>
      </p:sp>
    </p:spTree>
    <p:extLst>
      <p:ext uri="{BB962C8B-B14F-4D97-AF65-F5344CB8AC3E}">
        <p14:creationId xmlns:p14="http://schemas.microsoft.com/office/powerpoint/2010/main" val="22725017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lIns="91440" tIns="0" rIns="9144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0092E3B-60B6-41CE-B4C7-D9CAF3B09D56}" type="datetimeFigureOut">
              <a:rPr lang="en-SG" smtClean="0"/>
              <a:t>22/7/2020</a:t>
            </a:fld>
            <a:endParaRPr lang="en-SG"/>
          </a:p>
        </p:txBody>
      </p:sp>
      <p:sp>
        <p:nvSpPr>
          <p:cNvPr id="6" name="Footer Placeholder 5"/>
          <p:cNvSpPr>
            <a:spLocks noGrp="1"/>
          </p:cNvSpPr>
          <p:nvPr>
            <p:ph type="ftr" sz="quarter" idx="11"/>
          </p:nvPr>
        </p:nvSpPr>
        <p:spPr/>
        <p:txBody>
          <a:bodyPr/>
          <a:lstStyle/>
          <a:p>
            <a:endParaRPr lang="en-SG"/>
          </a:p>
        </p:txBody>
      </p:sp>
      <p:sp>
        <p:nvSpPr>
          <p:cNvPr id="7" name="Slide Number Placeholder 6"/>
          <p:cNvSpPr>
            <a:spLocks noGrp="1"/>
          </p:cNvSpPr>
          <p:nvPr>
            <p:ph type="sldNum" sz="quarter" idx="12"/>
          </p:nvPr>
        </p:nvSpPr>
        <p:spPr/>
        <p:txBody>
          <a:bodyPr/>
          <a:lstStyle/>
          <a:p>
            <a:fld id="{06016101-3BE4-4E71-B3CF-F891D98CE534}" type="slidenum">
              <a:rPr lang="en-SG" smtClean="0"/>
              <a:t>‹#›</a:t>
            </a:fld>
            <a:endParaRPr lang="en-SG"/>
          </a:p>
        </p:txBody>
      </p:sp>
      <p:sp>
        <p:nvSpPr>
          <p:cNvPr id="10" name="TextBox 9">
            <a:extLst>
              <a:ext uri="{FF2B5EF4-FFF2-40B4-BE49-F238E27FC236}">
                <a16:creationId xmlns:a16="http://schemas.microsoft.com/office/drawing/2014/main" id="{5C65BBD2-A9B6-4AD5-95F7-0BEFA5F33E6E}"/>
              </a:ext>
            </a:extLst>
          </p:cNvPr>
          <p:cNvSpPr txBox="1"/>
          <p:nvPr userDrawn="1"/>
        </p:nvSpPr>
        <p:spPr>
          <a:xfrm>
            <a:off x="1097280" y="6446669"/>
            <a:ext cx="10058400" cy="646331"/>
          </a:xfrm>
          <a:prstGeom prst="rect">
            <a:avLst/>
          </a:prstGeom>
          <a:noFill/>
          <a:ln>
            <a:noFill/>
          </a:ln>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SG" i="1" dirty="0">
                <a:solidFill>
                  <a:schemeClr val="tx1">
                    <a:alpha val="60000"/>
                  </a:schemeClr>
                </a:solidFill>
              </a:rPr>
              <a:t>Mental health CME for primary care</a:t>
            </a:r>
            <a:r>
              <a:rPr lang="en-SG" dirty="0">
                <a:solidFill>
                  <a:schemeClr val="tx1">
                    <a:alpha val="60000"/>
                  </a:schemeClr>
                </a:solidFill>
              </a:rPr>
              <a:t>										</a:t>
            </a:r>
            <a:r>
              <a:rPr lang="en-US" dirty="0">
                <a:solidFill>
                  <a:schemeClr val="tx1">
                    <a:alpha val="60000"/>
                  </a:schemeClr>
                </a:solidFill>
              </a:rPr>
              <a:t>VASECME@gmail.com</a:t>
            </a:r>
          </a:p>
          <a:p>
            <a:endParaRPr lang="en-SG" dirty="0">
              <a:solidFill>
                <a:schemeClr val="tx1">
                  <a:alpha val="60000"/>
                </a:schemeClr>
              </a:solidFill>
            </a:endParaRPr>
          </a:p>
        </p:txBody>
      </p:sp>
    </p:spTree>
    <p:extLst>
      <p:ext uri="{BB962C8B-B14F-4D97-AF65-F5344CB8AC3E}">
        <p14:creationId xmlns:p14="http://schemas.microsoft.com/office/powerpoint/2010/main" val="20635915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91985"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4"/>
            <a:ext cx="10058400" cy="1247228"/>
          </a:xfrm>
          <a:prstGeom prst="rect">
            <a:avLst/>
          </a:prstGeom>
        </p:spPr>
        <p:txBody>
          <a:bodyPr vert="horz" lIns="91440" tIns="45720" rIns="91440" bIns="45720" rtlCol="0" anchor="b">
            <a:normAutofit/>
          </a:bodyPr>
          <a:lstStyle/>
          <a:p>
            <a:r>
              <a:rPr lang="en-US" dirty="0"/>
              <a:t>Click to edit Master title style</a:t>
            </a:r>
          </a:p>
        </p:txBody>
      </p:sp>
      <p:sp>
        <p:nvSpPr>
          <p:cNvPr id="3" name="Text Placeholder 2"/>
          <p:cNvSpPr>
            <a:spLocks noGrp="1"/>
          </p:cNvSpPr>
          <p:nvPr>
            <p:ph type="body" idx="1"/>
          </p:nvPr>
        </p:nvSpPr>
        <p:spPr>
          <a:xfrm>
            <a:off x="1097280" y="1666803"/>
            <a:ext cx="10058400" cy="4202291"/>
          </a:xfrm>
          <a:prstGeom prst="rect">
            <a:avLst/>
          </a:prstGeom>
        </p:spPr>
        <p:txBody>
          <a:bodyPr vert="horz" lIns="0" tIns="45720" rIns="0" bIns="45720" rtlCol="0">
            <a:normAutofit/>
          </a:bodyPr>
          <a:lstStyle/>
          <a:p>
            <a:pPr lvl="1"/>
            <a:r>
              <a:rPr lang="en-US" dirty="0"/>
              <a:t>Click to edit Master text styles</a:t>
            </a:r>
          </a:p>
          <a:p>
            <a:pPr lvl="2"/>
            <a:r>
              <a:rPr lang="en-US" dirty="0"/>
              <a:t>Second level</a:t>
            </a:r>
          </a:p>
          <a:p>
            <a:pPr lvl="3"/>
            <a:r>
              <a:rPr lang="en-US" dirty="0"/>
              <a:t>Third level</a:t>
            </a:r>
          </a:p>
          <a:p>
            <a:pPr lvl="4"/>
            <a:r>
              <a:rPr lang="en-US" dirty="0"/>
              <a:t>Fourth level</a:t>
            </a:r>
          </a:p>
          <a:p>
            <a:pPr lvl="5"/>
            <a:r>
              <a:rPr lang="en-US" dirty="0"/>
              <a:t>Fifth level</a:t>
            </a:r>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E0092E3B-60B6-41CE-B4C7-D9CAF3B09D56}" type="datetimeFigureOut">
              <a:rPr lang="en-SG" smtClean="0"/>
              <a:t>22/7/2020</a:t>
            </a:fld>
            <a:endParaRPr lang="en-SG"/>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SG"/>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06016101-3BE4-4E71-B3CF-F891D98CE534}" type="slidenum">
              <a:rPr lang="en-SG" smtClean="0"/>
              <a:t>‹#›</a:t>
            </a:fld>
            <a:endParaRPr lang="en-SG"/>
          </a:p>
        </p:txBody>
      </p:sp>
      <p:cxnSp>
        <p:nvCxnSpPr>
          <p:cNvPr id="10" name="Straight Connector 9"/>
          <p:cNvCxnSpPr/>
          <p:nvPr/>
        </p:nvCxnSpPr>
        <p:spPr>
          <a:xfrm>
            <a:off x="1188720" y="1533832"/>
            <a:ext cx="9966960" cy="0"/>
          </a:xfrm>
          <a:prstGeom prst="line">
            <a:avLst/>
          </a:prstGeom>
          <a:ln/>
        </p:spPr>
        <p:style>
          <a:lnRef idx="1">
            <a:schemeClr val="dk1"/>
          </a:lnRef>
          <a:fillRef idx="0">
            <a:schemeClr val="dk1"/>
          </a:fillRef>
          <a:effectRef idx="0">
            <a:schemeClr val="dk1"/>
          </a:effectRef>
          <a:fontRef idx="minor">
            <a:schemeClr val="tx1"/>
          </a:fontRef>
        </p:style>
      </p:cxnSp>
      <p:sp>
        <p:nvSpPr>
          <p:cNvPr id="11" name="TextBox 10">
            <a:extLst>
              <a:ext uri="{FF2B5EF4-FFF2-40B4-BE49-F238E27FC236}">
                <a16:creationId xmlns:a16="http://schemas.microsoft.com/office/drawing/2014/main" id="{38566A23-6E0A-402B-882E-9709B8F7842F}"/>
              </a:ext>
            </a:extLst>
          </p:cNvPr>
          <p:cNvSpPr txBox="1"/>
          <p:nvPr userDrawn="1"/>
        </p:nvSpPr>
        <p:spPr>
          <a:xfrm>
            <a:off x="1097280" y="6446669"/>
            <a:ext cx="10058400" cy="646331"/>
          </a:xfrm>
          <a:prstGeom prst="rect">
            <a:avLst/>
          </a:prstGeom>
          <a:noFill/>
          <a:ln>
            <a:noFill/>
          </a:ln>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SG" i="1" dirty="0">
                <a:solidFill>
                  <a:schemeClr val="tx1">
                    <a:alpha val="60000"/>
                  </a:schemeClr>
                </a:solidFill>
              </a:rPr>
              <a:t>Mental health CME for primary care</a:t>
            </a:r>
            <a:r>
              <a:rPr lang="en-SG" dirty="0">
                <a:solidFill>
                  <a:schemeClr val="tx1">
                    <a:alpha val="60000"/>
                  </a:schemeClr>
                </a:solidFill>
              </a:rPr>
              <a:t>										</a:t>
            </a:r>
            <a:r>
              <a:rPr lang="en-US" dirty="0">
                <a:solidFill>
                  <a:schemeClr val="tx1">
                    <a:alpha val="60000"/>
                  </a:schemeClr>
                </a:solidFill>
              </a:rPr>
              <a:t>VASECME@gmail.com</a:t>
            </a:r>
          </a:p>
          <a:p>
            <a:endParaRPr lang="en-SG" dirty="0">
              <a:solidFill>
                <a:schemeClr val="tx1">
                  <a:alpha val="60000"/>
                </a:schemeClr>
              </a:solidFill>
            </a:endParaRPr>
          </a:p>
        </p:txBody>
      </p:sp>
    </p:spTree>
    <p:extLst>
      <p:ext uri="{BB962C8B-B14F-4D97-AF65-F5344CB8AC3E}">
        <p14:creationId xmlns:p14="http://schemas.microsoft.com/office/powerpoint/2010/main" val="1016016716"/>
      </p:ext>
    </p:extLst>
  </p:cSld>
  <p:clrMap bg1="dk1" tx1="lt1" bg2="dk2" tx2="lt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18" r:id="rId5"/>
    <p:sldLayoutId id="2147483719" r:id="rId6"/>
    <p:sldLayoutId id="2147483720" r:id="rId7"/>
    <p:sldLayoutId id="2147483721" r:id="rId8"/>
    <p:sldLayoutId id="2147483722" r:id="rId9"/>
    <p:sldLayoutId id="2147483723" r:id="rId10"/>
    <p:sldLayoutId id="2147483724" r:id="rId11"/>
  </p:sldLayoutIdLst>
  <p:txStyles>
    <p:titleStyle>
      <a:lvl1pPr algn="l" defTabSz="914400" rtl="0" eaLnBrk="1" latinLnBrk="0" hangingPunct="1">
        <a:lnSpc>
          <a:spcPct val="85000"/>
        </a:lnSpc>
        <a:spcBef>
          <a:spcPct val="0"/>
        </a:spcBef>
        <a:buNone/>
        <a:defRPr sz="4400" b="1" kern="1200" spc="-50" baseline="0">
          <a:solidFill>
            <a:schemeClr val="bg1"/>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bg1"/>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Arial" panose="020B0604020202020204" pitchFamily="34" charset="0"/>
        <a:buChar char="•"/>
        <a:defRPr sz="2800" kern="1200">
          <a:solidFill>
            <a:schemeClr val="bg1"/>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2400" kern="1200">
          <a:solidFill>
            <a:schemeClr val="bg1"/>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2000" kern="1200">
          <a:solidFill>
            <a:schemeClr val="bg1"/>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2000" kern="1200">
          <a:solidFill>
            <a:schemeClr val="bg1"/>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2000" kern="1200">
          <a:solidFill>
            <a:schemeClr val="bg1"/>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hyperlink" Target="https://dsm.psychiatryonline.org/doi/book/10.1176/appi.books.9780890425596" TargetMode="External"/><Relationship Id="rId2" Type="http://schemas.openxmlformats.org/officeDocument/2006/relationships/hyperlink" Target="http://file/E:/2019%20Capstone%20HMS%20project,%20yet%20to%20be%20saved/SMHS%202016_Media%20Release_FINAL_web%20upload.pdf" TargetMode="External"/><Relationship Id="rId1" Type="http://schemas.openxmlformats.org/officeDocument/2006/relationships/slideLayout" Target="../slideLayouts/slideLayout2.xml"/><Relationship Id="rId5" Type="http://schemas.openxmlformats.org/officeDocument/2006/relationships/hyperlink" Target="http://www.medscape.com/viewarticle/430554_3" TargetMode="External"/><Relationship Id="rId4" Type="http://schemas.openxmlformats.org/officeDocument/2006/relationships/hyperlink" Target="http://www.ncbi.nlm.nih.gov/entrez/query.fcgi?cmd=Retrieve&amp;db=PubMed&amp;dopt=Abstract&amp;list_uids=11556941" TargetMode="External"/></Relationships>
</file>

<file path=ppt/slides/_rels/slide22.xml.rels><?xml version="1.0" encoding="UTF-8" standalone="yes"?>
<Relationships xmlns="http://schemas.openxmlformats.org/package/2006/relationships"><Relationship Id="rId3" Type="http://schemas.openxmlformats.org/officeDocument/2006/relationships/hyperlink" Target="https://www.cgakit.com/m-1-clock-test" TargetMode="External"/><Relationship Id="rId2" Type="http://schemas.openxmlformats.org/officeDocument/2006/relationships/hyperlink" Target="https://www.aafp.org/afp/2012/0115/p139.pdf" TargetMode="External"/><Relationship Id="rId1" Type="http://schemas.openxmlformats.org/officeDocument/2006/relationships/slideLayout" Target="../slideLayouts/slideLayout2.xml"/><Relationship Id="rId5" Type="http://schemas.openxmlformats.org/officeDocument/2006/relationships/hyperlink" Target="https://www.thelancet.com/journals/lancet/article/PIIS0140-6736(18)32279-7/fulltext" TargetMode="External"/><Relationship Id="rId4" Type="http://schemas.openxmlformats.org/officeDocument/2006/relationships/hyperlink" Target="https://www.psychtools.info/gds/" TargetMode="Externa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7.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BE3476-DF59-438A-9BE8-9C43F0EAB500}"/>
              </a:ext>
            </a:extLst>
          </p:cNvPr>
          <p:cNvSpPr>
            <a:spLocks noGrp="1"/>
          </p:cNvSpPr>
          <p:nvPr>
            <p:ph type="ctrTitle"/>
          </p:nvPr>
        </p:nvSpPr>
        <p:spPr/>
        <p:txBody>
          <a:bodyPr/>
          <a:lstStyle/>
          <a:p>
            <a:r>
              <a:rPr lang="en-SG" cap="all" dirty="0"/>
              <a:t>Depression or Dementia?</a:t>
            </a:r>
          </a:p>
        </p:txBody>
      </p:sp>
      <p:sp>
        <p:nvSpPr>
          <p:cNvPr id="3" name="Subtitle 2">
            <a:extLst>
              <a:ext uri="{FF2B5EF4-FFF2-40B4-BE49-F238E27FC236}">
                <a16:creationId xmlns:a16="http://schemas.microsoft.com/office/drawing/2014/main" id="{177355F2-CBBF-4F52-85B4-B27D31F2667C}"/>
              </a:ext>
            </a:extLst>
          </p:cNvPr>
          <p:cNvSpPr>
            <a:spLocks noGrp="1"/>
          </p:cNvSpPr>
          <p:nvPr>
            <p:ph type="subTitle" idx="1"/>
          </p:nvPr>
        </p:nvSpPr>
        <p:spPr/>
        <p:txBody>
          <a:bodyPr/>
          <a:lstStyle/>
          <a:p>
            <a:r>
              <a:rPr lang="en-SG" dirty="0"/>
              <a:t>A frequent dilemma in the elderly</a:t>
            </a:r>
          </a:p>
        </p:txBody>
      </p:sp>
    </p:spTree>
    <p:extLst>
      <p:ext uri="{BB962C8B-B14F-4D97-AF65-F5344CB8AC3E}">
        <p14:creationId xmlns:p14="http://schemas.microsoft.com/office/powerpoint/2010/main" val="141204705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C3528C-FFF9-4BFF-B28A-FAE1AFB30258}"/>
              </a:ext>
            </a:extLst>
          </p:cNvPr>
          <p:cNvSpPr>
            <a:spLocks noGrp="1"/>
          </p:cNvSpPr>
          <p:nvPr>
            <p:ph type="title"/>
          </p:nvPr>
        </p:nvSpPr>
        <p:spPr/>
        <p:txBody>
          <a:bodyPr>
            <a:normAutofit fontScale="90000"/>
          </a:bodyPr>
          <a:lstStyle/>
          <a:p>
            <a:r>
              <a:rPr lang="en-SG" dirty="0"/>
              <a:t>Physical Conditions &amp; Medications Commonly Associated With Depressive Symptoms (adapted)</a:t>
            </a:r>
            <a:r>
              <a:rPr lang="en-SG" baseline="30000" dirty="0"/>
              <a:t>3</a:t>
            </a:r>
            <a:endParaRPr lang="en-SG" dirty="0"/>
          </a:p>
        </p:txBody>
      </p:sp>
      <p:graphicFrame>
        <p:nvGraphicFramePr>
          <p:cNvPr id="6" name="Table 6">
            <a:extLst>
              <a:ext uri="{FF2B5EF4-FFF2-40B4-BE49-F238E27FC236}">
                <a16:creationId xmlns:a16="http://schemas.microsoft.com/office/drawing/2014/main" id="{17C390B8-0891-440F-81DA-DA646FA1D83E}"/>
              </a:ext>
            </a:extLst>
          </p:cNvPr>
          <p:cNvGraphicFramePr>
            <a:graphicFrameLocks noGrp="1"/>
          </p:cNvGraphicFramePr>
          <p:nvPr>
            <p:ph idx="1"/>
            <p:extLst>
              <p:ext uri="{D42A27DB-BD31-4B8C-83A1-F6EECF244321}">
                <p14:modId xmlns:p14="http://schemas.microsoft.com/office/powerpoint/2010/main" val="1164745412"/>
              </p:ext>
            </p:extLst>
          </p:nvPr>
        </p:nvGraphicFramePr>
        <p:xfrm>
          <a:off x="1096963" y="1666874"/>
          <a:ext cx="10058400" cy="4507097"/>
        </p:xfrm>
        <a:graphic>
          <a:graphicData uri="http://schemas.openxmlformats.org/drawingml/2006/table">
            <a:tbl>
              <a:tblPr firstRow="1" bandRow="1">
                <a:tableStyleId>{5C22544A-7EE6-4342-B048-85BDC9FD1C3A}</a:tableStyleId>
              </a:tblPr>
              <a:tblGrid>
                <a:gridCol w="5029200">
                  <a:extLst>
                    <a:ext uri="{9D8B030D-6E8A-4147-A177-3AD203B41FA5}">
                      <a16:colId xmlns:a16="http://schemas.microsoft.com/office/drawing/2014/main" val="2930999758"/>
                    </a:ext>
                  </a:extLst>
                </a:gridCol>
                <a:gridCol w="5029200">
                  <a:extLst>
                    <a:ext uri="{9D8B030D-6E8A-4147-A177-3AD203B41FA5}">
                      <a16:colId xmlns:a16="http://schemas.microsoft.com/office/drawing/2014/main" val="2501012544"/>
                    </a:ext>
                  </a:extLst>
                </a:gridCol>
              </a:tblGrid>
              <a:tr h="418600">
                <a:tc>
                  <a:txBody>
                    <a:bodyPr/>
                    <a:lstStyle/>
                    <a:p>
                      <a:pPr marL="0" indent="0" algn="ctr">
                        <a:lnSpc>
                          <a:spcPct val="107000"/>
                        </a:lnSpc>
                        <a:spcAft>
                          <a:spcPts val="0"/>
                        </a:spcAft>
                        <a:buFont typeface="Arial" panose="020B0604020202020204" pitchFamily="34" charset="0"/>
                        <a:buNone/>
                      </a:pPr>
                      <a:r>
                        <a:rPr lang="en-SG" sz="2200" dirty="0">
                          <a:effectLst/>
                          <a:latin typeface="+mn-lt"/>
                          <a:ea typeface="DengXian" panose="02010600030101010101" pitchFamily="2" charset="-122"/>
                          <a:cs typeface="Times New Roman" panose="02020603050405020304" pitchFamily="18" charset="0"/>
                        </a:rPr>
                        <a:t>Diseases</a:t>
                      </a:r>
                    </a:p>
                  </a:txBody>
                  <a:tcPr marL="68580" marR="68580" marT="0" marB="0"/>
                </a:tc>
                <a:tc>
                  <a:txBody>
                    <a:bodyPr/>
                    <a:lstStyle/>
                    <a:p>
                      <a:pPr marL="0" indent="0" algn="ctr">
                        <a:lnSpc>
                          <a:spcPct val="107000"/>
                        </a:lnSpc>
                        <a:spcAft>
                          <a:spcPts val="0"/>
                        </a:spcAft>
                        <a:buFont typeface="Arial" panose="020B0604020202020204" pitchFamily="34" charset="0"/>
                        <a:buNone/>
                      </a:pPr>
                      <a:r>
                        <a:rPr lang="en-SG" sz="2200" dirty="0">
                          <a:effectLst/>
                          <a:latin typeface="+mn-lt"/>
                          <a:ea typeface="DengXian" panose="02010600030101010101" pitchFamily="2" charset="-122"/>
                          <a:cs typeface="Times New Roman" panose="02020603050405020304" pitchFamily="18" charset="0"/>
                        </a:rPr>
                        <a:t>Medications</a:t>
                      </a:r>
                    </a:p>
                  </a:txBody>
                  <a:tcPr marL="68580" marR="68580" marT="0" marB="0"/>
                </a:tc>
                <a:extLst>
                  <a:ext uri="{0D108BD9-81ED-4DB2-BD59-A6C34878D82A}">
                    <a16:rowId xmlns:a16="http://schemas.microsoft.com/office/drawing/2014/main" val="2744249278"/>
                  </a:ext>
                </a:extLst>
              </a:tr>
              <a:tr h="4088497">
                <a:tc>
                  <a:txBody>
                    <a:bodyPr/>
                    <a:lstStyle/>
                    <a:p>
                      <a:pPr marL="216000" indent="-216000">
                        <a:lnSpc>
                          <a:spcPct val="107000"/>
                        </a:lnSpc>
                        <a:spcAft>
                          <a:spcPts val="0"/>
                        </a:spcAft>
                        <a:buFont typeface="Arial" panose="020B0604020202020204" pitchFamily="34" charset="0"/>
                        <a:buChar char="•"/>
                      </a:pPr>
                      <a:r>
                        <a:rPr lang="en-SG" sz="2200" dirty="0">
                          <a:effectLst/>
                          <a:latin typeface="+mn-lt"/>
                          <a:ea typeface="DengXian" panose="02010600030101010101" pitchFamily="2" charset="-122"/>
                          <a:cs typeface="Times New Roman" panose="02020603050405020304" pitchFamily="18" charset="0"/>
                        </a:rPr>
                        <a:t>Hypothyroidism</a:t>
                      </a:r>
                    </a:p>
                    <a:p>
                      <a:pPr marL="216000" indent="-216000">
                        <a:lnSpc>
                          <a:spcPct val="107000"/>
                        </a:lnSpc>
                        <a:spcAft>
                          <a:spcPts val="0"/>
                        </a:spcAft>
                        <a:buFont typeface="Arial" panose="020B0604020202020204" pitchFamily="34" charset="0"/>
                        <a:buChar char="•"/>
                      </a:pPr>
                      <a:r>
                        <a:rPr lang="en-SG" sz="2200" dirty="0">
                          <a:solidFill>
                            <a:schemeClr val="bg1"/>
                          </a:solidFill>
                          <a:effectLst/>
                          <a:latin typeface="+mn-lt"/>
                          <a:ea typeface="DengXian" panose="02010600030101010101" pitchFamily="2" charset="-122"/>
                          <a:cs typeface="Times New Roman" panose="02020603050405020304" pitchFamily="18" charset="0"/>
                        </a:rPr>
                        <a:t>Anaemia</a:t>
                      </a:r>
                    </a:p>
                    <a:p>
                      <a:pPr marL="216000" indent="-216000">
                        <a:lnSpc>
                          <a:spcPct val="107000"/>
                        </a:lnSpc>
                        <a:spcAft>
                          <a:spcPts val="0"/>
                        </a:spcAft>
                        <a:buFont typeface="Arial" panose="020B0604020202020204" pitchFamily="34" charset="0"/>
                        <a:buChar char="•"/>
                      </a:pPr>
                      <a:r>
                        <a:rPr lang="en-SG" sz="2200" dirty="0">
                          <a:effectLst/>
                          <a:latin typeface="+mn-lt"/>
                          <a:ea typeface="DengXian" panose="02010600030101010101" pitchFamily="2" charset="-122"/>
                          <a:cs typeface="Times New Roman" panose="02020603050405020304" pitchFamily="18" charset="0"/>
                        </a:rPr>
                        <a:t>Chronic obstructive airways disease</a:t>
                      </a:r>
                    </a:p>
                    <a:p>
                      <a:pPr marL="216000" indent="-216000">
                        <a:lnSpc>
                          <a:spcPct val="107000"/>
                        </a:lnSpc>
                        <a:spcAft>
                          <a:spcPts val="0"/>
                        </a:spcAft>
                        <a:buFont typeface="Arial" panose="020B0604020202020204" pitchFamily="34" charset="0"/>
                        <a:buChar char="•"/>
                      </a:pPr>
                      <a:r>
                        <a:rPr lang="en-SG" sz="2200" dirty="0">
                          <a:effectLst/>
                          <a:latin typeface="+mn-lt"/>
                          <a:ea typeface="DengXian" panose="02010600030101010101" pitchFamily="2" charset="-122"/>
                          <a:cs typeface="Times New Roman" panose="02020603050405020304" pitchFamily="18" charset="0"/>
                        </a:rPr>
                        <a:t>Chronic pain</a:t>
                      </a:r>
                    </a:p>
                    <a:p>
                      <a:pPr marL="216000" indent="-216000">
                        <a:lnSpc>
                          <a:spcPct val="107000"/>
                        </a:lnSpc>
                        <a:spcAft>
                          <a:spcPts val="0"/>
                        </a:spcAft>
                        <a:buFont typeface="Arial" panose="020B0604020202020204" pitchFamily="34" charset="0"/>
                        <a:buChar char="•"/>
                      </a:pPr>
                      <a:r>
                        <a:rPr lang="en-SG" sz="2200" dirty="0">
                          <a:effectLst/>
                          <a:latin typeface="+mn-lt"/>
                          <a:ea typeface="DengXian" panose="02010600030101010101" pitchFamily="2" charset="-122"/>
                          <a:cs typeface="Times New Roman" panose="02020603050405020304" pitchFamily="18" charset="0"/>
                        </a:rPr>
                        <a:t>Chronic kidney disease</a:t>
                      </a:r>
                    </a:p>
                    <a:p>
                      <a:pPr marL="216000" indent="-216000">
                        <a:lnSpc>
                          <a:spcPct val="107000"/>
                        </a:lnSpc>
                        <a:spcAft>
                          <a:spcPts val="0"/>
                        </a:spcAft>
                        <a:buFont typeface="Arial" panose="020B0604020202020204" pitchFamily="34" charset="0"/>
                        <a:buChar char="•"/>
                      </a:pPr>
                      <a:r>
                        <a:rPr lang="en-SG" sz="2200" dirty="0">
                          <a:effectLst/>
                          <a:latin typeface="+mn-lt"/>
                          <a:ea typeface="DengXian" panose="02010600030101010101" pitchFamily="2" charset="-122"/>
                          <a:cs typeface="Times New Roman" panose="02020603050405020304" pitchFamily="18" charset="0"/>
                        </a:rPr>
                        <a:t>Cancer</a:t>
                      </a:r>
                    </a:p>
                    <a:p>
                      <a:pPr marL="216000" indent="-216000">
                        <a:lnSpc>
                          <a:spcPct val="107000"/>
                        </a:lnSpc>
                        <a:spcAft>
                          <a:spcPts val="0"/>
                        </a:spcAft>
                        <a:buFont typeface="Arial" panose="020B0604020202020204" pitchFamily="34" charset="0"/>
                        <a:buChar char="•"/>
                      </a:pPr>
                      <a:r>
                        <a:rPr lang="en-SG" sz="2200" dirty="0">
                          <a:effectLst/>
                          <a:latin typeface="+mn-lt"/>
                          <a:ea typeface="DengXian" panose="02010600030101010101" pitchFamily="2" charset="-122"/>
                          <a:cs typeface="Times New Roman" panose="02020603050405020304" pitchFamily="18" charset="0"/>
                        </a:rPr>
                        <a:t>Cardiovascular disease</a:t>
                      </a:r>
                    </a:p>
                    <a:p>
                      <a:pPr marL="216000" indent="-216000">
                        <a:lnSpc>
                          <a:spcPct val="107000"/>
                        </a:lnSpc>
                        <a:spcAft>
                          <a:spcPts val="0"/>
                        </a:spcAft>
                        <a:buFont typeface="Arial" panose="020B0604020202020204" pitchFamily="34" charset="0"/>
                        <a:buChar char="•"/>
                      </a:pPr>
                      <a:r>
                        <a:rPr lang="en-SG" sz="2200" dirty="0">
                          <a:effectLst/>
                          <a:latin typeface="+mn-lt"/>
                          <a:ea typeface="DengXian" panose="02010600030101010101" pitchFamily="2" charset="-122"/>
                          <a:cs typeface="Times New Roman" panose="02020603050405020304" pitchFamily="18" charset="0"/>
                        </a:rPr>
                        <a:t>Neurologic disease</a:t>
                      </a:r>
                    </a:p>
                    <a:p>
                      <a:pPr marL="216000" indent="-216000">
                        <a:lnSpc>
                          <a:spcPct val="107000"/>
                        </a:lnSpc>
                        <a:spcAft>
                          <a:spcPts val="0"/>
                        </a:spcAft>
                        <a:buFont typeface="Arial" panose="020B0604020202020204" pitchFamily="34" charset="0"/>
                        <a:buChar char="•"/>
                      </a:pPr>
                      <a:r>
                        <a:rPr lang="en-SG" sz="2200" dirty="0">
                          <a:effectLst/>
                          <a:latin typeface="+mn-lt"/>
                          <a:ea typeface="DengXian" panose="02010600030101010101" pitchFamily="2" charset="-122"/>
                          <a:cs typeface="Times New Roman" panose="02020603050405020304" pitchFamily="18" charset="0"/>
                        </a:rPr>
                        <a:t>(Parkinson, disease, stroke, dementia)</a:t>
                      </a:r>
                    </a:p>
                    <a:p>
                      <a:pPr marL="216000" indent="-216000">
                        <a:lnSpc>
                          <a:spcPct val="107000"/>
                        </a:lnSpc>
                        <a:spcAft>
                          <a:spcPts val="0"/>
                        </a:spcAft>
                        <a:buFont typeface="Arial" panose="020B0604020202020204" pitchFamily="34" charset="0"/>
                        <a:buChar char="•"/>
                      </a:pPr>
                      <a:r>
                        <a:rPr lang="en-SG" sz="2200" dirty="0">
                          <a:effectLst/>
                          <a:latin typeface="+mn-lt"/>
                          <a:ea typeface="DengXian" panose="02010600030101010101" pitchFamily="2" charset="-122"/>
                          <a:cs typeface="Times New Roman" panose="02020603050405020304" pitchFamily="18" charset="0"/>
                        </a:rPr>
                        <a:t>Obstructive sleep apnoea</a:t>
                      </a:r>
                    </a:p>
                    <a:p>
                      <a:pPr marL="216000" indent="-216000">
                        <a:lnSpc>
                          <a:spcPct val="107000"/>
                        </a:lnSpc>
                        <a:spcAft>
                          <a:spcPts val="0"/>
                        </a:spcAft>
                        <a:buFont typeface="Arial" panose="020B0604020202020204" pitchFamily="34" charset="0"/>
                        <a:buChar char="•"/>
                      </a:pPr>
                      <a:r>
                        <a:rPr lang="en-SG" sz="2200" dirty="0">
                          <a:effectLst/>
                          <a:latin typeface="+mn-lt"/>
                          <a:ea typeface="DengXian" panose="02010600030101010101" pitchFamily="2" charset="-122"/>
                          <a:cs typeface="Times New Roman" panose="02020603050405020304" pitchFamily="18" charset="0"/>
                        </a:rPr>
                        <a:t>Diabetes mellitus</a:t>
                      </a:r>
                    </a:p>
                  </a:txBody>
                  <a:tcPr marL="68580" marR="68580" marT="0" marB="0"/>
                </a:tc>
                <a:tc>
                  <a:txBody>
                    <a:bodyPr/>
                    <a:lstStyle/>
                    <a:p>
                      <a:pPr marL="216000" indent="-216000">
                        <a:lnSpc>
                          <a:spcPct val="107000"/>
                        </a:lnSpc>
                        <a:spcAft>
                          <a:spcPts val="0"/>
                        </a:spcAft>
                        <a:buFont typeface="Arial" panose="020B0604020202020204" pitchFamily="34" charset="0"/>
                        <a:buChar char="•"/>
                      </a:pPr>
                      <a:r>
                        <a:rPr lang="en-SG" sz="2200" dirty="0">
                          <a:effectLst/>
                          <a:latin typeface="+mn-lt"/>
                          <a:ea typeface="DengXian" panose="02010600030101010101" pitchFamily="2" charset="-122"/>
                          <a:cs typeface="Times New Roman" panose="02020603050405020304" pitchFamily="18" charset="0"/>
                        </a:rPr>
                        <a:t>Hormonal agents (steroids, tamoxifen)</a:t>
                      </a:r>
                    </a:p>
                    <a:p>
                      <a:pPr marL="216000" indent="-216000">
                        <a:lnSpc>
                          <a:spcPct val="107000"/>
                        </a:lnSpc>
                        <a:spcAft>
                          <a:spcPts val="0"/>
                        </a:spcAft>
                        <a:buFont typeface="Arial" panose="020B0604020202020204" pitchFamily="34" charset="0"/>
                        <a:buChar char="•"/>
                      </a:pPr>
                      <a:r>
                        <a:rPr lang="en-SG" sz="2200" dirty="0">
                          <a:effectLst/>
                          <a:latin typeface="+mn-lt"/>
                          <a:ea typeface="DengXian" panose="02010600030101010101" pitchFamily="2" charset="-122"/>
                          <a:cs typeface="Times New Roman" panose="02020603050405020304" pitchFamily="18" charset="0"/>
                        </a:rPr>
                        <a:t>Antimigraine (triptans)</a:t>
                      </a:r>
                    </a:p>
                    <a:p>
                      <a:pPr marL="216000" indent="-216000">
                        <a:lnSpc>
                          <a:spcPct val="107000"/>
                        </a:lnSpc>
                        <a:spcAft>
                          <a:spcPts val="0"/>
                        </a:spcAft>
                        <a:buFont typeface="Arial" panose="020B0604020202020204" pitchFamily="34" charset="0"/>
                        <a:buChar char="•"/>
                      </a:pPr>
                      <a:r>
                        <a:rPr lang="en-SG" sz="2200" dirty="0">
                          <a:effectLst/>
                          <a:latin typeface="+mn-lt"/>
                          <a:ea typeface="DengXian" panose="02010600030101010101" pitchFamily="2" charset="-122"/>
                          <a:cs typeface="Times New Roman" panose="02020603050405020304" pitchFamily="18" charset="0"/>
                        </a:rPr>
                        <a:t>Beta-blockers (bisoprolol)</a:t>
                      </a:r>
                    </a:p>
                    <a:p>
                      <a:pPr marL="216000" indent="-216000">
                        <a:lnSpc>
                          <a:spcPct val="107000"/>
                        </a:lnSpc>
                        <a:spcAft>
                          <a:spcPts val="0"/>
                        </a:spcAft>
                        <a:buFont typeface="Arial" panose="020B0604020202020204" pitchFamily="34" charset="0"/>
                        <a:buChar char="•"/>
                      </a:pPr>
                      <a:r>
                        <a:rPr lang="en-SG" sz="2200" dirty="0">
                          <a:effectLst/>
                          <a:latin typeface="+mn-lt"/>
                          <a:ea typeface="DengXian" panose="02010600030101010101" pitchFamily="2" charset="-122"/>
                          <a:cs typeface="Times New Roman" panose="02020603050405020304" pitchFamily="18" charset="0"/>
                        </a:rPr>
                        <a:t>Opioids (tramadol)</a:t>
                      </a:r>
                    </a:p>
                    <a:p>
                      <a:pPr marL="216000" indent="-216000">
                        <a:lnSpc>
                          <a:spcPct val="107000"/>
                        </a:lnSpc>
                        <a:spcAft>
                          <a:spcPts val="0"/>
                        </a:spcAft>
                        <a:buFont typeface="Arial" panose="020B0604020202020204" pitchFamily="34" charset="0"/>
                        <a:buChar char="•"/>
                      </a:pPr>
                      <a:r>
                        <a:rPr lang="en-SG" sz="2200" dirty="0">
                          <a:effectLst/>
                          <a:latin typeface="+mn-lt"/>
                          <a:ea typeface="DengXian" panose="02010600030101010101" pitchFamily="2" charset="-122"/>
                          <a:cs typeface="Times New Roman" panose="02020603050405020304" pitchFamily="18" charset="0"/>
                        </a:rPr>
                        <a:t>Retinoic acid derivatives (isotretinoin)</a:t>
                      </a:r>
                    </a:p>
                    <a:p>
                      <a:pPr marL="216000" indent="-216000">
                        <a:lnSpc>
                          <a:spcPct val="107000"/>
                        </a:lnSpc>
                        <a:spcAft>
                          <a:spcPts val="0"/>
                        </a:spcAft>
                        <a:buFont typeface="Arial" panose="020B0604020202020204" pitchFamily="34" charset="0"/>
                        <a:buChar char="•"/>
                      </a:pPr>
                      <a:r>
                        <a:rPr lang="en-SG" sz="2200" dirty="0">
                          <a:effectLst/>
                          <a:latin typeface="+mn-lt"/>
                          <a:ea typeface="DengXian" panose="02010600030101010101" pitchFamily="2" charset="-122"/>
                          <a:cs typeface="Times New Roman" panose="02020603050405020304" pitchFamily="18" charset="0"/>
                        </a:rPr>
                        <a:t>Antiviral agents (efavirenz)</a:t>
                      </a:r>
                    </a:p>
                    <a:p>
                      <a:pPr marL="216000" indent="-216000">
                        <a:lnSpc>
                          <a:spcPct val="107000"/>
                        </a:lnSpc>
                        <a:spcAft>
                          <a:spcPts val="0"/>
                        </a:spcAft>
                        <a:buFont typeface="Arial" panose="020B0604020202020204" pitchFamily="34" charset="0"/>
                        <a:buChar char="•"/>
                      </a:pPr>
                      <a:r>
                        <a:rPr lang="en-SG" sz="2200" dirty="0">
                          <a:effectLst/>
                          <a:latin typeface="+mn-lt"/>
                          <a:ea typeface="DengXian" panose="02010600030101010101" pitchFamily="2" charset="-122"/>
                          <a:cs typeface="Times New Roman" panose="02020603050405020304" pitchFamily="18" charset="0"/>
                        </a:rPr>
                        <a:t>Immunologic agents (interferon)</a:t>
                      </a:r>
                    </a:p>
                  </a:txBody>
                  <a:tcPr marL="68580" marR="68580" marT="0" marB="0"/>
                </a:tc>
                <a:extLst>
                  <a:ext uri="{0D108BD9-81ED-4DB2-BD59-A6C34878D82A}">
                    <a16:rowId xmlns:a16="http://schemas.microsoft.com/office/drawing/2014/main" val="761220658"/>
                  </a:ext>
                </a:extLst>
              </a:tr>
            </a:tbl>
          </a:graphicData>
        </a:graphic>
      </p:graphicFrame>
    </p:spTree>
    <p:extLst>
      <p:ext uri="{BB962C8B-B14F-4D97-AF65-F5344CB8AC3E}">
        <p14:creationId xmlns:p14="http://schemas.microsoft.com/office/powerpoint/2010/main" val="3260178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3724C5BB-8F29-4F59-BAB0-202B3C59E868}"/>
              </a:ext>
            </a:extLst>
          </p:cNvPr>
          <p:cNvSpPr>
            <a:spLocks noGrp="1"/>
          </p:cNvSpPr>
          <p:nvPr>
            <p:ph type="title"/>
          </p:nvPr>
        </p:nvSpPr>
        <p:spPr>
          <a:xfrm>
            <a:off x="1097280" y="286603"/>
            <a:ext cx="10058400" cy="1237397"/>
          </a:xfrm>
        </p:spPr>
        <p:txBody>
          <a:bodyPr>
            <a:normAutofit/>
          </a:bodyPr>
          <a:lstStyle/>
          <a:p>
            <a:r>
              <a:rPr lang="en-SG" sz="4200" dirty="0"/>
              <a:t>Laboratory investigations (if clinically indicated)</a:t>
            </a:r>
            <a:r>
              <a:rPr lang="en-SG" sz="4200" baseline="30000" dirty="0"/>
              <a:t>2</a:t>
            </a:r>
            <a:endParaRPr lang="en-SG" sz="4200" dirty="0"/>
          </a:p>
        </p:txBody>
      </p:sp>
      <p:sp>
        <p:nvSpPr>
          <p:cNvPr id="3" name="Content Placeholder 2">
            <a:extLst>
              <a:ext uri="{FF2B5EF4-FFF2-40B4-BE49-F238E27FC236}">
                <a16:creationId xmlns:a16="http://schemas.microsoft.com/office/drawing/2014/main" id="{D82F4542-7205-485F-AC84-67CA6A14CE31}"/>
              </a:ext>
            </a:extLst>
          </p:cNvPr>
          <p:cNvSpPr>
            <a:spLocks noGrp="1"/>
          </p:cNvSpPr>
          <p:nvPr>
            <p:ph sz="half" idx="1"/>
          </p:nvPr>
        </p:nvSpPr>
        <p:spPr/>
        <p:txBody>
          <a:bodyPr>
            <a:noAutofit/>
          </a:bodyPr>
          <a:lstStyle/>
          <a:p>
            <a:r>
              <a:rPr lang="en-SG" sz="2800" dirty="0"/>
              <a:t>Blood &amp; Urine Tests</a:t>
            </a:r>
          </a:p>
          <a:p>
            <a:pPr lvl="1">
              <a:spcBef>
                <a:spcPts val="0"/>
              </a:spcBef>
            </a:pPr>
            <a:r>
              <a:rPr lang="en-SG" sz="2400" dirty="0"/>
              <a:t>Full Blood Count</a:t>
            </a:r>
          </a:p>
          <a:p>
            <a:pPr lvl="1">
              <a:spcBef>
                <a:spcPts val="0"/>
              </a:spcBef>
            </a:pPr>
            <a:r>
              <a:rPr lang="en-SG" sz="2400" dirty="0"/>
              <a:t>Fasting blood glucose &amp; lipids</a:t>
            </a:r>
          </a:p>
          <a:p>
            <a:pPr lvl="1">
              <a:spcBef>
                <a:spcPts val="0"/>
              </a:spcBef>
            </a:pPr>
            <a:r>
              <a:rPr lang="en-SG" sz="2400" dirty="0"/>
              <a:t>Renal function test </a:t>
            </a:r>
          </a:p>
          <a:p>
            <a:pPr lvl="1">
              <a:spcBef>
                <a:spcPts val="0"/>
              </a:spcBef>
            </a:pPr>
            <a:r>
              <a:rPr lang="en-SG" sz="2400" dirty="0"/>
              <a:t>Liver function test</a:t>
            </a:r>
          </a:p>
          <a:p>
            <a:pPr lvl="1">
              <a:spcBef>
                <a:spcPts val="0"/>
              </a:spcBef>
            </a:pPr>
            <a:r>
              <a:rPr lang="en-SG" sz="2400" dirty="0"/>
              <a:t>Vitamin B12, Folate</a:t>
            </a:r>
          </a:p>
          <a:p>
            <a:pPr lvl="1">
              <a:spcBef>
                <a:spcPts val="0"/>
              </a:spcBef>
            </a:pPr>
            <a:r>
              <a:rPr lang="en-SG" sz="2400" dirty="0"/>
              <a:t>Calcium, Vitamin D3</a:t>
            </a:r>
          </a:p>
          <a:p>
            <a:pPr lvl="1">
              <a:spcBef>
                <a:spcPts val="0"/>
              </a:spcBef>
            </a:pPr>
            <a:r>
              <a:rPr lang="en-SG" sz="2400" dirty="0"/>
              <a:t>Thyroid Function Test</a:t>
            </a:r>
          </a:p>
          <a:p>
            <a:pPr lvl="1">
              <a:spcBef>
                <a:spcPts val="0"/>
              </a:spcBef>
            </a:pPr>
            <a:r>
              <a:rPr lang="en-SG" sz="2400" dirty="0"/>
              <a:t>VDRL/TPHA, HIV</a:t>
            </a:r>
          </a:p>
          <a:p>
            <a:pPr lvl="1">
              <a:spcBef>
                <a:spcPts val="0"/>
              </a:spcBef>
            </a:pPr>
            <a:r>
              <a:rPr lang="en-SG" sz="2400" dirty="0"/>
              <a:t>Urine for dipstick &amp; drug screening</a:t>
            </a:r>
          </a:p>
        </p:txBody>
      </p:sp>
      <p:sp>
        <p:nvSpPr>
          <p:cNvPr id="6" name="Content Placeholder 5">
            <a:extLst>
              <a:ext uri="{FF2B5EF4-FFF2-40B4-BE49-F238E27FC236}">
                <a16:creationId xmlns:a16="http://schemas.microsoft.com/office/drawing/2014/main" id="{545A4805-53B9-4487-B7A6-F5E3AC7947A5}"/>
              </a:ext>
            </a:extLst>
          </p:cNvPr>
          <p:cNvSpPr>
            <a:spLocks noGrp="1"/>
          </p:cNvSpPr>
          <p:nvPr>
            <p:ph sz="half" idx="2"/>
          </p:nvPr>
        </p:nvSpPr>
        <p:spPr/>
        <p:txBody>
          <a:bodyPr>
            <a:normAutofit/>
          </a:bodyPr>
          <a:lstStyle/>
          <a:p>
            <a:r>
              <a:rPr lang="en-SG" sz="2800" dirty="0"/>
              <a:t>Others</a:t>
            </a:r>
          </a:p>
          <a:p>
            <a:pPr lvl="1">
              <a:spcBef>
                <a:spcPts val="0"/>
              </a:spcBef>
            </a:pPr>
            <a:r>
              <a:rPr lang="en-SG" sz="2400" dirty="0"/>
              <a:t>ECG, CXR</a:t>
            </a:r>
          </a:p>
          <a:p>
            <a:pPr lvl="1">
              <a:spcBef>
                <a:spcPts val="0"/>
              </a:spcBef>
            </a:pPr>
            <a:r>
              <a:rPr lang="en-SG" sz="2400" dirty="0"/>
              <a:t>Brain CT</a:t>
            </a:r>
          </a:p>
          <a:p>
            <a:pPr lvl="1">
              <a:spcBef>
                <a:spcPts val="0"/>
              </a:spcBef>
            </a:pPr>
            <a:r>
              <a:rPr lang="en-SG" sz="2400" dirty="0"/>
              <a:t>Lumbar Puncture</a:t>
            </a:r>
          </a:p>
        </p:txBody>
      </p:sp>
    </p:spTree>
    <p:extLst>
      <p:ext uri="{BB962C8B-B14F-4D97-AF65-F5344CB8AC3E}">
        <p14:creationId xmlns:p14="http://schemas.microsoft.com/office/powerpoint/2010/main" val="149715645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3DF608-2CF5-498C-A5FA-9DE324EA223A}"/>
              </a:ext>
            </a:extLst>
          </p:cNvPr>
          <p:cNvSpPr>
            <a:spLocks noGrp="1"/>
          </p:cNvSpPr>
          <p:nvPr>
            <p:ph type="title"/>
          </p:nvPr>
        </p:nvSpPr>
        <p:spPr/>
        <p:txBody>
          <a:bodyPr/>
          <a:lstStyle/>
          <a:p>
            <a:r>
              <a:rPr lang="en-SG" dirty="0"/>
              <a:t>Antidepressants</a:t>
            </a:r>
          </a:p>
        </p:txBody>
      </p:sp>
      <p:sp>
        <p:nvSpPr>
          <p:cNvPr id="3" name="Content Placeholder 2">
            <a:extLst>
              <a:ext uri="{FF2B5EF4-FFF2-40B4-BE49-F238E27FC236}">
                <a16:creationId xmlns:a16="http://schemas.microsoft.com/office/drawing/2014/main" id="{27503C69-D295-42D9-9D40-6A9B290E59E0}"/>
              </a:ext>
            </a:extLst>
          </p:cNvPr>
          <p:cNvSpPr>
            <a:spLocks noGrp="1"/>
          </p:cNvSpPr>
          <p:nvPr>
            <p:ph idx="1"/>
          </p:nvPr>
        </p:nvSpPr>
        <p:spPr/>
        <p:txBody>
          <a:bodyPr>
            <a:normAutofit lnSpcReduction="10000"/>
          </a:bodyPr>
          <a:lstStyle/>
          <a:p>
            <a:pPr lvl="1"/>
            <a:r>
              <a:rPr lang="en-SG" dirty="0"/>
              <a:t>All antidepressants are </a:t>
            </a:r>
            <a:r>
              <a:rPr lang="en-SG" b="1" dirty="0"/>
              <a:t>equally effective </a:t>
            </a:r>
            <a:r>
              <a:rPr lang="en-SG" dirty="0"/>
              <a:t>for core symptoms of depression</a:t>
            </a:r>
          </a:p>
          <a:p>
            <a:pPr lvl="1"/>
            <a:r>
              <a:rPr lang="en-SG" dirty="0"/>
              <a:t>Usage depends on</a:t>
            </a:r>
          </a:p>
          <a:p>
            <a:pPr lvl="2"/>
            <a:r>
              <a:rPr lang="en-SG" dirty="0"/>
              <a:t>Side effects</a:t>
            </a:r>
          </a:p>
          <a:p>
            <a:pPr lvl="2"/>
            <a:r>
              <a:rPr lang="en-SG" dirty="0"/>
              <a:t>Drug interactions</a:t>
            </a:r>
          </a:p>
          <a:p>
            <a:pPr lvl="2"/>
            <a:r>
              <a:rPr lang="en-SG" dirty="0"/>
              <a:t>Co-morbidities</a:t>
            </a:r>
          </a:p>
          <a:p>
            <a:pPr lvl="2"/>
            <a:r>
              <a:rPr lang="en-SG" dirty="0"/>
              <a:t>Past history or family history of antidepressant response</a:t>
            </a:r>
          </a:p>
          <a:p>
            <a:pPr lvl="2"/>
            <a:r>
              <a:rPr lang="en-SG" dirty="0"/>
              <a:t>Cost</a:t>
            </a:r>
          </a:p>
          <a:p>
            <a:pPr lvl="1"/>
            <a:r>
              <a:rPr lang="en-SG" dirty="0"/>
              <a:t>Improvement in 2-4 weeks</a:t>
            </a:r>
          </a:p>
          <a:p>
            <a:pPr lvl="1"/>
            <a:r>
              <a:rPr lang="en-SG" dirty="0"/>
              <a:t>Aim for end-point: Full remission within 8 – 12 weeks</a:t>
            </a:r>
          </a:p>
        </p:txBody>
      </p:sp>
    </p:spTree>
    <p:extLst>
      <p:ext uri="{BB962C8B-B14F-4D97-AF65-F5344CB8AC3E}">
        <p14:creationId xmlns:p14="http://schemas.microsoft.com/office/powerpoint/2010/main" val="329926965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638CF3-1DCC-4603-86F1-7A36407F02AE}"/>
              </a:ext>
            </a:extLst>
          </p:cNvPr>
          <p:cNvSpPr txBox="1">
            <a:spLocks/>
          </p:cNvSpPr>
          <p:nvPr/>
        </p:nvSpPr>
        <p:spPr>
          <a:xfrm>
            <a:off x="1239252" y="1"/>
            <a:ext cx="9713495" cy="657726"/>
          </a:xfrm>
          <a:prstGeom prst="rect">
            <a:avLst/>
          </a:prstGeom>
        </p:spPr>
        <p:txBody>
          <a:bodyPr vert="horz" lIns="91440" tIns="45720" rIns="91440" bIns="45720" rtlCol="0" anchor="b">
            <a:normAutofit/>
          </a:bodyPr>
          <a:lstStyle>
            <a:lvl1pPr algn="l" defTabSz="914400" rtl="0" eaLnBrk="1" latinLnBrk="0" hangingPunct="1">
              <a:lnSpc>
                <a:spcPct val="85000"/>
              </a:lnSpc>
              <a:spcBef>
                <a:spcPct val="0"/>
              </a:spcBef>
              <a:buNone/>
              <a:defRPr sz="4400" b="1" kern="1200" spc="-50" baseline="0">
                <a:solidFill>
                  <a:schemeClr val="bg1"/>
                </a:solidFill>
                <a:latin typeface="+mj-lt"/>
                <a:ea typeface="+mj-ea"/>
                <a:cs typeface="+mj-cs"/>
              </a:defRPr>
            </a:lvl1pPr>
          </a:lstStyle>
          <a:p>
            <a:r>
              <a:rPr lang="en-SG" sz="2800" dirty="0"/>
              <a:t>Use of Antidepressants in MDD (simplified, non-exhaustive)(adapted)</a:t>
            </a:r>
            <a:r>
              <a:rPr lang="en-SG" sz="2800" baseline="30000" dirty="0"/>
              <a:t>2,3</a:t>
            </a:r>
            <a:endParaRPr lang="en-SG" sz="2800" dirty="0"/>
          </a:p>
        </p:txBody>
      </p:sp>
      <p:graphicFrame>
        <p:nvGraphicFramePr>
          <p:cNvPr id="3" name="Table 3">
            <a:extLst>
              <a:ext uri="{FF2B5EF4-FFF2-40B4-BE49-F238E27FC236}">
                <a16:creationId xmlns:a16="http://schemas.microsoft.com/office/drawing/2014/main" id="{507AA145-6436-4B59-984D-BDCE497CDAF2}"/>
              </a:ext>
            </a:extLst>
          </p:cNvPr>
          <p:cNvGraphicFramePr>
            <a:graphicFrameLocks noGrp="1"/>
          </p:cNvGraphicFramePr>
          <p:nvPr/>
        </p:nvGraphicFramePr>
        <p:xfrm>
          <a:off x="192910" y="678446"/>
          <a:ext cx="11806179" cy="5141214"/>
        </p:xfrm>
        <a:graphic>
          <a:graphicData uri="http://schemas.openxmlformats.org/drawingml/2006/table">
            <a:tbl>
              <a:tblPr firstRow="1" bandRow="1">
                <a:tableStyleId>{5C22544A-7EE6-4342-B048-85BDC9FD1C3A}</a:tableStyleId>
              </a:tblPr>
              <a:tblGrid>
                <a:gridCol w="1073289">
                  <a:extLst>
                    <a:ext uri="{9D8B030D-6E8A-4147-A177-3AD203B41FA5}">
                      <a16:colId xmlns:a16="http://schemas.microsoft.com/office/drawing/2014/main" val="1609701434"/>
                    </a:ext>
                  </a:extLst>
                </a:gridCol>
                <a:gridCol w="909843">
                  <a:extLst>
                    <a:ext uri="{9D8B030D-6E8A-4147-A177-3AD203B41FA5}">
                      <a16:colId xmlns:a16="http://schemas.microsoft.com/office/drawing/2014/main" val="616150275"/>
                    </a:ext>
                  </a:extLst>
                </a:gridCol>
                <a:gridCol w="983848">
                  <a:extLst>
                    <a:ext uri="{9D8B030D-6E8A-4147-A177-3AD203B41FA5}">
                      <a16:colId xmlns:a16="http://schemas.microsoft.com/office/drawing/2014/main" val="1864151789"/>
                    </a:ext>
                  </a:extLst>
                </a:gridCol>
                <a:gridCol w="856526">
                  <a:extLst>
                    <a:ext uri="{9D8B030D-6E8A-4147-A177-3AD203B41FA5}">
                      <a16:colId xmlns:a16="http://schemas.microsoft.com/office/drawing/2014/main" val="3024500640"/>
                    </a:ext>
                  </a:extLst>
                </a:gridCol>
                <a:gridCol w="891251">
                  <a:extLst>
                    <a:ext uri="{9D8B030D-6E8A-4147-A177-3AD203B41FA5}">
                      <a16:colId xmlns:a16="http://schemas.microsoft.com/office/drawing/2014/main" val="3717321657"/>
                    </a:ext>
                  </a:extLst>
                </a:gridCol>
                <a:gridCol w="810228">
                  <a:extLst>
                    <a:ext uri="{9D8B030D-6E8A-4147-A177-3AD203B41FA5}">
                      <a16:colId xmlns:a16="http://schemas.microsoft.com/office/drawing/2014/main" val="3478771180"/>
                    </a:ext>
                  </a:extLst>
                </a:gridCol>
                <a:gridCol w="844952">
                  <a:extLst>
                    <a:ext uri="{9D8B030D-6E8A-4147-A177-3AD203B41FA5}">
                      <a16:colId xmlns:a16="http://schemas.microsoft.com/office/drawing/2014/main" val="23615713"/>
                    </a:ext>
                  </a:extLst>
                </a:gridCol>
                <a:gridCol w="925974">
                  <a:extLst>
                    <a:ext uri="{9D8B030D-6E8A-4147-A177-3AD203B41FA5}">
                      <a16:colId xmlns:a16="http://schemas.microsoft.com/office/drawing/2014/main" val="2560927859"/>
                    </a:ext>
                  </a:extLst>
                </a:gridCol>
                <a:gridCol w="833377">
                  <a:extLst>
                    <a:ext uri="{9D8B030D-6E8A-4147-A177-3AD203B41FA5}">
                      <a16:colId xmlns:a16="http://schemas.microsoft.com/office/drawing/2014/main" val="874950060"/>
                    </a:ext>
                  </a:extLst>
                </a:gridCol>
                <a:gridCol w="1444654">
                  <a:extLst>
                    <a:ext uri="{9D8B030D-6E8A-4147-A177-3AD203B41FA5}">
                      <a16:colId xmlns:a16="http://schemas.microsoft.com/office/drawing/2014/main" val="2585312969"/>
                    </a:ext>
                  </a:extLst>
                </a:gridCol>
                <a:gridCol w="2232237">
                  <a:extLst>
                    <a:ext uri="{9D8B030D-6E8A-4147-A177-3AD203B41FA5}">
                      <a16:colId xmlns:a16="http://schemas.microsoft.com/office/drawing/2014/main" val="3151273539"/>
                    </a:ext>
                  </a:extLst>
                </a:gridCol>
              </a:tblGrid>
              <a:tr h="426682">
                <a:tc>
                  <a:txBody>
                    <a:bodyPr/>
                    <a:lstStyle/>
                    <a:p>
                      <a:r>
                        <a:rPr lang="en-SG" sz="1200" dirty="0"/>
                        <a:t>Class</a:t>
                      </a:r>
                      <a:endParaRPr lang="en-SG" sz="1200" b="1" dirty="0">
                        <a:latin typeface="+mn-lt"/>
                      </a:endParaRPr>
                    </a:p>
                  </a:txBody>
                  <a:tcPr/>
                </a:tc>
                <a:tc>
                  <a:txBody>
                    <a:bodyPr/>
                    <a:lstStyle/>
                    <a:p>
                      <a:r>
                        <a:rPr lang="en-SG" sz="1200" dirty="0"/>
                        <a:t>Initial Dose (mg/d)</a:t>
                      </a:r>
                      <a:endParaRPr lang="en-SG" sz="1200" b="1" dirty="0">
                        <a:latin typeface="+mn-lt"/>
                      </a:endParaRPr>
                    </a:p>
                  </a:txBody>
                  <a:tcPr/>
                </a:tc>
                <a:tc>
                  <a:txBody>
                    <a:bodyPr/>
                    <a:lstStyle/>
                    <a:p>
                      <a:r>
                        <a:rPr lang="en-SG" sz="1200" dirty="0"/>
                        <a:t>Therapeutic Dose (mg/d)</a:t>
                      </a:r>
                      <a:endParaRPr lang="en-SG" sz="1200" b="1" dirty="0">
                        <a:latin typeface="+mn-lt"/>
                      </a:endParaRPr>
                    </a:p>
                  </a:txBody>
                  <a:tcPr/>
                </a:tc>
                <a:tc>
                  <a:txBody>
                    <a:bodyPr/>
                    <a:lstStyle/>
                    <a:p>
                      <a:r>
                        <a:rPr lang="en-SG" sz="1200" dirty="0"/>
                        <a:t>Sedation</a:t>
                      </a:r>
                      <a:endParaRPr lang="en-SG" sz="1200" b="1" dirty="0">
                        <a:latin typeface="+mn-lt"/>
                      </a:endParaRPr>
                    </a:p>
                  </a:txBody>
                  <a:tcPr/>
                </a:tc>
                <a:tc>
                  <a:txBody>
                    <a:bodyPr/>
                    <a:lstStyle/>
                    <a:p>
                      <a:r>
                        <a:rPr lang="en-SG" sz="1200" dirty="0"/>
                        <a:t>Weight Gain</a:t>
                      </a:r>
                      <a:endParaRPr lang="en-SG" sz="1200" b="1" dirty="0">
                        <a:latin typeface="+mn-lt"/>
                      </a:endParaRPr>
                    </a:p>
                  </a:txBody>
                  <a:tcPr/>
                </a:tc>
                <a:tc>
                  <a:txBody>
                    <a:bodyPr/>
                    <a:lstStyle/>
                    <a:p>
                      <a:r>
                        <a:rPr lang="en-SG" sz="1200" dirty="0"/>
                        <a:t>Sexual </a:t>
                      </a:r>
                      <a:r>
                        <a:rPr lang="en-SG" sz="1200"/>
                        <a:t>Dysfun</a:t>
                      </a:r>
                      <a:endParaRPr lang="en-SG" sz="1200" b="1" dirty="0">
                        <a:latin typeface="+mn-lt"/>
                      </a:endParaRPr>
                    </a:p>
                  </a:txBody>
                  <a:tcPr/>
                </a:tc>
                <a:tc>
                  <a:txBody>
                    <a:bodyPr/>
                    <a:lstStyle/>
                    <a:p>
                      <a:r>
                        <a:rPr lang="en-SG" sz="1200" dirty="0"/>
                        <a:t>Cardiac</a:t>
                      </a:r>
                      <a:endParaRPr lang="en-SG" sz="1200" b="1" dirty="0">
                        <a:latin typeface="+mn-lt"/>
                      </a:endParaRPr>
                    </a:p>
                  </a:txBody>
                  <a:tcPr/>
                </a:tc>
                <a:tc>
                  <a:txBody>
                    <a:bodyPr/>
                    <a:lstStyle/>
                    <a:p>
                      <a:r>
                        <a:rPr lang="en-SG" sz="1200" dirty="0"/>
                        <a:t>Anti-cholinergic</a:t>
                      </a:r>
                      <a:endParaRPr lang="en-SG" sz="1200" b="1" dirty="0">
                        <a:latin typeface="+mn-lt"/>
                      </a:endParaRPr>
                    </a:p>
                  </a:txBody>
                  <a:tcPr/>
                </a:tc>
                <a:tc>
                  <a:txBody>
                    <a:bodyPr/>
                    <a:lstStyle/>
                    <a:p>
                      <a:r>
                        <a:rPr lang="en-SG" sz="1200" dirty="0"/>
                        <a:t>Seizure</a:t>
                      </a:r>
                      <a:endParaRPr lang="en-SG" sz="1200" b="1" dirty="0">
                        <a:latin typeface="+mn-lt"/>
                      </a:endParaRPr>
                    </a:p>
                  </a:txBody>
                  <a:tcPr/>
                </a:tc>
                <a:tc>
                  <a:txBody>
                    <a:bodyPr/>
                    <a:lstStyle/>
                    <a:p>
                      <a:r>
                        <a:rPr lang="en-SG" sz="1200" dirty="0"/>
                        <a:t>Other Indications</a:t>
                      </a:r>
                      <a:endParaRPr lang="en-SG" sz="1200" b="1" dirty="0">
                        <a:latin typeface="+mn-lt"/>
                      </a:endParaRPr>
                    </a:p>
                  </a:txBody>
                  <a:tcPr/>
                </a:tc>
                <a:tc>
                  <a:txBody>
                    <a:bodyPr/>
                    <a:lstStyle/>
                    <a:p>
                      <a:pPr marL="72000" indent="-72000"/>
                      <a:r>
                        <a:rPr lang="en-SG" sz="1200" dirty="0"/>
                        <a:t>Remarks</a:t>
                      </a:r>
                      <a:endParaRPr lang="en-SG" sz="1200" b="1" dirty="0">
                        <a:latin typeface="+mn-lt"/>
                      </a:endParaRPr>
                    </a:p>
                  </a:txBody>
                  <a:tcPr/>
                </a:tc>
                <a:extLst>
                  <a:ext uri="{0D108BD9-81ED-4DB2-BD59-A6C34878D82A}">
                    <a16:rowId xmlns:a16="http://schemas.microsoft.com/office/drawing/2014/main" val="778419518"/>
                  </a:ext>
                </a:extLst>
              </a:tr>
              <a:tr h="597355">
                <a:tc gridSpan="10">
                  <a:txBody>
                    <a:bodyPr/>
                    <a:lstStyle/>
                    <a:p>
                      <a:pPr marL="0" indent="0">
                        <a:buFont typeface="Arial" panose="020B0604020202020204" pitchFamily="34" charset="0"/>
                        <a:buNone/>
                      </a:pPr>
                      <a:r>
                        <a:rPr lang="en-SG" sz="1600" b="1" dirty="0"/>
                        <a:t>1. SSRI (Selective Serotonin Reuptake Inhibitor)</a:t>
                      </a:r>
                    </a:p>
                    <a:p>
                      <a:pPr marL="0" indent="0">
                        <a:buFont typeface="Wingdings" panose="05000000000000000000" pitchFamily="2" charset="2"/>
                        <a:buNone/>
                      </a:pPr>
                      <a:r>
                        <a:rPr lang="en-SG" sz="1400" dirty="0"/>
                        <a:t>(few side effects, overdose less likely fatal)</a:t>
                      </a:r>
                      <a:endParaRPr lang="en-SG" sz="1400" dirty="0">
                        <a:latin typeface="+mn-lt"/>
                      </a:endParaRPr>
                    </a:p>
                  </a:txBody>
                  <a:tcPr/>
                </a:tc>
                <a:tc hMerge="1">
                  <a:txBody>
                    <a:bodyPr/>
                    <a:lstStyle/>
                    <a:p>
                      <a:endParaRPr lang="en-SG" sz="1200" dirty="0">
                        <a:latin typeface="+mn-lt"/>
                      </a:endParaRPr>
                    </a:p>
                  </a:txBody>
                  <a:tcPr/>
                </a:tc>
                <a:tc hMerge="1">
                  <a:txBody>
                    <a:bodyPr/>
                    <a:lstStyle/>
                    <a:p>
                      <a:endParaRPr lang="en-SG" sz="1200" dirty="0">
                        <a:latin typeface="+mn-lt"/>
                      </a:endParaRPr>
                    </a:p>
                  </a:txBody>
                  <a:tcPr/>
                </a:tc>
                <a:tc hMerge="1">
                  <a:txBody>
                    <a:bodyPr/>
                    <a:lstStyle/>
                    <a:p>
                      <a:endParaRPr lang="en-SG" sz="1200" dirty="0">
                        <a:latin typeface="+mn-lt"/>
                      </a:endParaRPr>
                    </a:p>
                  </a:txBody>
                  <a:tcPr/>
                </a:tc>
                <a:tc hMerge="1">
                  <a:txBody>
                    <a:bodyPr/>
                    <a:lstStyle/>
                    <a:p>
                      <a:endParaRPr lang="en-SG" sz="1200" dirty="0">
                        <a:latin typeface="+mn-lt"/>
                      </a:endParaRPr>
                    </a:p>
                  </a:txBody>
                  <a:tcPr/>
                </a:tc>
                <a:tc hMerge="1">
                  <a:txBody>
                    <a:bodyPr/>
                    <a:lstStyle/>
                    <a:p>
                      <a:endParaRPr lang="en-SG" sz="1200" dirty="0">
                        <a:latin typeface="+mn-lt"/>
                      </a:endParaRPr>
                    </a:p>
                  </a:txBody>
                  <a:tcPr/>
                </a:tc>
                <a:tc hMerge="1">
                  <a:txBody>
                    <a:bodyPr/>
                    <a:lstStyle/>
                    <a:p>
                      <a:endParaRPr lang="en-SG" sz="1200" dirty="0">
                        <a:latin typeface="+mn-lt"/>
                      </a:endParaRPr>
                    </a:p>
                  </a:txBody>
                  <a:tcPr/>
                </a:tc>
                <a:tc hMerge="1">
                  <a:txBody>
                    <a:bodyPr/>
                    <a:lstStyle/>
                    <a:p>
                      <a:endParaRPr lang="en-SG" sz="1200" dirty="0">
                        <a:latin typeface="+mn-lt"/>
                      </a:endParaRPr>
                    </a:p>
                  </a:txBody>
                  <a:tcPr/>
                </a:tc>
                <a:tc hMerge="1">
                  <a:txBody>
                    <a:bodyPr/>
                    <a:lstStyle/>
                    <a:p>
                      <a:endParaRPr lang="en-SG" sz="1200" dirty="0">
                        <a:latin typeface="+mn-lt"/>
                      </a:endParaRPr>
                    </a:p>
                  </a:txBody>
                  <a:tcPr/>
                </a:tc>
                <a:tc hMerge="1">
                  <a:txBody>
                    <a:bodyPr/>
                    <a:lstStyle/>
                    <a:p>
                      <a:endParaRPr lang="en-SG" sz="1200" dirty="0">
                        <a:latin typeface="+mn-lt"/>
                      </a:endParaRPr>
                    </a:p>
                  </a:txBody>
                  <a:tcPr/>
                </a:tc>
                <a:tc>
                  <a:txBody>
                    <a:bodyPr/>
                    <a:lstStyle/>
                    <a:p>
                      <a:pPr marL="108000" indent="-108000">
                        <a:buFont typeface="Arial" panose="020B0604020202020204" pitchFamily="34" charset="0"/>
                        <a:buChar char="•"/>
                      </a:pPr>
                      <a:r>
                        <a:rPr lang="en-SG" sz="1200" dirty="0"/>
                        <a:t>Initial: nausea, GI discomfort, restlessness</a:t>
                      </a:r>
                    </a:p>
                    <a:p>
                      <a:pPr marL="108000" indent="-108000">
                        <a:buFont typeface="Arial" panose="020B0604020202020204" pitchFamily="34" charset="0"/>
                        <a:buChar char="•"/>
                      </a:pPr>
                      <a:r>
                        <a:rPr lang="en-SG" sz="1200" dirty="0"/>
                        <a:t>↓Na (SIADH) in elderly</a:t>
                      </a:r>
                      <a:endParaRPr lang="en-SG" sz="1200" dirty="0">
                        <a:latin typeface="+mn-lt"/>
                      </a:endParaRPr>
                    </a:p>
                  </a:txBody>
                  <a:tcPr/>
                </a:tc>
                <a:extLst>
                  <a:ext uri="{0D108BD9-81ED-4DB2-BD59-A6C34878D82A}">
                    <a16:rowId xmlns:a16="http://schemas.microsoft.com/office/drawing/2014/main" val="3812583015"/>
                  </a:ext>
                </a:extLst>
              </a:tr>
              <a:tr h="357228">
                <a:tc>
                  <a:txBody>
                    <a:bodyPr/>
                    <a:lstStyle/>
                    <a:p>
                      <a:pPr>
                        <a:lnSpc>
                          <a:spcPct val="107000"/>
                        </a:lnSpc>
                        <a:spcAft>
                          <a:spcPts val="0"/>
                        </a:spcAft>
                      </a:pPr>
                      <a:r>
                        <a:rPr lang="en-SG" sz="1200" dirty="0">
                          <a:effectLst/>
                        </a:rPr>
                        <a:t>Sertraline</a:t>
                      </a:r>
                    </a:p>
                    <a:p>
                      <a:pPr>
                        <a:lnSpc>
                          <a:spcPct val="107000"/>
                        </a:lnSpc>
                        <a:spcAft>
                          <a:spcPts val="0"/>
                        </a:spcAft>
                      </a:pPr>
                      <a:r>
                        <a:rPr lang="en-SG" sz="1200" dirty="0">
                          <a:effectLst/>
                        </a:rPr>
                        <a:t>(Zoloft</a:t>
                      </a:r>
                      <a:r>
                        <a:rPr lang="en-SG" sz="1200" dirty="0">
                          <a:solidFill>
                            <a:schemeClr val="bg1"/>
                          </a:solidFill>
                          <a:effectLst/>
                        </a:rPr>
                        <a:t>®</a:t>
                      </a:r>
                      <a:r>
                        <a:rPr lang="en-SG" sz="1200" dirty="0">
                          <a:effectLst/>
                        </a:rPr>
                        <a:t>)</a:t>
                      </a:r>
                      <a:endParaRPr lang="en-SG" sz="1200" dirty="0">
                        <a:effectLst/>
                        <a:latin typeface="+mn-lt"/>
                        <a:ea typeface="DengXian" panose="02010600030101010101" pitchFamily="2" charset="-122"/>
                        <a:cs typeface="Times New Roman" panose="02020603050405020304" pitchFamily="18" charset="0"/>
                      </a:endParaRPr>
                    </a:p>
                  </a:txBody>
                  <a:tcPr marL="68580" marR="68580" marT="0" marB="0"/>
                </a:tc>
                <a:tc>
                  <a:txBody>
                    <a:bodyPr/>
                    <a:lstStyle/>
                    <a:p>
                      <a:pPr>
                        <a:lnSpc>
                          <a:spcPct val="107000"/>
                        </a:lnSpc>
                        <a:spcAft>
                          <a:spcPts val="0"/>
                        </a:spcAft>
                      </a:pPr>
                      <a:r>
                        <a:rPr lang="en-SG" sz="1200" dirty="0">
                          <a:effectLst/>
                        </a:rPr>
                        <a:t>50</a:t>
                      </a:r>
                      <a:endParaRPr lang="en-SG" sz="1200" dirty="0">
                        <a:effectLst/>
                        <a:latin typeface="+mn-lt"/>
                        <a:ea typeface="DengXian" panose="02010600030101010101" pitchFamily="2" charset="-122"/>
                        <a:cs typeface="Times New Roman" panose="02020603050405020304" pitchFamily="18" charset="0"/>
                      </a:endParaRPr>
                    </a:p>
                  </a:txBody>
                  <a:tcPr marL="68580" marR="68580" marT="0" marB="0"/>
                </a:tc>
                <a:tc>
                  <a:txBody>
                    <a:bodyPr/>
                    <a:lstStyle/>
                    <a:p>
                      <a:pPr>
                        <a:lnSpc>
                          <a:spcPct val="107000"/>
                        </a:lnSpc>
                        <a:spcAft>
                          <a:spcPts val="0"/>
                        </a:spcAft>
                      </a:pPr>
                      <a:r>
                        <a:rPr lang="en-SG" sz="1200">
                          <a:effectLst/>
                        </a:rPr>
                        <a:t>100-200</a:t>
                      </a:r>
                      <a:endParaRPr lang="en-SG" sz="1200">
                        <a:effectLst/>
                        <a:latin typeface="+mn-lt"/>
                        <a:ea typeface="DengXian" panose="02010600030101010101" pitchFamily="2" charset="-122"/>
                        <a:cs typeface="Times New Roman" panose="02020603050405020304" pitchFamily="18" charset="0"/>
                      </a:endParaRPr>
                    </a:p>
                  </a:txBody>
                  <a:tcPr marL="68580" marR="68580" marT="0" marB="0"/>
                </a:tc>
                <a:tc>
                  <a:txBody>
                    <a:bodyPr/>
                    <a:lstStyle/>
                    <a:p>
                      <a:pPr>
                        <a:lnSpc>
                          <a:spcPct val="107000"/>
                        </a:lnSpc>
                        <a:spcAft>
                          <a:spcPts val="0"/>
                        </a:spcAft>
                      </a:pPr>
                      <a:r>
                        <a:rPr lang="en-SG" sz="1200">
                          <a:effectLst/>
                        </a:rPr>
                        <a:t>+/-</a:t>
                      </a:r>
                      <a:endParaRPr lang="en-SG" sz="1200" dirty="0">
                        <a:effectLst/>
                        <a:latin typeface="+mn-lt"/>
                        <a:ea typeface="DengXian" panose="02010600030101010101" pitchFamily="2" charset="-122"/>
                        <a:cs typeface="Times New Roman" panose="02020603050405020304" pitchFamily="18" charset="0"/>
                      </a:endParaRPr>
                    </a:p>
                  </a:txBody>
                  <a:tcPr marL="68580" marR="68580" marT="0" marB="0"/>
                </a:tc>
                <a:tc>
                  <a:txBody>
                    <a:bodyPr/>
                    <a:lstStyle/>
                    <a:p>
                      <a:pPr>
                        <a:lnSpc>
                          <a:spcPct val="107000"/>
                        </a:lnSpc>
                        <a:spcAft>
                          <a:spcPts val="0"/>
                        </a:spcAft>
                      </a:pPr>
                      <a:r>
                        <a:rPr lang="en-SG" sz="1200" dirty="0">
                          <a:effectLst/>
                        </a:rPr>
                        <a:t>+</a:t>
                      </a:r>
                      <a:endParaRPr lang="en-SG" sz="1200" dirty="0">
                        <a:effectLst/>
                        <a:latin typeface="+mn-lt"/>
                        <a:ea typeface="DengXian" panose="02010600030101010101" pitchFamily="2" charset="-122"/>
                        <a:cs typeface="Times New Roman" panose="02020603050405020304" pitchFamily="18" charset="0"/>
                      </a:endParaRPr>
                    </a:p>
                  </a:txBody>
                  <a:tcPr marL="68580" marR="68580" marT="0" marB="0"/>
                </a:tc>
                <a:tc>
                  <a:txBody>
                    <a:bodyPr/>
                    <a:lstStyle/>
                    <a:p>
                      <a:pPr>
                        <a:lnSpc>
                          <a:spcPct val="107000"/>
                        </a:lnSpc>
                        <a:spcAft>
                          <a:spcPts val="0"/>
                        </a:spcAft>
                      </a:pPr>
                      <a:r>
                        <a:rPr lang="en-SG" sz="1200">
                          <a:effectLst/>
                        </a:rPr>
                        <a:t>++</a:t>
                      </a:r>
                      <a:endParaRPr lang="en-SG" sz="1200" dirty="0">
                        <a:effectLst/>
                        <a:latin typeface="+mn-lt"/>
                        <a:ea typeface="DengXian" panose="02010600030101010101" pitchFamily="2" charset="-122"/>
                        <a:cs typeface="Times New Roman" panose="02020603050405020304" pitchFamily="18" charset="0"/>
                      </a:endParaRPr>
                    </a:p>
                  </a:txBody>
                  <a:tcPr marL="68580" marR="68580" marT="0" marB="0"/>
                </a:tc>
                <a:tc>
                  <a:txBody>
                    <a:bodyPr/>
                    <a:lstStyle/>
                    <a:p>
                      <a:pPr>
                        <a:lnSpc>
                          <a:spcPct val="107000"/>
                        </a:lnSpc>
                        <a:spcAft>
                          <a:spcPts val="0"/>
                        </a:spcAft>
                      </a:pPr>
                      <a:r>
                        <a:rPr lang="en-SG" sz="1200">
                          <a:effectLst/>
                        </a:rPr>
                        <a:t>-</a:t>
                      </a:r>
                      <a:endParaRPr lang="en-SG" sz="1200">
                        <a:effectLst/>
                        <a:latin typeface="+mn-lt"/>
                        <a:ea typeface="DengXian" panose="02010600030101010101" pitchFamily="2" charset="-122"/>
                        <a:cs typeface="Times New Roman" panose="02020603050405020304" pitchFamily="18" charset="0"/>
                      </a:endParaRPr>
                    </a:p>
                  </a:txBody>
                  <a:tcPr marL="68580" marR="68580" marT="0" marB="0"/>
                </a:tc>
                <a:tc>
                  <a:txBody>
                    <a:bodyPr/>
                    <a:lstStyle/>
                    <a:p>
                      <a:pPr>
                        <a:lnSpc>
                          <a:spcPct val="107000"/>
                        </a:lnSpc>
                        <a:spcAft>
                          <a:spcPts val="0"/>
                        </a:spcAft>
                      </a:pPr>
                      <a:r>
                        <a:rPr lang="en-SG" sz="1200">
                          <a:effectLst/>
                        </a:rPr>
                        <a:t>+</a:t>
                      </a:r>
                      <a:endParaRPr lang="en-SG" sz="1200">
                        <a:effectLst/>
                        <a:latin typeface="+mn-lt"/>
                        <a:ea typeface="DengXian" panose="02010600030101010101" pitchFamily="2" charset="-122"/>
                        <a:cs typeface="Times New Roman" panose="02020603050405020304" pitchFamily="18" charset="0"/>
                      </a:endParaRPr>
                    </a:p>
                  </a:txBody>
                  <a:tcPr marL="68580" marR="68580" marT="0" marB="0"/>
                </a:tc>
                <a:tc>
                  <a:txBody>
                    <a:bodyPr/>
                    <a:lstStyle/>
                    <a:p>
                      <a:pPr>
                        <a:lnSpc>
                          <a:spcPct val="107000"/>
                        </a:lnSpc>
                        <a:spcAft>
                          <a:spcPts val="0"/>
                        </a:spcAft>
                      </a:pPr>
                      <a:r>
                        <a:rPr lang="en-SG" sz="1200" dirty="0">
                          <a:effectLst/>
                        </a:rPr>
                        <a:t>-</a:t>
                      </a:r>
                      <a:endParaRPr lang="en-SG" sz="1200" dirty="0">
                        <a:effectLst/>
                        <a:latin typeface="+mn-lt"/>
                        <a:ea typeface="DengXian" panose="02010600030101010101" pitchFamily="2" charset="-122"/>
                        <a:cs typeface="Times New Roman" panose="02020603050405020304" pitchFamily="18" charset="0"/>
                      </a:endParaRPr>
                    </a:p>
                  </a:txBody>
                  <a:tcPr marL="68580" marR="68580" marT="0" marB="0"/>
                </a:tc>
                <a:tc>
                  <a:txBody>
                    <a:bodyPr/>
                    <a:lstStyle/>
                    <a:p>
                      <a:pPr>
                        <a:lnSpc>
                          <a:spcPct val="107000"/>
                        </a:lnSpc>
                        <a:spcAft>
                          <a:spcPts val="0"/>
                        </a:spcAft>
                      </a:pPr>
                      <a:r>
                        <a:rPr lang="en-SG" sz="1200" dirty="0">
                          <a:effectLst/>
                        </a:rPr>
                        <a:t>OCD, PD, PTSD, PMDD, SAD</a:t>
                      </a:r>
                      <a:endParaRPr lang="en-SG" sz="1200" dirty="0">
                        <a:effectLst/>
                        <a:latin typeface="+mn-lt"/>
                        <a:ea typeface="DengXian" panose="02010600030101010101" pitchFamily="2" charset="-122"/>
                        <a:cs typeface="Times New Roman" panose="02020603050405020304" pitchFamily="18" charset="0"/>
                      </a:endParaRPr>
                    </a:p>
                  </a:txBody>
                  <a:tcPr marL="68580" marR="68580" marT="0" marB="0"/>
                </a:tc>
                <a:tc>
                  <a:txBody>
                    <a:bodyPr/>
                    <a:lstStyle/>
                    <a:p>
                      <a:pPr marL="108000" indent="-108000">
                        <a:buFont typeface="Arial" panose="020B0604020202020204" pitchFamily="34" charset="0"/>
                        <a:buChar char="•"/>
                      </a:pPr>
                      <a:r>
                        <a:rPr lang="en-SG" sz="1200" kern="1200" dirty="0">
                          <a:effectLst/>
                        </a:rPr>
                        <a:t>Used in breast-feeding</a:t>
                      </a:r>
                      <a:endParaRPr lang="en-SG" sz="1200" dirty="0">
                        <a:latin typeface="+mn-lt"/>
                      </a:endParaRPr>
                    </a:p>
                  </a:txBody>
                  <a:tcPr/>
                </a:tc>
                <a:extLst>
                  <a:ext uri="{0D108BD9-81ED-4DB2-BD59-A6C34878D82A}">
                    <a16:rowId xmlns:a16="http://schemas.microsoft.com/office/drawing/2014/main" val="3637130902"/>
                  </a:ext>
                </a:extLst>
              </a:tr>
              <a:tr h="426682">
                <a:tc>
                  <a:txBody>
                    <a:bodyPr/>
                    <a:lstStyle/>
                    <a:p>
                      <a:pPr>
                        <a:lnSpc>
                          <a:spcPct val="107000"/>
                        </a:lnSpc>
                        <a:spcAft>
                          <a:spcPts val="0"/>
                        </a:spcAft>
                      </a:pPr>
                      <a:r>
                        <a:rPr lang="en-SG" sz="1200" dirty="0">
                          <a:effectLst/>
                        </a:rPr>
                        <a:t>Fluoxetine</a:t>
                      </a:r>
                    </a:p>
                    <a:p>
                      <a:pPr>
                        <a:lnSpc>
                          <a:spcPct val="107000"/>
                        </a:lnSpc>
                        <a:spcAft>
                          <a:spcPts val="0"/>
                        </a:spcAft>
                      </a:pPr>
                      <a:r>
                        <a:rPr lang="en-SG" sz="1200" dirty="0">
                          <a:effectLst/>
                        </a:rPr>
                        <a:t>(Prozac</a:t>
                      </a:r>
                      <a:r>
                        <a:rPr lang="en-SG" sz="1200" dirty="0">
                          <a:solidFill>
                            <a:schemeClr val="bg1"/>
                          </a:solidFill>
                          <a:effectLst/>
                        </a:rPr>
                        <a:t>®</a:t>
                      </a:r>
                      <a:r>
                        <a:rPr lang="en-SG" sz="1200" dirty="0">
                          <a:effectLst/>
                        </a:rPr>
                        <a:t>)</a:t>
                      </a:r>
                      <a:endParaRPr lang="en-SG" sz="1200" dirty="0">
                        <a:effectLst/>
                        <a:latin typeface="+mn-lt"/>
                        <a:ea typeface="DengXian" panose="02010600030101010101" pitchFamily="2" charset="-122"/>
                        <a:cs typeface="Times New Roman" panose="02020603050405020304" pitchFamily="18" charset="0"/>
                      </a:endParaRPr>
                    </a:p>
                  </a:txBody>
                  <a:tcPr marL="68580" marR="68580" marT="0" marB="0"/>
                </a:tc>
                <a:tc>
                  <a:txBody>
                    <a:bodyPr/>
                    <a:lstStyle/>
                    <a:p>
                      <a:pPr>
                        <a:lnSpc>
                          <a:spcPct val="107000"/>
                        </a:lnSpc>
                        <a:spcAft>
                          <a:spcPts val="0"/>
                        </a:spcAft>
                      </a:pPr>
                      <a:r>
                        <a:rPr lang="en-SG" sz="1200" dirty="0">
                          <a:effectLst/>
                        </a:rPr>
                        <a:t>20 </a:t>
                      </a:r>
                      <a:r>
                        <a:rPr lang="en-SG" sz="1200" dirty="0">
                          <a:effectLst/>
                          <a:latin typeface="+mn-lt"/>
                          <a:ea typeface="DengXian" panose="02010600030101010101" pitchFamily="2" charset="-122"/>
                          <a:cs typeface="Times New Roman" panose="02020603050405020304" pitchFamily="18" charset="0"/>
                        </a:rPr>
                        <a:t>(long half-life)</a:t>
                      </a:r>
                    </a:p>
                  </a:txBody>
                  <a:tcPr marL="68580" marR="68580" marT="0" marB="0"/>
                </a:tc>
                <a:tc>
                  <a:txBody>
                    <a:bodyPr/>
                    <a:lstStyle/>
                    <a:p>
                      <a:pPr>
                        <a:lnSpc>
                          <a:spcPct val="107000"/>
                        </a:lnSpc>
                        <a:spcAft>
                          <a:spcPts val="0"/>
                        </a:spcAft>
                      </a:pPr>
                      <a:r>
                        <a:rPr lang="en-SG" sz="1200">
                          <a:effectLst/>
                        </a:rPr>
                        <a:t>20-60</a:t>
                      </a:r>
                      <a:endParaRPr lang="en-SG" sz="1200">
                        <a:effectLst/>
                        <a:latin typeface="+mn-lt"/>
                        <a:ea typeface="DengXian" panose="02010600030101010101" pitchFamily="2" charset="-122"/>
                        <a:cs typeface="Times New Roman" panose="02020603050405020304" pitchFamily="18" charset="0"/>
                      </a:endParaRPr>
                    </a:p>
                  </a:txBody>
                  <a:tcPr marL="68580" marR="68580" marT="0" marB="0"/>
                </a:tc>
                <a:tc>
                  <a:txBody>
                    <a:bodyPr/>
                    <a:lstStyle/>
                    <a:p>
                      <a:pPr>
                        <a:lnSpc>
                          <a:spcPct val="107000"/>
                        </a:lnSpc>
                        <a:spcAft>
                          <a:spcPts val="0"/>
                        </a:spcAft>
                      </a:pPr>
                      <a:r>
                        <a:rPr lang="en-SG" sz="1200">
                          <a:effectLst/>
                        </a:rPr>
                        <a:t>-</a:t>
                      </a:r>
                      <a:endParaRPr lang="en-SG" sz="1200">
                        <a:effectLst/>
                        <a:latin typeface="+mn-lt"/>
                        <a:ea typeface="DengXian" panose="02010600030101010101" pitchFamily="2" charset="-122"/>
                        <a:cs typeface="Times New Roman" panose="02020603050405020304" pitchFamily="18" charset="0"/>
                      </a:endParaRPr>
                    </a:p>
                  </a:txBody>
                  <a:tcPr marL="68580" marR="68580" marT="0" marB="0"/>
                </a:tc>
                <a:tc>
                  <a:txBody>
                    <a:bodyPr/>
                    <a:lstStyle/>
                    <a:p>
                      <a:pPr>
                        <a:lnSpc>
                          <a:spcPct val="107000"/>
                        </a:lnSpc>
                        <a:spcAft>
                          <a:spcPts val="0"/>
                        </a:spcAft>
                      </a:pPr>
                      <a:r>
                        <a:rPr lang="en-SG" sz="1200">
                          <a:effectLst/>
                        </a:rPr>
                        <a:t>+/-</a:t>
                      </a:r>
                      <a:endParaRPr lang="en-SG" sz="1200">
                        <a:effectLst/>
                        <a:latin typeface="+mn-lt"/>
                        <a:ea typeface="DengXian" panose="02010600030101010101" pitchFamily="2" charset="-122"/>
                        <a:cs typeface="Times New Roman" panose="02020603050405020304" pitchFamily="18" charset="0"/>
                      </a:endParaRPr>
                    </a:p>
                  </a:txBody>
                  <a:tcPr marL="68580" marR="68580" marT="0" marB="0"/>
                </a:tc>
                <a:tc>
                  <a:txBody>
                    <a:bodyPr/>
                    <a:lstStyle/>
                    <a:p>
                      <a:pPr>
                        <a:lnSpc>
                          <a:spcPct val="107000"/>
                        </a:lnSpc>
                        <a:spcAft>
                          <a:spcPts val="0"/>
                        </a:spcAft>
                      </a:pPr>
                      <a:r>
                        <a:rPr lang="en-SG" sz="1200">
                          <a:effectLst/>
                        </a:rPr>
                        <a:t>++</a:t>
                      </a:r>
                      <a:endParaRPr lang="en-SG" sz="1200">
                        <a:effectLst/>
                        <a:latin typeface="+mn-lt"/>
                        <a:ea typeface="DengXian" panose="02010600030101010101" pitchFamily="2" charset="-122"/>
                        <a:cs typeface="Times New Roman" panose="02020603050405020304" pitchFamily="18" charset="0"/>
                      </a:endParaRPr>
                    </a:p>
                  </a:txBody>
                  <a:tcPr marL="68580" marR="68580" marT="0" marB="0"/>
                </a:tc>
                <a:tc>
                  <a:txBody>
                    <a:bodyPr/>
                    <a:lstStyle/>
                    <a:p>
                      <a:pPr>
                        <a:lnSpc>
                          <a:spcPct val="107000"/>
                        </a:lnSpc>
                        <a:spcAft>
                          <a:spcPts val="0"/>
                        </a:spcAft>
                      </a:pPr>
                      <a:r>
                        <a:rPr lang="en-SG" sz="1200">
                          <a:effectLst/>
                        </a:rPr>
                        <a:t>-</a:t>
                      </a:r>
                      <a:endParaRPr lang="en-SG" sz="1200">
                        <a:effectLst/>
                        <a:latin typeface="+mn-lt"/>
                        <a:ea typeface="DengXian" panose="02010600030101010101" pitchFamily="2" charset="-122"/>
                        <a:cs typeface="Times New Roman" panose="02020603050405020304" pitchFamily="18" charset="0"/>
                      </a:endParaRPr>
                    </a:p>
                  </a:txBody>
                  <a:tcPr marL="68580" marR="68580" marT="0" marB="0"/>
                </a:tc>
                <a:tc>
                  <a:txBody>
                    <a:bodyPr/>
                    <a:lstStyle/>
                    <a:p>
                      <a:pPr>
                        <a:lnSpc>
                          <a:spcPct val="107000"/>
                        </a:lnSpc>
                        <a:spcAft>
                          <a:spcPts val="0"/>
                        </a:spcAft>
                      </a:pPr>
                      <a:r>
                        <a:rPr lang="en-SG" sz="1200">
                          <a:effectLst/>
                        </a:rPr>
                        <a:t>+</a:t>
                      </a:r>
                      <a:endParaRPr lang="en-SG" sz="1200">
                        <a:effectLst/>
                        <a:latin typeface="+mn-lt"/>
                        <a:ea typeface="DengXian" panose="02010600030101010101" pitchFamily="2" charset="-122"/>
                        <a:cs typeface="Times New Roman" panose="02020603050405020304" pitchFamily="18" charset="0"/>
                      </a:endParaRPr>
                    </a:p>
                  </a:txBody>
                  <a:tcPr marL="68580" marR="68580" marT="0" marB="0"/>
                </a:tc>
                <a:tc>
                  <a:txBody>
                    <a:bodyPr/>
                    <a:lstStyle/>
                    <a:p>
                      <a:pPr>
                        <a:lnSpc>
                          <a:spcPct val="107000"/>
                        </a:lnSpc>
                        <a:spcAft>
                          <a:spcPts val="0"/>
                        </a:spcAft>
                      </a:pPr>
                      <a:r>
                        <a:rPr lang="en-SG" sz="1200" dirty="0">
                          <a:effectLst/>
                        </a:rPr>
                        <a:t>-</a:t>
                      </a:r>
                      <a:endParaRPr lang="en-SG" sz="1200" dirty="0">
                        <a:effectLst/>
                        <a:latin typeface="+mn-lt"/>
                        <a:ea typeface="DengXian" panose="02010600030101010101" pitchFamily="2" charset="-122"/>
                        <a:cs typeface="Times New Roman" panose="02020603050405020304" pitchFamily="18" charset="0"/>
                      </a:endParaRPr>
                    </a:p>
                  </a:txBody>
                  <a:tcPr marL="68580" marR="68580" marT="0" marB="0"/>
                </a:tc>
                <a:tc>
                  <a:txBody>
                    <a:bodyPr/>
                    <a:lstStyle/>
                    <a:p>
                      <a:pPr>
                        <a:lnSpc>
                          <a:spcPct val="107000"/>
                        </a:lnSpc>
                        <a:spcAft>
                          <a:spcPts val="0"/>
                        </a:spcAft>
                      </a:pPr>
                      <a:r>
                        <a:rPr lang="en-SG" sz="1200">
                          <a:effectLst/>
                        </a:rPr>
                        <a:t>OCD, BN, PD</a:t>
                      </a:r>
                      <a:endParaRPr lang="en-SG" sz="1200">
                        <a:effectLst/>
                        <a:latin typeface="+mn-lt"/>
                        <a:ea typeface="DengXian" panose="02010600030101010101" pitchFamily="2" charset="-122"/>
                        <a:cs typeface="Times New Roman" panose="02020603050405020304" pitchFamily="18" charset="0"/>
                      </a:endParaRPr>
                    </a:p>
                  </a:txBody>
                  <a:tcPr marL="68580" marR="68580" marT="0" marB="0"/>
                </a:tc>
                <a:tc>
                  <a:txBody>
                    <a:bodyPr/>
                    <a:lstStyle/>
                    <a:p>
                      <a:pPr marL="108000" indent="-108000">
                        <a:buFont typeface="Arial" panose="020B0604020202020204" pitchFamily="34" charset="0"/>
                        <a:buChar char="•"/>
                      </a:pPr>
                      <a:r>
                        <a:rPr lang="en-SG" sz="1200" dirty="0"/>
                        <a:t>Inhibits CYP2D6,              ↑Beta-blocker</a:t>
                      </a:r>
                      <a:endParaRPr lang="en-SG" sz="1200" dirty="0">
                        <a:latin typeface="+mn-lt"/>
                      </a:endParaRPr>
                    </a:p>
                  </a:txBody>
                  <a:tcPr/>
                </a:tc>
                <a:extLst>
                  <a:ext uri="{0D108BD9-81ED-4DB2-BD59-A6C34878D82A}">
                    <a16:rowId xmlns:a16="http://schemas.microsoft.com/office/drawing/2014/main" val="1148252399"/>
                  </a:ext>
                </a:extLst>
              </a:tr>
              <a:tr h="357228">
                <a:tc>
                  <a:txBody>
                    <a:bodyPr/>
                    <a:lstStyle/>
                    <a:p>
                      <a:pPr>
                        <a:lnSpc>
                          <a:spcPct val="107000"/>
                        </a:lnSpc>
                        <a:spcAft>
                          <a:spcPts val="0"/>
                        </a:spcAft>
                      </a:pPr>
                      <a:r>
                        <a:rPr lang="en-SG" sz="1200" dirty="0">
                          <a:effectLst/>
                        </a:rPr>
                        <a:t>Escitalopram</a:t>
                      </a:r>
                    </a:p>
                    <a:p>
                      <a:pPr>
                        <a:lnSpc>
                          <a:spcPct val="107000"/>
                        </a:lnSpc>
                        <a:spcAft>
                          <a:spcPts val="0"/>
                        </a:spcAft>
                      </a:pPr>
                      <a:r>
                        <a:rPr lang="en-SG" sz="1200" dirty="0">
                          <a:effectLst/>
                        </a:rPr>
                        <a:t>(Lexapro</a:t>
                      </a:r>
                      <a:r>
                        <a:rPr lang="en-SG" sz="1200" dirty="0">
                          <a:solidFill>
                            <a:schemeClr val="bg1"/>
                          </a:solidFill>
                          <a:effectLst/>
                        </a:rPr>
                        <a:t>®</a:t>
                      </a:r>
                      <a:r>
                        <a:rPr lang="en-SG" sz="1200" dirty="0">
                          <a:effectLst/>
                        </a:rPr>
                        <a:t>)</a:t>
                      </a:r>
                      <a:endParaRPr lang="en-SG" sz="1200" dirty="0">
                        <a:effectLst/>
                        <a:latin typeface="+mn-lt"/>
                        <a:ea typeface="DengXian" panose="02010600030101010101" pitchFamily="2" charset="-122"/>
                        <a:cs typeface="Times New Roman" panose="02020603050405020304" pitchFamily="18" charset="0"/>
                      </a:endParaRPr>
                    </a:p>
                  </a:txBody>
                  <a:tcPr marL="68580" marR="68580" marT="0" marB="0"/>
                </a:tc>
                <a:tc>
                  <a:txBody>
                    <a:bodyPr/>
                    <a:lstStyle/>
                    <a:p>
                      <a:pPr>
                        <a:lnSpc>
                          <a:spcPct val="107000"/>
                        </a:lnSpc>
                        <a:spcAft>
                          <a:spcPts val="0"/>
                        </a:spcAft>
                      </a:pPr>
                      <a:r>
                        <a:rPr lang="en-SG" sz="1200">
                          <a:effectLst/>
                        </a:rPr>
                        <a:t>10</a:t>
                      </a:r>
                      <a:endParaRPr lang="en-SG" sz="1200">
                        <a:effectLst/>
                        <a:latin typeface="+mn-lt"/>
                        <a:ea typeface="DengXian" panose="02010600030101010101" pitchFamily="2" charset="-122"/>
                        <a:cs typeface="Times New Roman" panose="02020603050405020304" pitchFamily="18" charset="0"/>
                      </a:endParaRPr>
                    </a:p>
                  </a:txBody>
                  <a:tcPr marL="68580" marR="68580" marT="0" marB="0"/>
                </a:tc>
                <a:tc>
                  <a:txBody>
                    <a:bodyPr/>
                    <a:lstStyle/>
                    <a:p>
                      <a:pPr>
                        <a:lnSpc>
                          <a:spcPct val="107000"/>
                        </a:lnSpc>
                        <a:spcAft>
                          <a:spcPts val="0"/>
                        </a:spcAft>
                      </a:pPr>
                      <a:r>
                        <a:rPr lang="en-SG" sz="1200">
                          <a:effectLst/>
                        </a:rPr>
                        <a:t>10-20</a:t>
                      </a:r>
                      <a:endParaRPr lang="en-SG" sz="1200">
                        <a:effectLst/>
                        <a:latin typeface="+mn-lt"/>
                        <a:ea typeface="DengXian" panose="02010600030101010101" pitchFamily="2" charset="-122"/>
                        <a:cs typeface="Times New Roman" panose="02020603050405020304" pitchFamily="18" charset="0"/>
                      </a:endParaRPr>
                    </a:p>
                  </a:txBody>
                  <a:tcPr marL="68580" marR="68580" marT="0" marB="0"/>
                </a:tc>
                <a:tc>
                  <a:txBody>
                    <a:bodyPr/>
                    <a:lstStyle/>
                    <a:p>
                      <a:pPr>
                        <a:lnSpc>
                          <a:spcPct val="107000"/>
                        </a:lnSpc>
                        <a:spcAft>
                          <a:spcPts val="0"/>
                        </a:spcAft>
                      </a:pPr>
                      <a:r>
                        <a:rPr lang="en-SG" sz="1200">
                          <a:effectLst/>
                        </a:rPr>
                        <a:t>-</a:t>
                      </a:r>
                      <a:endParaRPr lang="en-SG" sz="1200">
                        <a:effectLst/>
                        <a:latin typeface="+mn-lt"/>
                        <a:ea typeface="DengXian" panose="02010600030101010101" pitchFamily="2" charset="-122"/>
                        <a:cs typeface="Times New Roman" panose="02020603050405020304" pitchFamily="18" charset="0"/>
                      </a:endParaRPr>
                    </a:p>
                  </a:txBody>
                  <a:tcPr marL="68580" marR="68580" marT="0" marB="0"/>
                </a:tc>
                <a:tc>
                  <a:txBody>
                    <a:bodyPr/>
                    <a:lstStyle/>
                    <a:p>
                      <a:pPr>
                        <a:lnSpc>
                          <a:spcPct val="107000"/>
                        </a:lnSpc>
                        <a:spcAft>
                          <a:spcPts val="0"/>
                        </a:spcAft>
                      </a:pPr>
                      <a:r>
                        <a:rPr lang="en-SG" sz="1200">
                          <a:effectLst/>
                        </a:rPr>
                        <a:t>+</a:t>
                      </a:r>
                      <a:endParaRPr lang="en-SG" sz="1200">
                        <a:effectLst/>
                        <a:latin typeface="+mn-lt"/>
                        <a:ea typeface="DengXian" panose="02010600030101010101" pitchFamily="2" charset="-122"/>
                        <a:cs typeface="Times New Roman" panose="02020603050405020304" pitchFamily="18" charset="0"/>
                      </a:endParaRPr>
                    </a:p>
                  </a:txBody>
                  <a:tcPr marL="68580" marR="68580" marT="0" marB="0"/>
                </a:tc>
                <a:tc>
                  <a:txBody>
                    <a:bodyPr/>
                    <a:lstStyle/>
                    <a:p>
                      <a:pPr>
                        <a:lnSpc>
                          <a:spcPct val="107000"/>
                        </a:lnSpc>
                        <a:spcAft>
                          <a:spcPts val="0"/>
                        </a:spcAft>
                      </a:pPr>
                      <a:r>
                        <a:rPr lang="en-SG" sz="1200">
                          <a:effectLst/>
                        </a:rPr>
                        <a:t>++</a:t>
                      </a:r>
                      <a:endParaRPr lang="en-SG" sz="1200">
                        <a:effectLst/>
                        <a:latin typeface="+mn-lt"/>
                        <a:ea typeface="DengXian" panose="02010600030101010101" pitchFamily="2" charset="-122"/>
                        <a:cs typeface="Times New Roman" panose="02020603050405020304" pitchFamily="18" charset="0"/>
                      </a:endParaRPr>
                    </a:p>
                  </a:txBody>
                  <a:tcPr marL="68580" marR="68580" marT="0" marB="0"/>
                </a:tc>
                <a:tc>
                  <a:txBody>
                    <a:bodyPr/>
                    <a:lstStyle/>
                    <a:p>
                      <a:pPr>
                        <a:lnSpc>
                          <a:spcPct val="107000"/>
                        </a:lnSpc>
                        <a:spcAft>
                          <a:spcPts val="0"/>
                        </a:spcAft>
                      </a:pPr>
                      <a:r>
                        <a:rPr lang="en-SG" sz="1200">
                          <a:effectLst/>
                        </a:rPr>
                        <a:t>↑QTc</a:t>
                      </a:r>
                      <a:endParaRPr lang="en-SG" sz="1200">
                        <a:effectLst/>
                        <a:latin typeface="+mn-lt"/>
                        <a:ea typeface="DengXian" panose="02010600030101010101" pitchFamily="2" charset="-122"/>
                        <a:cs typeface="Times New Roman" panose="02020603050405020304" pitchFamily="18" charset="0"/>
                      </a:endParaRPr>
                    </a:p>
                  </a:txBody>
                  <a:tcPr marL="68580" marR="68580" marT="0" marB="0"/>
                </a:tc>
                <a:tc>
                  <a:txBody>
                    <a:bodyPr/>
                    <a:lstStyle/>
                    <a:p>
                      <a:pPr>
                        <a:lnSpc>
                          <a:spcPct val="107000"/>
                        </a:lnSpc>
                        <a:spcAft>
                          <a:spcPts val="0"/>
                        </a:spcAft>
                      </a:pPr>
                      <a:r>
                        <a:rPr lang="en-SG" sz="1200" dirty="0">
                          <a:effectLst/>
                        </a:rPr>
                        <a:t>-</a:t>
                      </a:r>
                      <a:endParaRPr lang="en-SG" sz="1200" dirty="0">
                        <a:effectLst/>
                        <a:latin typeface="+mn-lt"/>
                        <a:ea typeface="DengXian" panose="02010600030101010101" pitchFamily="2" charset="-122"/>
                        <a:cs typeface="Times New Roman" panose="02020603050405020304" pitchFamily="18" charset="0"/>
                      </a:endParaRPr>
                    </a:p>
                  </a:txBody>
                  <a:tcPr marL="68580" marR="68580" marT="0" marB="0"/>
                </a:tc>
                <a:tc>
                  <a:txBody>
                    <a:bodyPr/>
                    <a:lstStyle/>
                    <a:p>
                      <a:pPr>
                        <a:lnSpc>
                          <a:spcPct val="107000"/>
                        </a:lnSpc>
                        <a:spcAft>
                          <a:spcPts val="0"/>
                        </a:spcAft>
                      </a:pPr>
                      <a:r>
                        <a:rPr lang="en-SG" sz="1200">
                          <a:effectLst/>
                        </a:rPr>
                        <a:t>-</a:t>
                      </a:r>
                      <a:endParaRPr lang="en-SG" sz="1200" dirty="0">
                        <a:effectLst/>
                        <a:latin typeface="+mn-lt"/>
                        <a:ea typeface="DengXian" panose="02010600030101010101" pitchFamily="2" charset="-122"/>
                        <a:cs typeface="Times New Roman" panose="02020603050405020304" pitchFamily="18" charset="0"/>
                      </a:endParaRPr>
                    </a:p>
                  </a:txBody>
                  <a:tcPr marL="68580" marR="68580" marT="0" marB="0"/>
                </a:tc>
                <a:tc>
                  <a:txBody>
                    <a:bodyPr/>
                    <a:lstStyle/>
                    <a:p>
                      <a:pPr>
                        <a:lnSpc>
                          <a:spcPct val="107000"/>
                        </a:lnSpc>
                        <a:spcAft>
                          <a:spcPts val="0"/>
                        </a:spcAft>
                      </a:pPr>
                      <a:r>
                        <a:rPr lang="en-SG" sz="1200">
                          <a:effectLst/>
                        </a:rPr>
                        <a:t>GAD</a:t>
                      </a:r>
                      <a:endParaRPr lang="en-SG" sz="1200">
                        <a:effectLst/>
                        <a:latin typeface="+mn-lt"/>
                        <a:ea typeface="DengXian" panose="02010600030101010101" pitchFamily="2" charset="-122"/>
                        <a:cs typeface="Times New Roman" panose="02020603050405020304" pitchFamily="18" charset="0"/>
                      </a:endParaRPr>
                    </a:p>
                  </a:txBody>
                  <a:tcPr marL="68580" marR="68580" marT="0" marB="0"/>
                </a:tc>
                <a:tc>
                  <a:txBody>
                    <a:bodyPr/>
                    <a:lstStyle/>
                    <a:p>
                      <a:pPr marL="108000" indent="-108000">
                        <a:buFont typeface="Arial" panose="020B0604020202020204" pitchFamily="34" charset="0"/>
                        <a:buChar char="•"/>
                      </a:pPr>
                      <a:r>
                        <a:rPr lang="en-SG" sz="1200" dirty="0">
                          <a:latin typeface="+mn-lt"/>
                        </a:rPr>
                        <a:t>In elderly, lower max dose</a:t>
                      </a:r>
                    </a:p>
                  </a:txBody>
                  <a:tcPr/>
                </a:tc>
                <a:extLst>
                  <a:ext uri="{0D108BD9-81ED-4DB2-BD59-A6C34878D82A}">
                    <a16:rowId xmlns:a16="http://schemas.microsoft.com/office/drawing/2014/main" val="12189902"/>
                  </a:ext>
                </a:extLst>
              </a:tr>
              <a:tr h="597355">
                <a:tc>
                  <a:txBody>
                    <a:bodyPr/>
                    <a:lstStyle/>
                    <a:p>
                      <a:pPr>
                        <a:lnSpc>
                          <a:spcPct val="107000"/>
                        </a:lnSpc>
                        <a:spcAft>
                          <a:spcPts val="0"/>
                        </a:spcAft>
                      </a:pPr>
                      <a:r>
                        <a:rPr lang="en-SG" sz="1200" dirty="0">
                          <a:effectLst/>
                        </a:rPr>
                        <a:t>Paroxetine</a:t>
                      </a:r>
                    </a:p>
                    <a:p>
                      <a:pPr>
                        <a:lnSpc>
                          <a:spcPct val="107000"/>
                        </a:lnSpc>
                        <a:spcAft>
                          <a:spcPts val="0"/>
                        </a:spcAft>
                      </a:pPr>
                      <a:r>
                        <a:rPr lang="en-SG" sz="1200" dirty="0">
                          <a:effectLst/>
                        </a:rPr>
                        <a:t>(Paxil</a:t>
                      </a:r>
                      <a:r>
                        <a:rPr lang="en-SG" sz="1200" dirty="0">
                          <a:solidFill>
                            <a:schemeClr val="bg1"/>
                          </a:solidFill>
                          <a:effectLst/>
                        </a:rPr>
                        <a:t>®</a:t>
                      </a:r>
                      <a:r>
                        <a:rPr lang="en-SG" sz="1200" dirty="0">
                          <a:effectLst/>
                        </a:rPr>
                        <a:t>)</a:t>
                      </a:r>
                      <a:endParaRPr lang="en-SG" sz="1200" dirty="0">
                        <a:effectLst/>
                        <a:latin typeface="+mn-lt"/>
                        <a:ea typeface="DengXian" panose="02010600030101010101" pitchFamily="2" charset="-122"/>
                        <a:cs typeface="Times New Roman" panose="02020603050405020304" pitchFamily="18" charset="0"/>
                      </a:endParaRPr>
                    </a:p>
                  </a:txBody>
                  <a:tcPr marL="68580" marR="68580" marT="0" marB="0"/>
                </a:tc>
                <a:tc>
                  <a:txBody>
                    <a:bodyPr/>
                    <a:lstStyle/>
                    <a:p>
                      <a:pPr>
                        <a:lnSpc>
                          <a:spcPct val="107000"/>
                        </a:lnSpc>
                        <a:spcAft>
                          <a:spcPts val="0"/>
                        </a:spcAft>
                      </a:pPr>
                      <a:r>
                        <a:rPr lang="en-SG" sz="1200" dirty="0">
                          <a:effectLst/>
                        </a:rPr>
                        <a:t>20</a:t>
                      </a:r>
                      <a:endParaRPr lang="en-SG" sz="1200" dirty="0">
                        <a:effectLst/>
                        <a:latin typeface="+mn-lt"/>
                        <a:ea typeface="DengXian" panose="02010600030101010101" pitchFamily="2" charset="-122"/>
                        <a:cs typeface="Times New Roman" panose="02020603050405020304" pitchFamily="18" charset="0"/>
                      </a:endParaRPr>
                    </a:p>
                  </a:txBody>
                  <a:tcPr marL="68580" marR="68580" marT="0" marB="0"/>
                </a:tc>
                <a:tc>
                  <a:txBody>
                    <a:bodyPr/>
                    <a:lstStyle/>
                    <a:p>
                      <a:pPr>
                        <a:lnSpc>
                          <a:spcPct val="107000"/>
                        </a:lnSpc>
                        <a:spcAft>
                          <a:spcPts val="0"/>
                        </a:spcAft>
                      </a:pPr>
                      <a:r>
                        <a:rPr lang="en-SG" sz="1200" dirty="0">
                          <a:effectLst/>
                        </a:rPr>
                        <a:t>20-40</a:t>
                      </a:r>
                      <a:endParaRPr lang="en-SG" sz="1200" dirty="0">
                        <a:effectLst/>
                        <a:latin typeface="+mn-lt"/>
                        <a:ea typeface="DengXian" panose="02010600030101010101" pitchFamily="2" charset="-122"/>
                        <a:cs typeface="Times New Roman" panose="02020603050405020304" pitchFamily="18" charset="0"/>
                      </a:endParaRPr>
                    </a:p>
                  </a:txBody>
                  <a:tcPr marL="68580" marR="68580" marT="0" marB="0"/>
                </a:tc>
                <a:tc>
                  <a:txBody>
                    <a:bodyPr/>
                    <a:lstStyle/>
                    <a:p>
                      <a:pPr>
                        <a:lnSpc>
                          <a:spcPct val="107000"/>
                        </a:lnSpc>
                        <a:spcAft>
                          <a:spcPts val="0"/>
                        </a:spcAft>
                      </a:pPr>
                      <a:r>
                        <a:rPr lang="en-SG" sz="1200" dirty="0">
                          <a:effectLst/>
                        </a:rPr>
                        <a:t>+</a:t>
                      </a:r>
                      <a:endParaRPr lang="en-SG" sz="1200" dirty="0">
                        <a:effectLst/>
                        <a:latin typeface="+mn-lt"/>
                        <a:ea typeface="DengXian" panose="02010600030101010101" pitchFamily="2" charset="-122"/>
                        <a:cs typeface="Times New Roman" panose="02020603050405020304" pitchFamily="18" charset="0"/>
                      </a:endParaRPr>
                    </a:p>
                  </a:txBody>
                  <a:tcPr marL="68580" marR="68580" marT="0" marB="0"/>
                </a:tc>
                <a:tc>
                  <a:txBody>
                    <a:bodyPr/>
                    <a:lstStyle/>
                    <a:p>
                      <a:pPr>
                        <a:lnSpc>
                          <a:spcPct val="107000"/>
                        </a:lnSpc>
                        <a:spcAft>
                          <a:spcPts val="0"/>
                        </a:spcAft>
                      </a:pPr>
                      <a:r>
                        <a:rPr lang="en-SG" sz="1200" dirty="0">
                          <a:effectLst/>
                        </a:rPr>
                        <a:t>++</a:t>
                      </a:r>
                      <a:endParaRPr lang="en-SG" sz="1200" dirty="0">
                        <a:effectLst/>
                        <a:latin typeface="+mn-lt"/>
                        <a:ea typeface="DengXian" panose="02010600030101010101" pitchFamily="2" charset="-122"/>
                        <a:cs typeface="Times New Roman" panose="02020603050405020304" pitchFamily="18" charset="0"/>
                      </a:endParaRPr>
                    </a:p>
                  </a:txBody>
                  <a:tcPr marL="68580" marR="68580" marT="0" marB="0"/>
                </a:tc>
                <a:tc>
                  <a:txBody>
                    <a:bodyPr/>
                    <a:lstStyle/>
                    <a:p>
                      <a:pPr>
                        <a:lnSpc>
                          <a:spcPct val="107000"/>
                        </a:lnSpc>
                        <a:spcAft>
                          <a:spcPts val="0"/>
                        </a:spcAft>
                      </a:pPr>
                      <a:r>
                        <a:rPr lang="en-SG" sz="1200" dirty="0">
                          <a:effectLst/>
                        </a:rPr>
                        <a:t>+++</a:t>
                      </a:r>
                      <a:endParaRPr lang="en-SG" sz="1200" dirty="0">
                        <a:effectLst/>
                        <a:latin typeface="+mn-lt"/>
                        <a:ea typeface="DengXian" panose="02010600030101010101" pitchFamily="2" charset="-122"/>
                        <a:cs typeface="Times New Roman" panose="02020603050405020304" pitchFamily="18" charset="0"/>
                      </a:endParaRPr>
                    </a:p>
                  </a:txBody>
                  <a:tcPr marL="68580" marR="68580" marT="0" marB="0"/>
                </a:tc>
                <a:tc>
                  <a:txBody>
                    <a:bodyPr/>
                    <a:lstStyle/>
                    <a:p>
                      <a:pPr>
                        <a:lnSpc>
                          <a:spcPct val="107000"/>
                        </a:lnSpc>
                        <a:spcAft>
                          <a:spcPts val="0"/>
                        </a:spcAft>
                      </a:pPr>
                      <a:r>
                        <a:rPr lang="en-SG" sz="1200" dirty="0">
                          <a:effectLst/>
                        </a:rPr>
                        <a:t>-</a:t>
                      </a:r>
                      <a:endParaRPr lang="en-SG" sz="1200" dirty="0">
                        <a:effectLst/>
                        <a:latin typeface="+mn-lt"/>
                        <a:ea typeface="DengXian" panose="02010600030101010101" pitchFamily="2" charset="-122"/>
                        <a:cs typeface="Times New Roman" panose="02020603050405020304" pitchFamily="18" charset="0"/>
                      </a:endParaRPr>
                    </a:p>
                  </a:txBody>
                  <a:tcPr marL="68580" marR="68580" marT="0" marB="0"/>
                </a:tc>
                <a:tc>
                  <a:txBody>
                    <a:bodyPr/>
                    <a:lstStyle/>
                    <a:p>
                      <a:pPr>
                        <a:lnSpc>
                          <a:spcPct val="107000"/>
                        </a:lnSpc>
                        <a:spcAft>
                          <a:spcPts val="0"/>
                        </a:spcAft>
                      </a:pPr>
                      <a:r>
                        <a:rPr lang="en-SG" sz="1200" dirty="0">
                          <a:effectLst/>
                        </a:rPr>
                        <a:t>+</a:t>
                      </a:r>
                      <a:endParaRPr lang="en-SG" sz="1200" dirty="0">
                        <a:effectLst/>
                        <a:latin typeface="+mn-lt"/>
                        <a:ea typeface="DengXian" panose="02010600030101010101" pitchFamily="2" charset="-122"/>
                        <a:cs typeface="Times New Roman" panose="02020603050405020304" pitchFamily="18" charset="0"/>
                      </a:endParaRPr>
                    </a:p>
                  </a:txBody>
                  <a:tcPr marL="68580" marR="68580" marT="0" marB="0"/>
                </a:tc>
                <a:tc>
                  <a:txBody>
                    <a:bodyPr/>
                    <a:lstStyle/>
                    <a:p>
                      <a:pPr>
                        <a:lnSpc>
                          <a:spcPct val="107000"/>
                        </a:lnSpc>
                        <a:spcAft>
                          <a:spcPts val="0"/>
                        </a:spcAft>
                      </a:pPr>
                      <a:r>
                        <a:rPr lang="en-SG" sz="1200" dirty="0">
                          <a:effectLst/>
                        </a:rPr>
                        <a:t>-</a:t>
                      </a:r>
                      <a:endParaRPr lang="en-SG" sz="1200" dirty="0">
                        <a:effectLst/>
                        <a:latin typeface="+mn-lt"/>
                        <a:ea typeface="DengXian" panose="02010600030101010101" pitchFamily="2" charset="-122"/>
                        <a:cs typeface="Times New Roman" panose="02020603050405020304" pitchFamily="18" charset="0"/>
                      </a:endParaRPr>
                    </a:p>
                  </a:txBody>
                  <a:tcPr marL="68580" marR="68580" marT="0" marB="0"/>
                </a:tc>
                <a:tc>
                  <a:txBody>
                    <a:bodyPr/>
                    <a:lstStyle/>
                    <a:p>
                      <a:pPr>
                        <a:lnSpc>
                          <a:spcPct val="107000"/>
                        </a:lnSpc>
                        <a:spcAft>
                          <a:spcPts val="0"/>
                        </a:spcAft>
                      </a:pPr>
                      <a:r>
                        <a:rPr lang="en-SG" sz="1200" dirty="0">
                          <a:effectLst/>
                        </a:rPr>
                        <a:t>OCD, PD, SAD, PTSD, GAD, PMDD</a:t>
                      </a:r>
                      <a:endParaRPr lang="en-SG" sz="1200" dirty="0">
                        <a:effectLst/>
                        <a:latin typeface="+mn-lt"/>
                        <a:ea typeface="DengXian" panose="02010600030101010101" pitchFamily="2" charset="-122"/>
                        <a:cs typeface="Times New Roman" panose="02020603050405020304" pitchFamily="18" charset="0"/>
                      </a:endParaRPr>
                    </a:p>
                  </a:txBody>
                  <a:tcPr marL="68580" marR="68580" marT="0" marB="0"/>
                </a:tc>
                <a:tc>
                  <a:txBody>
                    <a:bodyPr/>
                    <a:lstStyle/>
                    <a:p>
                      <a:pPr marL="108000" indent="-108000">
                        <a:buFont typeface="Arial" panose="020B0604020202020204" pitchFamily="34" charset="0"/>
                        <a:buChar char="•"/>
                      </a:pPr>
                      <a:r>
                        <a:rPr lang="en-SG" sz="1200" dirty="0"/>
                        <a:t>↑Risk of </a:t>
                      </a:r>
                      <a:r>
                        <a:rPr lang="en-SG" sz="1200" dirty="0" err="1"/>
                        <a:t>fetal</a:t>
                      </a:r>
                      <a:r>
                        <a:rPr lang="en-SG" sz="1200" dirty="0"/>
                        <a:t> cardiovascular malformation, ↑Beta-blocker,  inhibits CYP2D6</a:t>
                      </a:r>
                      <a:endParaRPr lang="en-SG" sz="1200" dirty="0">
                        <a:latin typeface="+mn-lt"/>
                      </a:endParaRPr>
                    </a:p>
                  </a:txBody>
                  <a:tcPr/>
                </a:tc>
                <a:extLst>
                  <a:ext uri="{0D108BD9-81ED-4DB2-BD59-A6C34878D82A}">
                    <a16:rowId xmlns:a16="http://schemas.microsoft.com/office/drawing/2014/main" val="1232625858"/>
                  </a:ext>
                </a:extLst>
              </a:tr>
              <a:tr h="357228">
                <a:tc>
                  <a:txBody>
                    <a:bodyPr/>
                    <a:lstStyle/>
                    <a:p>
                      <a:pPr>
                        <a:lnSpc>
                          <a:spcPct val="107000"/>
                        </a:lnSpc>
                        <a:spcAft>
                          <a:spcPts val="0"/>
                        </a:spcAft>
                      </a:pPr>
                      <a:r>
                        <a:rPr lang="en-SG" sz="1200" dirty="0">
                          <a:effectLst/>
                        </a:rPr>
                        <a:t>Fluvoxamine</a:t>
                      </a:r>
                    </a:p>
                    <a:p>
                      <a:pPr>
                        <a:lnSpc>
                          <a:spcPct val="107000"/>
                        </a:lnSpc>
                        <a:spcAft>
                          <a:spcPts val="0"/>
                        </a:spcAft>
                      </a:pPr>
                      <a:r>
                        <a:rPr lang="en-SG" sz="1200" dirty="0">
                          <a:effectLst/>
                        </a:rPr>
                        <a:t>(</a:t>
                      </a:r>
                      <a:r>
                        <a:rPr lang="en-SG" sz="1200" dirty="0" err="1">
                          <a:effectLst/>
                        </a:rPr>
                        <a:t>Faverin</a:t>
                      </a:r>
                      <a:r>
                        <a:rPr lang="en-SG" sz="1200" dirty="0">
                          <a:solidFill>
                            <a:schemeClr val="bg1"/>
                          </a:solidFill>
                          <a:effectLst/>
                        </a:rPr>
                        <a:t>®</a:t>
                      </a:r>
                      <a:r>
                        <a:rPr lang="en-SG" sz="1200" dirty="0">
                          <a:effectLst/>
                        </a:rPr>
                        <a:t>)</a:t>
                      </a:r>
                      <a:endParaRPr lang="en-SG" sz="1200" dirty="0">
                        <a:effectLst/>
                        <a:latin typeface="+mn-lt"/>
                        <a:ea typeface="DengXian" panose="02010600030101010101" pitchFamily="2" charset="-122"/>
                        <a:cs typeface="Times New Roman" panose="02020603050405020304" pitchFamily="18" charset="0"/>
                      </a:endParaRPr>
                    </a:p>
                  </a:txBody>
                  <a:tcPr marL="68580" marR="68580" marT="0" marB="0"/>
                </a:tc>
                <a:tc>
                  <a:txBody>
                    <a:bodyPr/>
                    <a:lstStyle/>
                    <a:p>
                      <a:pPr>
                        <a:lnSpc>
                          <a:spcPct val="107000"/>
                        </a:lnSpc>
                        <a:spcAft>
                          <a:spcPts val="0"/>
                        </a:spcAft>
                      </a:pPr>
                      <a:r>
                        <a:rPr lang="en-SG" sz="1200">
                          <a:effectLst/>
                        </a:rPr>
                        <a:t>50-100</a:t>
                      </a:r>
                      <a:endParaRPr lang="en-SG" sz="1200">
                        <a:effectLst/>
                        <a:latin typeface="+mn-lt"/>
                        <a:ea typeface="DengXian" panose="02010600030101010101" pitchFamily="2" charset="-122"/>
                        <a:cs typeface="Times New Roman" panose="02020603050405020304" pitchFamily="18" charset="0"/>
                      </a:endParaRPr>
                    </a:p>
                  </a:txBody>
                  <a:tcPr marL="68580" marR="68580" marT="0" marB="0"/>
                </a:tc>
                <a:tc>
                  <a:txBody>
                    <a:bodyPr/>
                    <a:lstStyle/>
                    <a:p>
                      <a:pPr>
                        <a:lnSpc>
                          <a:spcPct val="107000"/>
                        </a:lnSpc>
                        <a:spcAft>
                          <a:spcPts val="0"/>
                        </a:spcAft>
                      </a:pPr>
                      <a:r>
                        <a:rPr lang="en-SG" sz="1200">
                          <a:effectLst/>
                        </a:rPr>
                        <a:t>50-300</a:t>
                      </a:r>
                      <a:endParaRPr lang="en-SG" sz="1200">
                        <a:effectLst/>
                        <a:latin typeface="+mn-lt"/>
                        <a:ea typeface="DengXian" panose="02010600030101010101" pitchFamily="2" charset="-122"/>
                        <a:cs typeface="Times New Roman" panose="02020603050405020304" pitchFamily="18" charset="0"/>
                      </a:endParaRPr>
                    </a:p>
                  </a:txBody>
                  <a:tcPr marL="68580" marR="68580" marT="0" marB="0"/>
                </a:tc>
                <a:tc>
                  <a:txBody>
                    <a:bodyPr/>
                    <a:lstStyle/>
                    <a:p>
                      <a:pPr>
                        <a:lnSpc>
                          <a:spcPct val="107000"/>
                        </a:lnSpc>
                        <a:spcAft>
                          <a:spcPts val="0"/>
                        </a:spcAft>
                      </a:pPr>
                      <a:r>
                        <a:rPr lang="en-SG" sz="1200">
                          <a:effectLst/>
                        </a:rPr>
                        <a:t>+</a:t>
                      </a:r>
                      <a:endParaRPr lang="en-SG" sz="1200">
                        <a:effectLst/>
                        <a:latin typeface="+mn-lt"/>
                        <a:ea typeface="DengXian" panose="02010600030101010101" pitchFamily="2" charset="-122"/>
                        <a:cs typeface="Times New Roman" panose="02020603050405020304" pitchFamily="18" charset="0"/>
                      </a:endParaRPr>
                    </a:p>
                  </a:txBody>
                  <a:tcPr marL="68580" marR="68580" marT="0" marB="0"/>
                </a:tc>
                <a:tc>
                  <a:txBody>
                    <a:bodyPr/>
                    <a:lstStyle/>
                    <a:p>
                      <a:pPr>
                        <a:lnSpc>
                          <a:spcPct val="107000"/>
                        </a:lnSpc>
                        <a:spcAft>
                          <a:spcPts val="0"/>
                        </a:spcAft>
                      </a:pPr>
                      <a:r>
                        <a:rPr lang="en-SG" sz="1200">
                          <a:effectLst/>
                        </a:rPr>
                        <a:t> +</a:t>
                      </a:r>
                      <a:endParaRPr lang="en-SG" sz="1200">
                        <a:effectLst/>
                        <a:latin typeface="+mn-lt"/>
                        <a:ea typeface="DengXian" panose="02010600030101010101" pitchFamily="2" charset="-122"/>
                        <a:cs typeface="Times New Roman" panose="02020603050405020304" pitchFamily="18" charset="0"/>
                      </a:endParaRPr>
                    </a:p>
                  </a:txBody>
                  <a:tcPr marL="68580" marR="68580" marT="0" marB="0"/>
                </a:tc>
                <a:tc>
                  <a:txBody>
                    <a:bodyPr/>
                    <a:lstStyle/>
                    <a:p>
                      <a:pPr>
                        <a:lnSpc>
                          <a:spcPct val="107000"/>
                        </a:lnSpc>
                        <a:spcAft>
                          <a:spcPts val="0"/>
                        </a:spcAft>
                      </a:pPr>
                      <a:r>
                        <a:rPr lang="en-SG" sz="1200">
                          <a:effectLst/>
                        </a:rPr>
                        <a:t>++</a:t>
                      </a:r>
                      <a:endParaRPr lang="en-SG" sz="1200">
                        <a:effectLst/>
                        <a:latin typeface="+mn-lt"/>
                        <a:ea typeface="DengXian" panose="02010600030101010101" pitchFamily="2" charset="-122"/>
                        <a:cs typeface="Times New Roman" panose="02020603050405020304" pitchFamily="18" charset="0"/>
                      </a:endParaRPr>
                    </a:p>
                  </a:txBody>
                  <a:tcPr marL="68580" marR="68580" marT="0" marB="0"/>
                </a:tc>
                <a:tc>
                  <a:txBody>
                    <a:bodyPr/>
                    <a:lstStyle/>
                    <a:p>
                      <a:pPr>
                        <a:lnSpc>
                          <a:spcPct val="107000"/>
                        </a:lnSpc>
                        <a:spcAft>
                          <a:spcPts val="0"/>
                        </a:spcAft>
                      </a:pPr>
                      <a:r>
                        <a:rPr lang="en-SG" sz="1200">
                          <a:effectLst/>
                        </a:rPr>
                        <a:t>-</a:t>
                      </a:r>
                      <a:endParaRPr lang="en-SG" sz="1200">
                        <a:effectLst/>
                        <a:latin typeface="+mn-lt"/>
                        <a:ea typeface="DengXian" panose="02010600030101010101" pitchFamily="2" charset="-122"/>
                        <a:cs typeface="Times New Roman" panose="02020603050405020304" pitchFamily="18" charset="0"/>
                      </a:endParaRPr>
                    </a:p>
                  </a:txBody>
                  <a:tcPr marL="68580" marR="68580" marT="0" marB="0"/>
                </a:tc>
                <a:tc>
                  <a:txBody>
                    <a:bodyPr/>
                    <a:lstStyle/>
                    <a:p>
                      <a:pPr>
                        <a:lnSpc>
                          <a:spcPct val="107000"/>
                        </a:lnSpc>
                        <a:spcAft>
                          <a:spcPts val="0"/>
                        </a:spcAft>
                      </a:pPr>
                      <a:r>
                        <a:rPr lang="en-SG" sz="1200">
                          <a:effectLst/>
                        </a:rPr>
                        <a:t>+</a:t>
                      </a:r>
                      <a:endParaRPr lang="en-SG" sz="1200">
                        <a:effectLst/>
                        <a:latin typeface="+mn-lt"/>
                        <a:ea typeface="DengXian" panose="02010600030101010101" pitchFamily="2" charset="-122"/>
                        <a:cs typeface="Times New Roman" panose="02020603050405020304" pitchFamily="18" charset="0"/>
                      </a:endParaRPr>
                    </a:p>
                  </a:txBody>
                  <a:tcPr marL="68580" marR="68580" marT="0" marB="0"/>
                </a:tc>
                <a:tc>
                  <a:txBody>
                    <a:bodyPr/>
                    <a:lstStyle/>
                    <a:p>
                      <a:pPr>
                        <a:lnSpc>
                          <a:spcPct val="107000"/>
                        </a:lnSpc>
                        <a:spcAft>
                          <a:spcPts val="0"/>
                        </a:spcAft>
                      </a:pPr>
                      <a:r>
                        <a:rPr lang="en-SG" sz="1200">
                          <a:effectLst/>
                        </a:rPr>
                        <a:t>-</a:t>
                      </a:r>
                      <a:endParaRPr lang="en-SG" sz="1200">
                        <a:effectLst/>
                        <a:latin typeface="+mn-lt"/>
                        <a:ea typeface="DengXian" panose="02010600030101010101" pitchFamily="2" charset="-122"/>
                        <a:cs typeface="Times New Roman" panose="02020603050405020304" pitchFamily="18" charset="0"/>
                      </a:endParaRPr>
                    </a:p>
                  </a:txBody>
                  <a:tcPr marL="68580" marR="68580" marT="0" marB="0"/>
                </a:tc>
                <a:tc>
                  <a:txBody>
                    <a:bodyPr/>
                    <a:lstStyle/>
                    <a:p>
                      <a:pPr>
                        <a:lnSpc>
                          <a:spcPct val="107000"/>
                        </a:lnSpc>
                        <a:spcAft>
                          <a:spcPts val="0"/>
                        </a:spcAft>
                      </a:pPr>
                      <a:r>
                        <a:rPr lang="en-SG" sz="1200" dirty="0">
                          <a:effectLst/>
                        </a:rPr>
                        <a:t> OCD, SAD</a:t>
                      </a:r>
                      <a:endParaRPr lang="en-SG" sz="1200" dirty="0">
                        <a:effectLst/>
                        <a:latin typeface="+mn-lt"/>
                        <a:ea typeface="DengXian" panose="02010600030101010101" pitchFamily="2" charset="-122"/>
                        <a:cs typeface="Times New Roman" panose="02020603050405020304" pitchFamily="18" charset="0"/>
                      </a:endParaRPr>
                    </a:p>
                  </a:txBody>
                  <a:tcPr marL="68580" marR="68580" marT="0" marB="0"/>
                </a:tc>
                <a:tc>
                  <a:txBody>
                    <a:bodyPr/>
                    <a:lstStyle/>
                    <a:p>
                      <a:pPr marL="108000" indent="-108000">
                        <a:buFont typeface="Arial" panose="020B0604020202020204" pitchFamily="34" charset="0"/>
                        <a:buChar char="•"/>
                      </a:pPr>
                      <a:r>
                        <a:rPr lang="en-SG" sz="1200" dirty="0"/>
                        <a:t>Inhibits CYP1A2</a:t>
                      </a:r>
                      <a:endParaRPr lang="en-SG" sz="1200" dirty="0">
                        <a:latin typeface="+mn-lt"/>
                      </a:endParaRPr>
                    </a:p>
                  </a:txBody>
                  <a:tcPr/>
                </a:tc>
                <a:extLst>
                  <a:ext uri="{0D108BD9-81ED-4DB2-BD59-A6C34878D82A}">
                    <a16:rowId xmlns:a16="http://schemas.microsoft.com/office/drawing/2014/main" val="67394640"/>
                  </a:ext>
                </a:extLst>
              </a:tr>
              <a:tr h="259112">
                <a:tc gridSpan="10">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SG" sz="1600" b="1" dirty="0"/>
                        <a:t>2. SNRI (Serotonin &amp; Noradrenaline Reuptake Inhibitor)</a:t>
                      </a:r>
                      <a:endParaRPr lang="en-SG" sz="1600" b="1" dirty="0">
                        <a:latin typeface="+mn-lt"/>
                      </a:endParaRPr>
                    </a:p>
                  </a:txBody>
                  <a:tcPr/>
                </a:tc>
                <a:tc hMerge="1">
                  <a:txBody>
                    <a:bodyPr/>
                    <a:lstStyle/>
                    <a:p>
                      <a:endParaRPr lang="en-SG" sz="1200" dirty="0">
                        <a:latin typeface="+mn-lt"/>
                      </a:endParaRPr>
                    </a:p>
                  </a:txBody>
                  <a:tcPr/>
                </a:tc>
                <a:tc hMerge="1">
                  <a:txBody>
                    <a:bodyPr/>
                    <a:lstStyle/>
                    <a:p>
                      <a:endParaRPr lang="en-SG" sz="1200">
                        <a:latin typeface="+mn-lt"/>
                      </a:endParaRPr>
                    </a:p>
                  </a:txBody>
                  <a:tcPr/>
                </a:tc>
                <a:tc hMerge="1">
                  <a:txBody>
                    <a:bodyPr/>
                    <a:lstStyle/>
                    <a:p>
                      <a:endParaRPr lang="en-SG" sz="1200">
                        <a:latin typeface="+mn-lt"/>
                      </a:endParaRPr>
                    </a:p>
                  </a:txBody>
                  <a:tcPr/>
                </a:tc>
                <a:tc hMerge="1">
                  <a:txBody>
                    <a:bodyPr/>
                    <a:lstStyle/>
                    <a:p>
                      <a:endParaRPr lang="en-SG" sz="1200">
                        <a:latin typeface="+mn-lt"/>
                      </a:endParaRPr>
                    </a:p>
                  </a:txBody>
                  <a:tcPr/>
                </a:tc>
                <a:tc hMerge="1">
                  <a:txBody>
                    <a:bodyPr/>
                    <a:lstStyle/>
                    <a:p>
                      <a:endParaRPr lang="en-SG" sz="1200">
                        <a:latin typeface="+mn-lt"/>
                      </a:endParaRPr>
                    </a:p>
                  </a:txBody>
                  <a:tcPr/>
                </a:tc>
                <a:tc hMerge="1">
                  <a:txBody>
                    <a:bodyPr/>
                    <a:lstStyle/>
                    <a:p>
                      <a:endParaRPr lang="en-SG" sz="1200">
                        <a:latin typeface="+mn-lt"/>
                      </a:endParaRPr>
                    </a:p>
                  </a:txBody>
                  <a:tcPr/>
                </a:tc>
                <a:tc hMerge="1">
                  <a:txBody>
                    <a:bodyPr/>
                    <a:lstStyle/>
                    <a:p>
                      <a:endParaRPr lang="en-SG" sz="1200">
                        <a:latin typeface="+mn-lt"/>
                      </a:endParaRPr>
                    </a:p>
                  </a:txBody>
                  <a:tcPr/>
                </a:tc>
                <a:tc hMerge="1">
                  <a:txBody>
                    <a:bodyPr/>
                    <a:lstStyle/>
                    <a:p>
                      <a:endParaRPr lang="en-SG" sz="1200" dirty="0">
                        <a:latin typeface="+mn-lt"/>
                      </a:endParaRPr>
                    </a:p>
                  </a:txBody>
                  <a:tcPr/>
                </a:tc>
                <a:tc hMerge="1">
                  <a:txBody>
                    <a:bodyPr/>
                    <a:lstStyle/>
                    <a:p>
                      <a:endParaRPr lang="en-SG" sz="1200" dirty="0">
                        <a:latin typeface="+mn-lt"/>
                      </a:endParaRPr>
                    </a:p>
                  </a:txBody>
                  <a:tcPr/>
                </a:tc>
                <a:tc>
                  <a:txBody>
                    <a:bodyPr/>
                    <a:lstStyle/>
                    <a:p>
                      <a:pPr marL="108000" indent="-108000">
                        <a:buFont typeface="Arial" panose="020B0604020202020204" pitchFamily="34" charset="0"/>
                        <a:buChar char="•"/>
                      </a:pPr>
                      <a:endParaRPr lang="en-SG" sz="1200" dirty="0">
                        <a:latin typeface="+mn-lt"/>
                      </a:endParaRPr>
                    </a:p>
                  </a:txBody>
                  <a:tcPr/>
                </a:tc>
                <a:extLst>
                  <a:ext uri="{0D108BD9-81ED-4DB2-BD59-A6C34878D82A}">
                    <a16:rowId xmlns:a16="http://schemas.microsoft.com/office/drawing/2014/main" val="3769778226"/>
                  </a:ext>
                </a:extLst>
              </a:tr>
              <a:tr h="117124">
                <a:tc>
                  <a:txBody>
                    <a:bodyPr/>
                    <a:lstStyle/>
                    <a:p>
                      <a:pPr>
                        <a:lnSpc>
                          <a:spcPct val="107000"/>
                        </a:lnSpc>
                        <a:spcAft>
                          <a:spcPts val="0"/>
                        </a:spcAft>
                      </a:pPr>
                      <a:r>
                        <a:rPr lang="en-SG" sz="1200" dirty="0">
                          <a:effectLst/>
                        </a:rPr>
                        <a:t>Venlafaxine XR</a:t>
                      </a:r>
                    </a:p>
                    <a:p>
                      <a:pPr>
                        <a:lnSpc>
                          <a:spcPct val="107000"/>
                        </a:lnSpc>
                        <a:spcAft>
                          <a:spcPts val="0"/>
                        </a:spcAft>
                      </a:pPr>
                      <a:r>
                        <a:rPr lang="en-SG" sz="1200" dirty="0">
                          <a:effectLst/>
                        </a:rPr>
                        <a:t>(Effexor XR</a:t>
                      </a:r>
                      <a:r>
                        <a:rPr lang="en-SG" sz="1200" dirty="0">
                          <a:solidFill>
                            <a:schemeClr val="bg1"/>
                          </a:solidFill>
                          <a:effectLst/>
                        </a:rPr>
                        <a:t>®</a:t>
                      </a:r>
                      <a:r>
                        <a:rPr lang="en-SG" sz="1200" dirty="0">
                          <a:effectLst/>
                        </a:rPr>
                        <a:t>)</a:t>
                      </a:r>
                      <a:endParaRPr lang="en-SG" sz="1200" dirty="0">
                        <a:effectLst/>
                        <a:latin typeface="+mn-lt"/>
                        <a:ea typeface="DengXian" panose="02010600030101010101" pitchFamily="2" charset="-122"/>
                        <a:cs typeface="Times New Roman" panose="02020603050405020304" pitchFamily="18" charset="0"/>
                      </a:endParaRPr>
                    </a:p>
                  </a:txBody>
                  <a:tcPr marL="68580" marR="68580" marT="0" marB="0"/>
                </a:tc>
                <a:tc>
                  <a:txBody>
                    <a:bodyPr/>
                    <a:lstStyle/>
                    <a:p>
                      <a:pPr>
                        <a:lnSpc>
                          <a:spcPct val="107000"/>
                        </a:lnSpc>
                        <a:spcAft>
                          <a:spcPts val="0"/>
                        </a:spcAft>
                      </a:pPr>
                      <a:r>
                        <a:rPr lang="en-SG" sz="1200">
                          <a:effectLst/>
                        </a:rPr>
                        <a:t>37.5</a:t>
                      </a:r>
                      <a:endParaRPr lang="en-SG" sz="1200" dirty="0">
                        <a:effectLst/>
                        <a:latin typeface="+mn-lt"/>
                        <a:ea typeface="DengXian" panose="02010600030101010101" pitchFamily="2" charset="-122"/>
                        <a:cs typeface="Times New Roman" panose="02020603050405020304" pitchFamily="18" charset="0"/>
                      </a:endParaRPr>
                    </a:p>
                  </a:txBody>
                  <a:tcPr marL="68580" marR="68580" marT="0" marB="0"/>
                </a:tc>
                <a:tc>
                  <a:txBody>
                    <a:bodyPr/>
                    <a:lstStyle/>
                    <a:p>
                      <a:pPr>
                        <a:lnSpc>
                          <a:spcPct val="107000"/>
                        </a:lnSpc>
                        <a:spcAft>
                          <a:spcPts val="0"/>
                        </a:spcAft>
                      </a:pPr>
                      <a:r>
                        <a:rPr lang="en-SG" sz="1200">
                          <a:effectLst/>
                        </a:rPr>
                        <a:t>75-225</a:t>
                      </a:r>
                      <a:endParaRPr lang="en-SG" sz="1200">
                        <a:effectLst/>
                        <a:latin typeface="+mn-lt"/>
                        <a:ea typeface="DengXian" panose="02010600030101010101" pitchFamily="2" charset="-122"/>
                        <a:cs typeface="Times New Roman" panose="02020603050405020304" pitchFamily="18" charset="0"/>
                      </a:endParaRPr>
                    </a:p>
                  </a:txBody>
                  <a:tcPr marL="68580" marR="68580" marT="0" marB="0"/>
                </a:tc>
                <a:tc>
                  <a:txBody>
                    <a:bodyPr/>
                    <a:lstStyle/>
                    <a:p>
                      <a:pPr>
                        <a:lnSpc>
                          <a:spcPct val="107000"/>
                        </a:lnSpc>
                        <a:spcAft>
                          <a:spcPts val="0"/>
                        </a:spcAft>
                      </a:pPr>
                      <a:r>
                        <a:rPr lang="en-SG" sz="1200" dirty="0">
                          <a:effectLst/>
                        </a:rPr>
                        <a:t>-</a:t>
                      </a:r>
                      <a:endParaRPr lang="en-SG" sz="1200" dirty="0">
                        <a:effectLst/>
                        <a:latin typeface="+mn-lt"/>
                        <a:ea typeface="DengXian" panose="02010600030101010101" pitchFamily="2" charset="-122"/>
                        <a:cs typeface="Times New Roman" panose="02020603050405020304" pitchFamily="18" charset="0"/>
                      </a:endParaRPr>
                    </a:p>
                  </a:txBody>
                  <a:tcPr marL="68580" marR="68580" marT="0" marB="0"/>
                </a:tc>
                <a:tc>
                  <a:txBody>
                    <a:bodyPr/>
                    <a:lstStyle/>
                    <a:p>
                      <a:pPr>
                        <a:lnSpc>
                          <a:spcPct val="107000"/>
                        </a:lnSpc>
                        <a:spcAft>
                          <a:spcPts val="0"/>
                        </a:spcAft>
                      </a:pPr>
                      <a:r>
                        <a:rPr lang="en-SG" sz="1200" dirty="0">
                          <a:effectLst/>
                        </a:rPr>
                        <a:t>+/-</a:t>
                      </a:r>
                      <a:endParaRPr lang="en-SG" sz="1200" dirty="0">
                        <a:effectLst/>
                        <a:latin typeface="+mn-lt"/>
                        <a:ea typeface="DengXian" panose="02010600030101010101" pitchFamily="2" charset="-122"/>
                        <a:cs typeface="Times New Roman" panose="02020603050405020304" pitchFamily="18" charset="0"/>
                      </a:endParaRPr>
                    </a:p>
                  </a:txBody>
                  <a:tcPr marL="68580" marR="68580" marT="0" marB="0"/>
                </a:tc>
                <a:tc>
                  <a:txBody>
                    <a:bodyPr/>
                    <a:lstStyle/>
                    <a:p>
                      <a:pPr>
                        <a:lnSpc>
                          <a:spcPct val="107000"/>
                        </a:lnSpc>
                        <a:spcAft>
                          <a:spcPts val="0"/>
                        </a:spcAft>
                      </a:pPr>
                      <a:r>
                        <a:rPr lang="en-SG" sz="1200">
                          <a:effectLst/>
                        </a:rPr>
                        <a:t>+++</a:t>
                      </a:r>
                      <a:endParaRPr lang="en-SG" sz="1200">
                        <a:effectLst/>
                        <a:latin typeface="+mn-lt"/>
                        <a:ea typeface="DengXian" panose="02010600030101010101" pitchFamily="2" charset="-122"/>
                        <a:cs typeface="Times New Roman" panose="02020603050405020304" pitchFamily="18" charset="0"/>
                      </a:endParaRPr>
                    </a:p>
                  </a:txBody>
                  <a:tcPr marL="68580" marR="68580" marT="0" marB="0"/>
                </a:tc>
                <a:tc>
                  <a:txBody>
                    <a:bodyPr/>
                    <a:lstStyle/>
                    <a:p>
                      <a:pPr>
                        <a:lnSpc>
                          <a:spcPct val="107000"/>
                        </a:lnSpc>
                        <a:spcAft>
                          <a:spcPts val="0"/>
                        </a:spcAft>
                      </a:pPr>
                      <a:r>
                        <a:rPr lang="en-SG" sz="1200" dirty="0">
                          <a:effectLst/>
                        </a:rPr>
                        <a:t>↑BP &amp; HR</a:t>
                      </a:r>
                      <a:endParaRPr lang="en-SG" sz="1200" dirty="0">
                        <a:effectLst/>
                        <a:latin typeface="+mn-lt"/>
                        <a:ea typeface="DengXian" panose="02010600030101010101" pitchFamily="2" charset="-122"/>
                        <a:cs typeface="Times New Roman" panose="02020603050405020304" pitchFamily="18" charset="0"/>
                      </a:endParaRPr>
                    </a:p>
                  </a:txBody>
                  <a:tcPr marL="68580" marR="68580" marT="0" marB="0"/>
                </a:tc>
                <a:tc>
                  <a:txBody>
                    <a:bodyPr/>
                    <a:lstStyle/>
                    <a:p>
                      <a:pPr>
                        <a:lnSpc>
                          <a:spcPct val="107000"/>
                        </a:lnSpc>
                        <a:spcAft>
                          <a:spcPts val="0"/>
                        </a:spcAft>
                      </a:pPr>
                      <a:r>
                        <a:rPr lang="en-SG" sz="1200">
                          <a:effectLst/>
                        </a:rPr>
                        <a:t>-</a:t>
                      </a:r>
                      <a:endParaRPr lang="en-SG" sz="1200">
                        <a:effectLst/>
                        <a:latin typeface="+mn-lt"/>
                        <a:ea typeface="DengXian" panose="02010600030101010101" pitchFamily="2" charset="-122"/>
                        <a:cs typeface="Times New Roman" panose="02020603050405020304" pitchFamily="18" charset="0"/>
                      </a:endParaRPr>
                    </a:p>
                  </a:txBody>
                  <a:tcPr marL="68580" marR="68580" marT="0" marB="0"/>
                </a:tc>
                <a:tc>
                  <a:txBody>
                    <a:bodyPr/>
                    <a:lstStyle/>
                    <a:p>
                      <a:pPr>
                        <a:lnSpc>
                          <a:spcPct val="107000"/>
                        </a:lnSpc>
                        <a:spcAft>
                          <a:spcPts val="0"/>
                        </a:spcAft>
                      </a:pPr>
                      <a:r>
                        <a:rPr lang="en-SG" sz="1200">
                          <a:effectLst/>
                        </a:rPr>
                        <a:t>-</a:t>
                      </a:r>
                      <a:endParaRPr lang="en-SG" sz="1200">
                        <a:effectLst/>
                        <a:latin typeface="+mn-lt"/>
                        <a:ea typeface="DengXian" panose="02010600030101010101" pitchFamily="2" charset="-122"/>
                        <a:cs typeface="Times New Roman" panose="02020603050405020304" pitchFamily="18" charset="0"/>
                      </a:endParaRPr>
                    </a:p>
                  </a:txBody>
                  <a:tcPr marL="68580" marR="68580" marT="0" marB="0"/>
                </a:tc>
                <a:tc>
                  <a:txBody>
                    <a:bodyPr/>
                    <a:lstStyle/>
                    <a:p>
                      <a:pPr>
                        <a:lnSpc>
                          <a:spcPct val="107000"/>
                        </a:lnSpc>
                        <a:spcAft>
                          <a:spcPts val="0"/>
                        </a:spcAft>
                      </a:pPr>
                      <a:r>
                        <a:rPr lang="en-SG" sz="1200" dirty="0">
                          <a:effectLst/>
                        </a:rPr>
                        <a:t>GAD, SAD, PD</a:t>
                      </a:r>
                      <a:endParaRPr lang="en-SG" sz="1200" dirty="0">
                        <a:effectLst/>
                        <a:latin typeface="+mn-lt"/>
                        <a:ea typeface="DengXian" panose="02010600030101010101" pitchFamily="2" charset="-122"/>
                        <a:cs typeface="Times New Roman" panose="02020603050405020304" pitchFamily="18" charset="0"/>
                      </a:endParaRPr>
                    </a:p>
                  </a:txBody>
                  <a:tcPr marL="68580" marR="68580" marT="0" marB="0"/>
                </a:tc>
                <a:tc>
                  <a:txBody>
                    <a:bodyPr/>
                    <a:lstStyle/>
                    <a:p>
                      <a:pPr marL="108000" indent="-108000">
                        <a:buFont typeface="Arial" panose="020B0604020202020204" pitchFamily="34" charset="0"/>
                        <a:buChar char="•"/>
                      </a:pPr>
                      <a:r>
                        <a:rPr lang="en-SG" sz="1200" dirty="0"/>
                        <a:t>To control BP well before starting</a:t>
                      </a:r>
                    </a:p>
                    <a:p>
                      <a:pPr marL="108000" indent="-108000">
                        <a:buFont typeface="Arial" panose="020B0604020202020204" pitchFamily="34" charset="0"/>
                        <a:buChar char="•"/>
                      </a:pPr>
                      <a:r>
                        <a:rPr lang="en-SG" sz="1200" dirty="0"/>
                        <a:t>Risk of HT in pregnancy</a:t>
                      </a:r>
                      <a:endParaRPr lang="en-SG" sz="1200" dirty="0">
                        <a:latin typeface="+mn-lt"/>
                      </a:endParaRPr>
                    </a:p>
                  </a:txBody>
                  <a:tcPr/>
                </a:tc>
                <a:extLst>
                  <a:ext uri="{0D108BD9-81ED-4DB2-BD59-A6C34878D82A}">
                    <a16:rowId xmlns:a16="http://schemas.microsoft.com/office/drawing/2014/main" val="1748782670"/>
                  </a:ext>
                </a:extLst>
              </a:tr>
              <a:tr h="597355">
                <a:tc>
                  <a:txBody>
                    <a:bodyPr/>
                    <a:lstStyle/>
                    <a:p>
                      <a:pPr>
                        <a:lnSpc>
                          <a:spcPct val="107000"/>
                        </a:lnSpc>
                        <a:spcAft>
                          <a:spcPts val="0"/>
                        </a:spcAft>
                      </a:pPr>
                      <a:r>
                        <a:rPr lang="en-SG" sz="1200" dirty="0">
                          <a:effectLst/>
                        </a:rPr>
                        <a:t>Duloxetine</a:t>
                      </a:r>
                    </a:p>
                    <a:p>
                      <a:pPr>
                        <a:lnSpc>
                          <a:spcPct val="107000"/>
                        </a:lnSpc>
                        <a:spcAft>
                          <a:spcPts val="0"/>
                        </a:spcAft>
                      </a:pPr>
                      <a:r>
                        <a:rPr lang="en-SG" sz="1200" dirty="0">
                          <a:effectLst/>
                        </a:rPr>
                        <a:t>(Cymbalta</a:t>
                      </a:r>
                      <a:r>
                        <a:rPr lang="en-SG" sz="1200" dirty="0">
                          <a:solidFill>
                            <a:schemeClr val="bg1"/>
                          </a:solidFill>
                          <a:effectLst/>
                        </a:rPr>
                        <a:t>®</a:t>
                      </a:r>
                      <a:r>
                        <a:rPr lang="en-SG" sz="1200" dirty="0">
                          <a:effectLst/>
                        </a:rPr>
                        <a:t>)</a:t>
                      </a:r>
                      <a:endParaRPr lang="en-SG" sz="1200" dirty="0">
                        <a:effectLst/>
                        <a:latin typeface="+mn-lt"/>
                        <a:ea typeface="DengXian" panose="02010600030101010101" pitchFamily="2" charset="-122"/>
                        <a:cs typeface="Times New Roman" panose="02020603050405020304" pitchFamily="18" charset="0"/>
                      </a:endParaRPr>
                    </a:p>
                  </a:txBody>
                  <a:tcPr marL="68580" marR="68580" marT="0" marB="0"/>
                </a:tc>
                <a:tc>
                  <a:txBody>
                    <a:bodyPr/>
                    <a:lstStyle/>
                    <a:p>
                      <a:pPr>
                        <a:lnSpc>
                          <a:spcPct val="107000"/>
                        </a:lnSpc>
                        <a:spcAft>
                          <a:spcPts val="0"/>
                        </a:spcAft>
                      </a:pPr>
                      <a:r>
                        <a:rPr lang="en-SG" sz="1200" dirty="0">
                          <a:effectLst/>
                        </a:rPr>
                        <a:t>30</a:t>
                      </a:r>
                      <a:endParaRPr lang="en-SG" sz="1200" dirty="0">
                        <a:effectLst/>
                        <a:latin typeface="+mn-lt"/>
                        <a:ea typeface="DengXian" panose="02010600030101010101" pitchFamily="2" charset="-122"/>
                        <a:cs typeface="Times New Roman" panose="02020603050405020304" pitchFamily="18" charset="0"/>
                      </a:endParaRPr>
                    </a:p>
                  </a:txBody>
                  <a:tcPr marL="68580" marR="68580" marT="0" marB="0"/>
                </a:tc>
                <a:tc>
                  <a:txBody>
                    <a:bodyPr/>
                    <a:lstStyle/>
                    <a:p>
                      <a:pPr>
                        <a:lnSpc>
                          <a:spcPct val="107000"/>
                        </a:lnSpc>
                        <a:spcAft>
                          <a:spcPts val="0"/>
                        </a:spcAft>
                      </a:pPr>
                      <a:r>
                        <a:rPr lang="en-SG" sz="1200" dirty="0">
                          <a:effectLst/>
                        </a:rPr>
                        <a:t>30-60</a:t>
                      </a:r>
                      <a:endParaRPr lang="en-SG" sz="1200" dirty="0">
                        <a:effectLst/>
                        <a:latin typeface="+mn-lt"/>
                        <a:ea typeface="DengXian" panose="02010600030101010101" pitchFamily="2" charset="-122"/>
                        <a:cs typeface="Times New Roman" panose="02020603050405020304" pitchFamily="18" charset="0"/>
                      </a:endParaRPr>
                    </a:p>
                  </a:txBody>
                  <a:tcPr marL="68580" marR="68580" marT="0" marB="0"/>
                </a:tc>
                <a:tc>
                  <a:txBody>
                    <a:bodyPr/>
                    <a:lstStyle/>
                    <a:p>
                      <a:pPr>
                        <a:lnSpc>
                          <a:spcPct val="107000"/>
                        </a:lnSpc>
                        <a:spcAft>
                          <a:spcPts val="0"/>
                        </a:spcAft>
                      </a:pPr>
                      <a:r>
                        <a:rPr lang="en-SG" sz="1200" dirty="0">
                          <a:effectLst/>
                        </a:rPr>
                        <a:t>-</a:t>
                      </a:r>
                      <a:endParaRPr lang="en-SG" sz="1200" dirty="0">
                        <a:effectLst/>
                        <a:latin typeface="+mn-lt"/>
                        <a:ea typeface="DengXian" panose="02010600030101010101" pitchFamily="2" charset="-122"/>
                        <a:cs typeface="Times New Roman" panose="02020603050405020304" pitchFamily="18" charset="0"/>
                      </a:endParaRPr>
                    </a:p>
                  </a:txBody>
                  <a:tcPr marL="68580" marR="68580" marT="0" marB="0"/>
                </a:tc>
                <a:tc>
                  <a:txBody>
                    <a:bodyPr/>
                    <a:lstStyle/>
                    <a:p>
                      <a:pPr>
                        <a:lnSpc>
                          <a:spcPct val="107000"/>
                        </a:lnSpc>
                        <a:spcAft>
                          <a:spcPts val="0"/>
                        </a:spcAft>
                      </a:pPr>
                      <a:r>
                        <a:rPr lang="en-SG" sz="1200" dirty="0">
                          <a:effectLst/>
                        </a:rPr>
                        <a:t>+/-</a:t>
                      </a:r>
                      <a:endParaRPr lang="en-SG" sz="1200" dirty="0">
                        <a:effectLst/>
                        <a:latin typeface="+mn-lt"/>
                        <a:ea typeface="DengXian" panose="02010600030101010101" pitchFamily="2" charset="-122"/>
                        <a:cs typeface="Times New Roman" panose="02020603050405020304" pitchFamily="18" charset="0"/>
                      </a:endParaRPr>
                    </a:p>
                  </a:txBody>
                  <a:tcPr marL="68580" marR="68580" marT="0" marB="0"/>
                </a:tc>
                <a:tc>
                  <a:txBody>
                    <a:bodyPr/>
                    <a:lstStyle/>
                    <a:p>
                      <a:pPr>
                        <a:lnSpc>
                          <a:spcPct val="107000"/>
                        </a:lnSpc>
                        <a:spcAft>
                          <a:spcPts val="0"/>
                        </a:spcAft>
                      </a:pPr>
                      <a:r>
                        <a:rPr lang="en-SG" sz="1200" dirty="0">
                          <a:effectLst/>
                        </a:rPr>
                        <a:t>+++</a:t>
                      </a:r>
                      <a:endParaRPr lang="en-SG" sz="1200" dirty="0">
                        <a:effectLst/>
                        <a:latin typeface="+mn-lt"/>
                        <a:ea typeface="DengXian" panose="02010600030101010101" pitchFamily="2" charset="-122"/>
                        <a:cs typeface="Times New Roman" panose="02020603050405020304" pitchFamily="18" charset="0"/>
                      </a:endParaRPr>
                    </a:p>
                  </a:txBody>
                  <a:tcPr marL="68580" marR="68580" marT="0" marB="0"/>
                </a:tc>
                <a:tc>
                  <a:txBody>
                    <a:bodyPr/>
                    <a:lstStyle/>
                    <a:p>
                      <a:pPr>
                        <a:lnSpc>
                          <a:spcPct val="107000"/>
                        </a:lnSpc>
                        <a:spcAft>
                          <a:spcPts val="0"/>
                        </a:spcAft>
                      </a:pPr>
                      <a:r>
                        <a:rPr lang="en-SG" sz="1200" dirty="0">
                          <a:effectLst/>
                        </a:rPr>
                        <a:t>+/-</a:t>
                      </a:r>
                      <a:endParaRPr lang="en-SG" sz="1200" dirty="0">
                        <a:effectLst/>
                        <a:latin typeface="+mn-lt"/>
                        <a:ea typeface="DengXian" panose="02010600030101010101" pitchFamily="2" charset="-122"/>
                        <a:cs typeface="Times New Roman" panose="02020603050405020304" pitchFamily="18" charset="0"/>
                      </a:endParaRPr>
                    </a:p>
                  </a:txBody>
                  <a:tcPr marL="68580" marR="68580" marT="0" marB="0"/>
                </a:tc>
                <a:tc>
                  <a:txBody>
                    <a:bodyPr/>
                    <a:lstStyle/>
                    <a:p>
                      <a:pPr>
                        <a:lnSpc>
                          <a:spcPct val="107000"/>
                        </a:lnSpc>
                        <a:spcAft>
                          <a:spcPts val="0"/>
                        </a:spcAft>
                      </a:pPr>
                      <a:r>
                        <a:rPr lang="en-SG" sz="1200" dirty="0">
                          <a:effectLst/>
                        </a:rPr>
                        <a:t>-</a:t>
                      </a:r>
                      <a:endParaRPr lang="en-SG" sz="1200" dirty="0">
                        <a:effectLst/>
                        <a:latin typeface="+mn-lt"/>
                        <a:ea typeface="DengXian" panose="02010600030101010101" pitchFamily="2" charset="-122"/>
                        <a:cs typeface="Times New Roman" panose="02020603050405020304" pitchFamily="18" charset="0"/>
                      </a:endParaRPr>
                    </a:p>
                  </a:txBody>
                  <a:tcPr marL="68580" marR="68580" marT="0" marB="0"/>
                </a:tc>
                <a:tc>
                  <a:txBody>
                    <a:bodyPr/>
                    <a:lstStyle/>
                    <a:p>
                      <a:pPr>
                        <a:lnSpc>
                          <a:spcPct val="107000"/>
                        </a:lnSpc>
                        <a:spcAft>
                          <a:spcPts val="0"/>
                        </a:spcAft>
                      </a:pPr>
                      <a:r>
                        <a:rPr lang="en-SG" sz="1200" dirty="0">
                          <a:effectLst/>
                        </a:rPr>
                        <a:t>-</a:t>
                      </a:r>
                      <a:endParaRPr lang="en-SG" sz="1200" dirty="0">
                        <a:effectLst/>
                        <a:latin typeface="+mn-lt"/>
                        <a:ea typeface="DengXian" panose="02010600030101010101" pitchFamily="2" charset="-122"/>
                        <a:cs typeface="Times New Roman" panose="02020603050405020304" pitchFamily="18" charset="0"/>
                      </a:endParaRPr>
                    </a:p>
                  </a:txBody>
                  <a:tcPr marL="68580" marR="68580" marT="0" marB="0"/>
                </a:tc>
                <a:tc>
                  <a:txBody>
                    <a:bodyPr/>
                    <a:lstStyle/>
                    <a:p>
                      <a:pPr>
                        <a:lnSpc>
                          <a:spcPct val="107000"/>
                        </a:lnSpc>
                        <a:spcAft>
                          <a:spcPts val="0"/>
                        </a:spcAft>
                      </a:pPr>
                      <a:r>
                        <a:rPr lang="en-SG" sz="1200" dirty="0">
                          <a:effectLst/>
                        </a:rPr>
                        <a:t>DNP, FM, GAD,CMP</a:t>
                      </a:r>
                      <a:endParaRPr lang="en-SG" sz="1200" dirty="0">
                        <a:effectLst/>
                        <a:latin typeface="+mn-lt"/>
                        <a:ea typeface="DengXian" panose="02010600030101010101" pitchFamily="2" charset="-122"/>
                        <a:cs typeface="Times New Roman" panose="02020603050405020304" pitchFamily="18" charset="0"/>
                      </a:endParaRPr>
                    </a:p>
                  </a:txBody>
                  <a:tcPr marL="68580" marR="68580" marT="0" marB="0"/>
                </a:tc>
                <a:tc>
                  <a:txBody>
                    <a:bodyPr/>
                    <a:lstStyle/>
                    <a:p>
                      <a:pPr marL="108000" indent="-108000">
                        <a:buFont typeface="Arial" panose="020B0604020202020204" pitchFamily="34" charset="0"/>
                        <a:buChar char="•"/>
                      </a:pPr>
                      <a:r>
                        <a:rPr lang="en-SG" sz="1200" dirty="0"/>
                        <a:t>Inhibits CYP2D6; Used in diabetic peripheral neuropathy, fibromyalgia, chronic musculoskeletal pain</a:t>
                      </a:r>
                      <a:endParaRPr lang="en-SG" sz="1200" dirty="0">
                        <a:latin typeface="+mn-lt"/>
                      </a:endParaRPr>
                    </a:p>
                  </a:txBody>
                  <a:tcPr/>
                </a:tc>
                <a:extLst>
                  <a:ext uri="{0D108BD9-81ED-4DB2-BD59-A6C34878D82A}">
                    <a16:rowId xmlns:a16="http://schemas.microsoft.com/office/drawing/2014/main" val="3819342813"/>
                  </a:ext>
                </a:extLst>
              </a:tr>
            </a:tbl>
          </a:graphicData>
        </a:graphic>
      </p:graphicFrame>
      <p:sp>
        <p:nvSpPr>
          <p:cNvPr id="5" name="TextBox 4">
            <a:extLst>
              <a:ext uri="{FF2B5EF4-FFF2-40B4-BE49-F238E27FC236}">
                <a16:creationId xmlns:a16="http://schemas.microsoft.com/office/drawing/2014/main" id="{112A853C-30F8-4A3C-A430-1FB4F129ACDB}"/>
              </a:ext>
            </a:extLst>
          </p:cNvPr>
          <p:cNvSpPr txBox="1"/>
          <p:nvPr/>
        </p:nvSpPr>
        <p:spPr>
          <a:xfrm>
            <a:off x="192909" y="5663565"/>
            <a:ext cx="11806180" cy="830997"/>
          </a:xfrm>
          <a:prstGeom prst="rect">
            <a:avLst/>
          </a:prstGeom>
          <a:noFill/>
        </p:spPr>
        <p:txBody>
          <a:bodyPr wrap="square" rtlCol="0">
            <a:spAutoFit/>
          </a:bodyPr>
          <a:lstStyle/>
          <a:p>
            <a:r>
              <a:rPr lang="en-SG" sz="1200" dirty="0">
                <a:solidFill>
                  <a:schemeClr val="bg1"/>
                </a:solidFill>
              </a:rPr>
              <a:t>BN = bulimia nervosa; CMP = chronic musculoskeletal pain; DNP = diabetic neuropathic pain; FM = fibromyalgia;</a:t>
            </a:r>
          </a:p>
          <a:p>
            <a:r>
              <a:rPr lang="en-SG" sz="1200" dirty="0">
                <a:solidFill>
                  <a:schemeClr val="bg1"/>
                </a:solidFill>
              </a:rPr>
              <a:t>GAD = generalized anxiety disorder; OCD = obsessive compulsive disorder; PD = panic disorder; PMDD = premenstrual dysphoric disorder; </a:t>
            </a:r>
          </a:p>
          <a:p>
            <a:r>
              <a:rPr lang="en-SG" sz="1200" dirty="0">
                <a:solidFill>
                  <a:schemeClr val="bg1"/>
                </a:solidFill>
              </a:rPr>
              <a:t>PTSD = posttraumatic stress disorder; SAD social anxiety disorder; SC = smoking cessation; WD = winter depression; CYP = Cytochrome P450</a:t>
            </a:r>
          </a:p>
          <a:p>
            <a:endParaRPr lang="en-SG" sz="1200" dirty="0">
              <a:solidFill>
                <a:schemeClr val="bg1"/>
              </a:solidFill>
            </a:endParaRPr>
          </a:p>
        </p:txBody>
      </p:sp>
    </p:spTree>
    <p:extLst>
      <p:ext uri="{BB962C8B-B14F-4D97-AF65-F5344CB8AC3E}">
        <p14:creationId xmlns:p14="http://schemas.microsoft.com/office/powerpoint/2010/main" val="19485504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638CF3-1DCC-4603-86F1-7A36407F02AE}"/>
              </a:ext>
            </a:extLst>
          </p:cNvPr>
          <p:cNvSpPr txBox="1">
            <a:spLocks/>
          </p:cNvSpPr>
          <p:nvPr/>
        </p:nvSpPr>
        <p:spPr>
          <a:xfrm>
            <a:off x="1239252" y="1"/>
            <a:ext cx="9713495" cy="657726"/>
          </a:xfrm>
          <a:prstGeom prst="rect">
            <a:avLst/>
          </a:prstGeom>
        </p:spPr>
        <p:txBody>
          <a:bodyPr vert="horz" lIns="91440" tIns="45720" rIns="91440" bIns="45720" rtlCol="0" anchor="b">
            <a:normAutofit/>
          </a:bodyPr>
          <a:lstStyle>
            <a:lvl1pPr algn="l" defTabSz="914400" rtl="0" eaLnBrk="1" latinLnBrk="0" hangingPunct="1">
              <a:lnSpc>
                <a:spcPct val="85000"/>
              </a:lnSpc>
              <a:spcBef>
                <a:spcPct val="0"/>
              </a:spcBef>
              <a:buNone/>
              <a:defRPr sz="4400" b="1" kern="1200" spc="-50" baseline="0">
                <a:solidFill>
                  <a:schemeClr val="bg1"/>
                </a:solidFill>
                <a:latin typeface="+mj-lt"/>
                <a:ea typeface="+mj-ea"/>
                <a:cs typeface="+mj-cs"/>
              </a:defRPr>
            </a:lvl1pPr>
          </a:lstStyle>
          <a:p>
            <a:r>
              <a:rPr lang="en-SG" sz="2800" dirty="0"/>
              <a:t>Use of Antidepressants in MDD (simplified, non-exhaustive)(adapted)</a:t>
            </a:r>
            <a:r>
              <a:rPr lang="en-SG" sz="2800" baseline="30000" dirty="0"/>
              <a:t>2,3</a:t>
            </a:r>
            <a:endParaRPr lang="en-SG" sz="2800" dirty="0"/>
          </a:p>
        </p:txBody>
      </p:sp>
      <p:graphicFrame>
        <p:nvGraphicFramePr>
          <p:cNvPr id="3" name="Table 3">
            <a:extLst>
              <a:ext uri="{FF2B5EF4-FFF2-40B4-BE49-F238E27FC236}">
                <a16:creationId xmlns:a16="http://schemas.microsoft.com/office/drawing/2014/main" id="{507AA145-6436-4B59-984D-BDCE497CDAF2}"/>
              </a:ext>
            </a:extLst>
          </p:cNvPr>
          <p:cNvGraphicFramePr>
            <a:graphicFrameLocks noGrp="1"/>
          </p:cNvGraphicFramePr>
          <p:nvPr>
            <p:extLst>
              <p:ext uri="{D42A27DB-BD31-4B8C-83A1-F6EECF244321}">
                <p14:modId xmlns:p14="http://schemas.microsoft.com/office/powerpoint/2010/main" val="266789861"/>
              </p:ext>
            </p:extLst>
          </p:nvPr>
        </p:nvGraphicFramePr>
        <p:xfrm>
          <a:off x="192912" y="663202"/>
          <a:ext cx="11806176" cy="5678221"/>
        </p:xfrm>
        <a:graphic>
          <a:graphicData uri="http://schemas.openxmlformats.org/drawingml/2006/table">
            <a:tbl>
              <a:tblPr firstRow="1" bandRow="1">
                <a:tableStyleId>{5C22544A-7EE6-4342-B048-85BDC9FD1C3A}</a:tableStyleId>
              </a:tblPr>
              <a:tblGrid>
                <a:gridCol w="1073289">
                  <a:extLst>
                    <a:ext uri="{9D8B030D-6E8A-4147-A177-3AD203B41FA5}">
                      <a16:colId xmlns:a16="http://schemas.microsoft.com/office/drawing/2014/main" val="1609701434"/>
                    </a:ext>
                  </a:extLst>
                </a:gridCol>
                <a:gridCol w="909843">
                  <a:extLst>
                    <a:ext uri="{9D8B030D-6E8A-4147-A177-3AD203B41FA5}">
                      <a16:colId xmlns:a16="http://schemas.microsoft.com/office/drawing/2014/main" val="616150275"/>
                    </a:ext>
                  </a:extLst>
                </a:gridCol>
                <a:gridCol w="983847">
                  <a:extLst>
                    <a:ext uri="{9D8B030D-6E8A-4147-A177-3AD203B41FA5}">
                      <a16:colId xmlns:a16="http://schemas.microsoft.com/office/drawing/2014/main" val="1864151789"/>
                    </a:ext>
                  </a:extLst>
                </a:gridCol>
                <a:gridCol w="856526">
                  <a:extLst>
                    <a:ext uri="{9D8B030D-6E8A-4147-A177-3AD203B41FA5}">
                      <a16:colId xmlns:a16="http://schemas.microsoft.com/office/drawing/2014/main" val="3024500640"/>
                    </a:ext>
                  </a:extLst>
                </a:gridCol>
                <a:gridCol w="891251">
                  <a:extLst>
                    <a:ext uri="{9D8B030D-6E8A-4147-A177-3AD203B41FA5}">
                      <a16:colId xmlns:a16="http://schemas.microsoft.com/office/drawing/2014/main" val="3717321657"/>
                    </a:ext>
                  </a:extLst>
                </a:gridCol>
                <a:gridCol w="810228">
                  <a:extLst>
                    <a:ext uri="{9D8B030D-6E8A-4147-A177-3AD203B41FA5}">
                      <a16:colId xmlns:a16="http://schemas.microsoft.com/office/drawing/2014/main" val="3478771180"/>
                    </a:ext>
                  </a:extLst>
                </a:gridCol>
                <a:gridCol w="844952">
                  <a:extLst>
                    <a:ext uri="{9D8B030D-6E8A-4147-A177-3AD203B41FA5}">
                      <a16:colId xmlns:a16="http://schemas.microsoft.com/office/drawing/2014/main" val="23615713"/>
                    </a:ext>
                  </a:extLst>
                </a:gridCol>
                <a:gridCol w="925973">
                  <a:extLst>
                    <a:ext uri="{9D8B030D-6E8A-4147-A177-3AD203B41FA5}">
                      <a16:colId xmlns:a16="http://schemas.microsoft.com/office/drawing/2014/main" val="2560927859"/>
                    </a:ext>
                  </a:extLst>
                </a:gridCol>
                <a:gridCol w="833377">
                  <a:extLst>
                    <a:ext uri="{9D8B030D-6E8A-4147-A177-3AD203B41FA5}">
                      <a16:colId xmlns:a16="http://schemas.microsoft.com/office/drawing/2014/main" val="874950060"/>
                    </a:ext>
                  </a:extLst>
                </a:gridCol>
                <a:gridCol w="1047089">
                  <a:extLst>
                    <a:ext uri="{9D8B030D-6E8A-4147-A177-3AD203B41FA5}">
                      <a16:colId xmlns:a16="http://schemas.microsoft.com/office/drawing/2014/main" val="2585312969"/>
                    </a:ext>
                  </a:extLst>
                </a:gridCol>
                <a:gridCol w="2629801">
                  <a:extLst>
                    <a:ext uri="{9D8B030D-6E8A-4147-A177-3AD203B41FA5}">
                      <a16:colId xmlns:a16="http://schemas.microsoft.com/office/drawing/2014/main" val="2620080381"/>
                    </a:ext>
                  </a:extLst>
                </a:gridCol>
              </a:tblGrid>
              <a:tr h="435540">
                <a:tc>
                  <a:txBody>
                    <a:bodyPr/>
                    <a:lstStyle/>
                    <a:p>
                      <a:r>
                        <a:rPr lang="en-SG" sz="1200" dirty="0">
                          <a:solidFill>
                            <a:schemeClr val="tx1"/>
                          </a:solidFill>
                          <a:latin typeface="+mn-lt"/>
                        </a:rPr>
                        <a:t>Class</a:t>
                      </a:r>
                    </a:p>
                  </a:txBody>
                  <a:tcPr/>
                </a:tc>
                <a:tc>
                  <a:txBody>
                    <a:bodyPr/>
                    <a:lstStyle/>
                    <a:p>
                      <a:r>
                        <a:rPr lang="en-SG" sz="1200" dirty="0">
                          <a:solidFill>
                            <a:schemeClr val="tx1"/>
                          </a:solidFill>
                          <a:latin typeface="+mn-lt"/>
                        </a:rPr>
                        <a:t>Initial Dose (mg/d)</a:t>
                      </a:r>
                    </a:p>
                  </a:txBody>
                  <a:tcPr/>
                </a:tc>
                <a:tc>
                  <a:txBody>
                    <a:bodyPr/>
                    <a:lstStyle/>
                    <a:p>
                      <a:r>
                        <a:rPr lang="en-SG" sz="1200" dirty="0">
                          <a:solidFill>
                            <a:schemeClr val="tx1"/>
                          </a:solidFill>
                          <a:latin typeface="+mn-lt"/>
                        </a:rPr>
                        <a:t>Therapeutic Dose (mg/d)</a:t>
                      </a:r>
                    </a:p>
                  </a:txBody>
                  <a:tcPr/>
                </a:tc>
                <a:tc>
                  <a:txBody>
                    <a:bodyPr/>
                    <a:lstStyle/>
                    <a:p>
                      <a:r>
                        <a:rPr lang="en-SG" sz="1200" dirty="0">
                          <a:solidFill>
                            <a:schemeClr val="tx1"/>
                          </a:solidFill>
                          <a:latin typeface="+mn-lt"/>
                        </a:rPr>
                        <a:t>Sedation</a:t>
                      </a:r>
                    </a:p>
                  </a:txBody>
                  <a:tcPr/>
                </a:tc>
                <a:tc>
                  <a:txBody>
                    <a:bodyPr/>
                    <a:lstStyle/>
                    <a:p>
                      <a:r>
                        <a:rPr lang="en-SG" sz="1200" dirty="0">
                          <a:solidFill>
                            <a:schemeClr val="tx1"/>
                          </a:solidFill>
                          <a:latin typeface="+mn-lt"/>
                        </a:rPr>
                        <a:t>Weight Gain</a:t>
                      </a:r>
                    </a:p>
                  </a:txBody>
                  <a:tcPr/>
                </a:tc>
                <a:tc>
                  <a:txBody>
                    <a:bodyPr/>
                    <a:lstStyle/>
                    <a:p>
                      <a:r>
                        <a:rPr lang="en-SG" sz="1200" dirty="0">
                          <a:solidFill>
                            <a:schemeClr val="tx1"/>
                          </a:solidFill>
                          <a:latin typeface="+mn-lt"/>
                        </a:rPr>
                        <a:t>Sexual </a:t>
                      </a:r>
                      <a:r>
                        <a:rPr lang="en-SG" sz="1200" dirty="0" err="1">
                          <a:solidFill>
                            <a:schemeClr val="tx1"/>
                          </a:solidFill>
                          <a:latin typeface="+mn-lt"/>
                        </a:rPr>
                        <a:t>Dysfun</a:t>
                      </a:r>
                      <a:endParaRPr lang="en-SG" sz="1200" dirty="0">
                        <a:solidFill>
                          <a:schemeClr val="tx1"/>
                        </a:solidFill>
                        <a:latin typeface="+mn-lt"/>
                      </a:endParaRPr>
                    </a:p>
                  </a:txBody>
                  <a:tcPr/>
                </a:tc>
                <a:tc>
                  <a:txBody>
                    <a:bodyPr/>
                    <a:lstStyle/>
                    <a:p>
                      <a:r>
                        <a:rPr lang="en-SG" sz="1200" dirty="0">
                          <a:solidFill>
                            <a:schemeClr val="tx1"/>
                          </a:solidFill>
                          <a:latin typeface="+mn-lt"/>
                        </a:rPr>
                        <a:t>Cardiac</a:t>
                      </a:r>
                    </a:p>
                  </a:txBody>
                  <a:tcPr/>
                </a:tc>
                <a:tc>
                  <a:txBody>
                    <a:bodyPr/>
                    <a:lstStyle/>
                    <a:p>
                      <a:r>
                        <a:rPr lang="en-SG" sz="1200" dirty="0">
                          <a:solidFill>
                            <a:schemeClr val="tx1"/>
                          </a:solidFill>
                          <a:latin typeface="+mn-lt"/>
                        </a:rPr>
                        <a:t>Anti-cholinergic</a:t>
                      </a:r>
                    </a:p>
                  </a:txBody>
                  <a:tcPr/>
                </a:tc>
                <a:tc>
                  <a:txBody>
                    <a:bodyPr/>
                    <a:lstStyle/>
                    <a:p>
                      <a:r>
                        <a:rPr lang="en-SG" sz="1200" dirty="0">
                          <a:solidFill>
                            <a:schemeClr val="tx1"/>
                          </a:solidFill>
                          <a:latin typeface="+mn-lt"/>
                        </a:rPr>
                        <a:t>Seizure</a:t>
                      </a:r>
                    </a:p>
                  </a:txBody>
                  <a:tcPr/>
                </a:tc>
                <a:tc>
                  <a:txBody>
                    <a:bodyPr/>
                    <a:lstStyle/>
                    <a:p>
                      <a:r>
                        <a:rPr lang="en-SG" sz="1200" dirty="0">
                          <a:solidFill>
                            <a:schemeClr val="tx1"/>
                          </a:solidFill>
                          <a:latin typeface="+mn-lt"/>
                        </a:rPr>
                        <a:t>Other Indications</a:t>
                      </a:r>
                    </a:p>
                  </a:txBody>
                  <a:tcPr/>
                </a:tc>
                <a:tc>
                  <a:txBody>
                    <a:bodyPr/>
                    <a:lstStyle/>
                    <a:p>
                      <a:r>
                        <a:rPr lang="en-SG" sz="1200" dirty="0">
                          <a:solidFill>
                            <a:schemeClr val="tx1"/>
                          </a:solidFill>
                          <a:latin typeface="+mn-lt"/>
                        </a:rPr>
                        <a:t>Remarks</a:t>
                      </a:r>
                    </a:p>
                  </a:txBody>
                  <a:tcPr/>
                </a:tc>
                <a:extLst>
                  <a:ext uri="{0D108BD9-81ED-4DB2-BD59-A6C34878D82A}">
                    <a16:rowId xmlns:a16="http://schemas.microsoft.com/office/drawing/2014/main" val="778419518"/>
                  </a:ext>
                </a:extLst>
              </a:tr>
              <a:tr h="319396">
                <a:tc gridSpan="11">
                  <a:txBody>
                    <a:bodyPr/>
                    <a:lstStyle/>
                    <a:p>
                      <a:r>
                        <a:rPr lang="en-SG" sz="1600" b="1" dirty="0">
                          <a:solidFill>
                            <a:schemeClr val="bg1"/>
                          </a:solidFill>
                          <a:latin typeface="+mn-lt"/>
                        </a:rPr>
                        <a:t>3 Others</a:t>
                      </a:r>
                    </a:p>
                  </a:txBody>
                  <a:tcPr/>
                </a:tc>
                <a:tc hMerge="1">
                  <a:txBody>
                    <a:bodyPr/>
                    <a:lstStyle/>
                    <a:p>
                      <a:endParaRPr lang="en-SG"/>
                    </a:p>
                  </a:txBody>
                  <a:tcPr/>
                </a:tc>
                <a:tc hMerge="1">
                  <a:txBody>
                    <a:bodyPr/>
                    <a:lstStyle/>
                    <a:p>
                      <a:endParaRPr lang="en-SG"/>
                    </a:p>
                  </a:txBody>
                  <a:tcPr/>
                </a:tc>
                <a:tc hMerge="1">
                  <a:txBody>
                    <a:bodyPr/>
                    <a:lstStyle/>
                    <a:p>
                      <a:endParaRPr lang="en-SG"/>
                    </a:p>
                  </a:txBody>
                  <a:tcPr/>
                </a:tc>
                <a:tc hMerge="1">
                  <a:txBody>
                    <a:bodyPr/>
                    <a:lstStyle/>
                    <a:p>
                      <a:endParaRPr lang="en-SG"/>
                    </a:p>
                  </a:txBody>
                  <a:tcPr/>
                </a:tc>
                <a:tc hMerge="1">
                  <a:txBody>
                    <a:bodyPr/>
                    <a:lstStyle/>
                    <a:p>
                      <a:endParaRPr lang="en-SG"/>
                    </a:p>
                  </a:txBody>
                  <a:tcPr/>
                </a:tc>
                <a:tc hMerge="1">
                  <a:txBody>
                    <a:bodyPr/>
                    <a:lstStyle/>
                    <a:p>
                      <a:endParaRPr lang="en-SG"/>
                    </a:p>
                  </a:txBody>
                  <a:tcPr/>
                </a:tc>
                <a:tc hMerge="1">
                  <a:txBody>
                    <a:bodyPr/>
                    <a:lstStyle/>
                    <a:p>
                      <a:endParaRPr lang="en-SG"/>
                    </a:p>
                  </a:txBody>
                  <a:tcPr/>
                </a:tc>
                <a:tc hMerge="1">
                  <a:txBody>
                    <a:bodyPr/>
                    <a:lstStyle/>
                    <a:p>
                      <a:endParaRPr lang="en-SG"/>
                    </a:p>
                  </a:txBody>
                  <a:tcPr/>
                </a:tc>
                <a:tc hMerge="1">
                  <a:txBody>
                    <a:bodyPr/>
                    <a:lstStyle/>
                    <a:p>
                      <a:endParaRPr lang="en-SG"/>
                    </a:p>
                  </a:txBody>
                  <a:tcPr/>
                </a:tc>
                <a:tc hMerge="1">
                  <a:txBody>
                    <a:bodyPr/>
                    <a:lstStyle/>
                    <a:p>
                      <a:endParaRPr lang="en-SG"/>
                    </a:p>
                  </a:txBody>
                  <a:tcPr/>
                </a:tc>
                <a:extLst>
                  <a:ext uri="{0D108BD9-81ED-4DB2-BD59-A6C34878D82A}">
                    <a16:rowId xmlns:a16="http://schemas.microsoft.com/office/drawing/2014/main" val="1126233458"/>
                  </a:ext>
                </a:extLst>
              </a:tr>
              <a:tr h="319396">
                <a:tc gridSpan="11">
                  <a:txBody>
                    <a:bodyPr/>
                    <a:lstStyle/>
                    <a:p>
                      <a:r>
                        <a:rPr lang="en-SG" sz="1600" b="1" dirty="0">
                          <a:solidFill>
                            <a:schemeClr val="bg1"/>
                          </a:solidFill>
                          <a:latin typeface="+mn-lt"/>
                        </a:rPr>
                        <a:t>3.1 </a:t>
                      </a:r>
                      <a:r>
                        <a:rPr lang="en-SG" sz="1600" b="1" dirty="0" err="1">
                          <a:solidFill>
                            <a:schemeClr val="bg1"/>
                          </a:solidFill>
                          <a:latin typeface="+mn-lt"/>
                        </a:rPr>
                        <a:t>NaSSA</a:t>
                      </a:r>
                      <a:r>
                        <a:rPr lang="en-SG" sz="1600" b="1" dirty="0">
                          <a:solidFill>
                            <a:schemeClr val="bg1"/>
                          </a:solidFill>
                          <a:latin typeface="+mn-lt"/>
                        </a:rPr>
                        <a:t> (Noradrenergic &amp; Specific Serotonergic Antidepressant)</a:t>
                      </a:r>
                    </a:p>
                  </a:txBody>
                  <a:tcPr/>
                </a:tc>
                <a:tc hMerge="1">
                  <a:txBody>
                    <a:bodyPr/>
                    <a:lstStyle/>
                    <a:p>
                      <a:endParaRPr lang="en-SG" sz="1000" dirty="0">
                        <a:latin typeface="+mn-lt"/>
                      </a:endParaRPr>
                    </a:p>
                  </a:txBody>
                  <a:tcPr/>
                </a:tc>
                <a:tc hMerge="1">
                  <a:txBody>
                    <a:bodyPr/>
                    <a:lstStyle/>
                    <a:p>
                      <a:endParaRPr lang="en-SG" sz="1000" dirty="0">
                        <a:latin typeface="+mn-lt"/>
                      </a:endParaRPr>
                    </a:p>
                  </a:txBody>
                  <a:tcPr/>
                </a:tc>
                <a:tc hMerge="1">
                  <a:txBody>
                    <a:bodyPr/>
                    <a:lstStyle/>
                    <a:p>
                      <a:endParaRPr lang="en-SG" sz="1000" dirty="0">
                        <a:latin typeface="+mn-lt"/>
                      </a:endParaRPr>
                    </a:p>
                  </a:txBody>
                  <a:tcPr/>
                </a:tc>
                <a:tc hMerge="1">
                  <a:txBody>
                    <a:bodyPr/>
                    <a:lstStyle/>
                    <a:p>
                      <a:endParaRPr lang="en-SG" sz="1000" dirty="0">
                        <a:latin typeface="+mn-lt"/>
                      </a:endParaRPr>
                    </a:p>
                  </a:txBody>
                  <a:tcPr/>
                </a:tc>
                <a:tc hMerge="1">
                  <a:txBody>
                    <a:bodyPr/>
                    <a:lstStyle/>
                    <a:p>
                      <a:endParaRPr lang="en-SG" sz="1000" dirty="0">
                        <a:latin typeface="+mn-lt"/>
                      </a:endParaRPr>
                    </a:p>
                  </a:txBody>
                  <a:tcPr/>
                </a:tc>
                <a:tc hMerge="1">
                  <a:txBody>
                    <a:bodyPr/>
                    <a:lstStyle/>
                    <a:p>
                      <a:endParaRPr lang="en-SG" sz="1000" dirty="0">
                        <a:latin typeface="+mn-lt"/>
                      </a:endParaRPr>
                    </a:p>
                  </a:txBody>
                  <a:tcPr/>
                </a:tc>
                <a:tc hMerge="1">
                  <a:txBody>
                    <a:bodyPr/>
                    <a:lstStyle/>
                    <a:p>
                      <a:endParaRPr lang="en-SG" sz="1000" dirty="0">
                        <a:latin typeface="+mn-lt"/>
                      </a:endParaRPr>
                    </a:p>
                  </a:txBody>
                  <a:tcPr/>
                </a:tc>
                <a:tc hMerge="1">
                  <a:txBody>
                    <a:bodyPr/>
                    <a:lstStyle/>
                    <a:p>
                      <a:endParaRPr lang="en-SG" sz="1000" dirty="0">
                        <a:latin typeface="+mn-lt"/>
                      </a:endParaRPr>
                    </a:p>
                  </a:txBody>
                  <a:tcPr/>
                </a:tc>
                <a:tc hMerge="1">
                  <a:txBody>
                    <a:bodyPr/>
                    <a:lstStyle/>
                    <a:p>
                      <a:endParaRPr lang="en-SG" sz="1000" dirty="0">
                        <a:latin typeface="+mn-lt"/>
                      </a:endParaRPr>
                    </a:p>
                  </a:txBody>
                  <a:tcPr/>
                </a:tc>
                <a:tc hMerge="1">
                  <a:txBody>
                    <a:bodyPr/>
                    <a:lstStyle/>
                    <a:p>
                      <a:endParaRPr lang="en-SG"/>
                    </a:p>
                  </a:txBody>
                  <a:tcPr/>
                </a:tc>
                <a:extLst>
                  <a:ext uri="{0D108BD9-81ED-4DB2-BD59-A6C34878D82A}">
                    <a16:rowId xmlns:a16="http://schemas.microsoft.com/office/drawing/2014/main" val="3812583015"/>
                  </a:ext>
                </a:extLst>
              </a:tr>
              <a:tr h="580720">
                <a:tc>
                  <a:txBody>
                    <a:bodyPr/>
                    <a:lstStyle/>
                    <a:p>
                      <a:pPr>
                        <a:lnSpc>
                          <a:spcPct val="107000"/>
                        </a:lnSpc>
                        <a:spcAft>
                          <a:spcPts val="0"/>
                        </a:spcAft>
                      </a:pPr>
                      <a:r>
                        <a:rPr lang="en-SG" sz="1200" dirty="0">
                          <a:solidFill>
                            <a:schemeClr val="bg1"/>
                          </a:solidFill>
                          <a:effectLst/>
                          <a:latin typeface="+mn-lt"/>
                          <a:ea typeface="DengXian" panose="02010600030101010101" pitchFamily="2" charset="-122"/>
                          <a:cs typeface="Times New Roman" panose="02020603050405020304" pitchFamily="18" charset="0"/>
                        </a:rPr>
                        <a:t>Mirtazapine (Remeron</a:t>
                      </a:r>
                      <a:r>
                        <a:rPr lang="en-SG" sz="1200" dirty="0">
                          <a:solidFill>
                            <a:schemeClr val="bg1"/>
                          </a:solidFill>
                          <a:effectLst/>
                        </a:rPr>
                        <a:t>®</a:t>
                      </a:r>
                      <a:r>
                        <a:rPr lang="en-SG" sz="1200" dirty="0">
                          <a:solidFill>
                            <a:schemeClr val="bg1"/>
                          </a:solidFill>
                          <a:effectLst/>
                          <a:latin typeface="+mn-lt"/>
                          <a:ea typeface="DengXian" panose="02010600030101010101" pitchFamily="2" charset="-122"/>
                          <a:cs typeface="Times New Roman" panose="02020603050405020304" pitchFamily="18" charset="0"/>
                        </a:rPr>
                        <a:t>)</a:t>
                      </a:r>
                    </a:p>
                  </a:txBody>
                  <a:tcPr marL="68580" marR="68580" marT="0" marB="0"/>
                </a:tc>
                <a:tc>
                  <a:txBody>
                    <a:bodyPr/>
                    <a:lstStyle/>
                    <a:p>
                      <a:pPr>
                        <a:lnSpc>
                          <a:spcPct val="107000"/>
                        </a:lnSpc>
                        <a:spcAft>
                          <a:spcPts val="0"/>
                        </a:spcAft>
                      </a:pPr>
                      <a:r>
                        <a:rPr lang="en-SG" sz="1200" dirty="0">
                          <a:solidFill>
                            <a:schemeClr val="bg1"/>
                          </a:solidFill>
                          <a:effectLst/>
                          <a:latin typeface="+mn-lt"/>
                          <a:ea typeface="DengXian" panose="02010600030101010101" pitchFamily="2" charset="-122"/>
                          <a:cs typeface="Times New Roman" panose="02020603050405020304" pitchFamily="18" charset="0"/>
                        </a:rPr>
                        <a:t>15</a:t>
                      </a:r>
                    </a:p>
                  </a:txBody>
                  <a:tcPr marL="68580" marR="68580" marT="0" marB="0"/>
                </a:tc>
                <a:tc>
                  <a:txBody>
                    <a:bodyPr/>
                    <a:lstStyle/>
                    <a:p>
                      <a:pPr>
                        <a:lnSpc>
                          <a:spcPct val="107000"/>
                        </a:lnSpc>
                        <a:spcAft>
                          <a:spcPts val="0"/>
                        </a:spcAft>
                      </a:pPr>
                      <a:r>
                        <a:rPr lang="en-SG" sz="1200">
                          <a:solidFill>
                            <a:schemeClr val="bg1"/>
                          </a:solidFill>
                          <a:effectLst/>
                          <a:latin typeface="+mn-lt"/>
                          <a:ea typeface="DengXian" panose="02010600030101010101" pitchFamily="2" charset="-122"/>
                          <a:cs typeface="Times New Roman" panose="02020603050405020304" pitchFamily="18" charset="0"/>
                        </a:rPr>
                        <a:t>15-45</a:t>
                      </a:r>
                    </a:p>
                  </a:txBody>
                  <a:tcPr marL="68580" marR="68580" marT="0" marB="0"/>
                </a:tc>
                <a:tc>
                  <a:txBody>
                    <a:bodyPr/>
                    <a:lstStyle/>
                    <a:p>
                      <a:pPr>
                        <a:lnSpc>
                          <a:spcPct val="107000"/>
                        </a:lnSpc>
                        <a:spcAft>
                          <a:spcPts val="0"/>
                        </a:spcAft>
                      </a:pPr>
                      <a:r>
                        <a:rPr lang="en-SG" sz="1200" dirty="0">
                          <a:solidFill>
                            <a:schemeClr val="bg1"/>
                          </a:solidFill>
                          <a:effectLst/>
                          <a:latin typeface="+mn-lt"/>
                          <a:ea typeface="DengXian" panose="02010600030101010101" pitchFamily="2" charset="-122"/>
                          <a:cs typeface="Times New Roman" panose="02020603050405020304" pitchFamily="18" charset="0"/>
                        </a:rPr>
                        <a:t>++</a:t>
                      </a:r>
                    </a:p>
                  </a:txBody>
                  <a:tcPr marL="68580" marR="68580" marT="0" marB="0"/>
                </a:tc>
                <a:tc>
                  <a:txBody>
                    <a:bodyPr/>
                    <a:lstStyle/>
                    <a:p>
                      <a:pPr>
                        <a:lnSpc>
                          <a:spcPct val="107000"/>
                        </a:lnSpc>
                        <a:spcAft>
                          <a:spcPts val="0"/>
                        </a:spcAft>
                      </a:pPr>
                      <a:r>
                        <a:rPr lang="en-SG" sz="1200" dirty="0">
                          <a:solidFill>
                            <a:schemeClr val="bg1"/>
                          </a:solidFill>
                          <a:effectLst/>
                          <a:latin typeface="+mn-lt"/>
                          <a:ea typeface="DengXian" panose="02010600030101010101" pitchFamily="2" charset="-122"/>
                          <a:cs typeface="Times New Roman" panose="02020603050405020304" pitchFamily="18" charset="0"/>
                        </a:rPr>
                        <a:t>+++</a:t>
                      </a:r>
                    </a:p>
                    <a:p>
                      <a:pPr>
                        <a:lnSpc>
                          <a:spcPct val="107000"/>
                        </a:lnSpc>
                        <a:spcAft>
                          <a:spcPts val="0"/>
                        </a:spcAft>
                      </a:pPr>
                      <a:r>
                        <a:rPr lang="en-SG" sz="1200" dirty="0">
                          <a:solidFill>
                            <a:schemeClr val="bg1"/>
                          </a:solidFill>
                          <a:effectLst/>
                          <a:latin typeface="+mn-lt"/>
                          <a:ea typeface="DengXian" panose="02010600030101010101" pitchFamily="2" charset="-122"/>
                          <a:cs typeface="Times New Roman" panose="02020603050405020304" pitchFamily="18" charset="0"/>
                        </a:rPr>
                        <a:t>↑Appetite</a:t>
                      </a:r>
                    </a:p>
                    <a:p>
                      <a:pPr>
                        <a:lnSpc>
                          <a:spcPct val="107000"/>
                        </a:lnSpc>
                        <a:spcAft>
                          <a:spcPts val="0"/>
                        </a:spcAft>
                      </a:pPr>
                      <a:r>
                        <a:rPr lang="en-SG" sz="1200" dirty="0">
                          <a:solidFill>
                            <a:schemeClr val="bg1"/>
                          </a:solidFill>
                          <a:effectLst/>
                          <a:latin typeface="+mn-lt"/>
                          <a:ea typeface="DengXian" panose="02010600030101010101" pitchFamily="2" charset="-122"/>
                          <a:cs typeface="Times New Roman" panose="02020603050405020304" pitchFamily="18" charset="0"/>
                        </a:rPr>
                        <a:t>↑Glucose</a:t>
                      </a:r>
                    </a:p>
                  </a:txBody>
                  <a:tcPr marL="68580" marR="68580" marT="0" marB="0"/>
                </a:tc>
                <a:tc>
                  <a:txBody>
                    <a:bodyPr/>
                    <a:lstStyle/>
                    <a:p>
                      <a:pPr>
                        <a:lnSpc>
                          <a:spcPct val="107000"/>
                        </a:lnSpc>
                        <a:spcAft>
                          <a:spcPts val="0"/>
                        </a:spcAft>
                      </a:pPr>
                      <a:r>
                        <a:rPr lang="en-SG" sz="1200" dirty="0">
                          <a:solidFill>
                            <a:schemeClr val="bg1"/>
                          </a:solidFill>
                          <a:effectLst/>
                          <a:latin typeface="+mn-lt"/>
                          <a:ea typeface="DengXian" panose="02010600030101010101" pitchFamily="2" charset="-122"/>
                          <a:cs typeface="Times New Roman" panose="02020603050405020304" pitchFamily="18" charset="0"/>
                        </a:rPr>
                        <a:t>- </a:t>
                      </a:r>
                    </a:p>
                  </a:txBody>
                  <a:tcPr marL="68580" marR="68580" marT="0" marB="0"/>
                </a:tc>
                <a:tc>
                  <a:txBody>
                    <a:bodyPr/>
                    <a:lstStyle/>
                    <a:p>
                      <a:pPr>
                        <a:lnSpc>
                          <a:spcPct val="107000"/>
                        </a:lnSpc>
                        <a:spcAft>
                          <a:spcPts val="0"/>
                        </a:spcAft>
                      </a:pPr>
                      <a:r>
                        <a:rPr lang="en-SG" sz="1200">
                          <a:solidFill>
                            <a:schemeClr val="bg1"/>
                          </a:solidFill>
                          <a:effectLst/>
                          <a:latin typeface="+mn-lt"/>
                          <a:ea typeface="DengXian" panose="02010600030101010101" pitchFamily="2" charset="-122"/>
                          <a:cs typeface="Times New Roman" panose="02020603050405020304" pitchFamily="18" charset="0"/>
                        </a:rPr>
                        <a:t>-</a:t>
                      </a:r>
                    </a:p>
                  </a:txBody>
                  <a:tcPr marL="68580" marR="68580" marT="0" marB="0"/>
                </a:tc>
                <a:tc>
                  <a:txBody>
                    <a:bodyPr/>
                    <a:lstStyle/>
                    <a:p>
                      <a:pPr>
                        <a:lnSpc>
                          <a:spcPct val="107000"/>
                        </a:lnSpc>
                        <a:spcAft>
                          <a:spcPts val="0"/>
                        </a:spcAft>
                      </a:pPr>
                      <a:r>
                        <a:rPr lang="en-SG" sz="1200" dirty="0">
                          <a:solidFill>
                            <a:schemeClr val="bg1"/>
                          </a:solidFill>
                          <a:effectLst/>
                          <a:latin typeface="+mn-lt"/>
                          <a:ea typeface="DengXian" panose="02010600030101010101" pitchFamily="2" charset="-122"/>
                          <a:cs typeface="Times New Roman" panose="02020603050405020304" pitchFamily="18" charset="0"/>
                        </a:rPr>
                        <a:t>+</a:t>
                      </a:r>
                    </a:p>
                  </a:txBody>
                  <a:tcPr marL="68580" marR="68580" marT="0" marB="0"/>
                </a:tc>
                <a:tc>
                  <a:txBody>
                    <a:bodyPr/>
                    <a:lstStyle/>
                    <a:p>
                      <a:pPr>
                        <a:lnSpc>
                          <a:spcPct val="107000"/>
                        </a:lnSpc>
                        <a:spcAft>
                          <a:spcPts val="0"/>
                        </a:spcAft>
                      </a:pPr>
                      <a:r>
                        <a:rPr lang="en-SG" sz="1200" dirty="0">
                          <a:solidFill>
                            <a:schemeClr val="bg1"/>
                          </a:solidFill>
                          <a:effectLst/>
                          <a:latin typeface="+mn-lt"/>
                          <a:ea typeface="DengXian" panose="02010600030101010101" pitchFamily="2" charset="-122"/>
                          <a:cs typeface="Times New Roman" panose="02020603050405020304" pitchFamily="18" charset="0"/>
                        </a:rPr>
                        <a:t>-</a:t>
                      </a:r>
                    </a:p>
                  </a:txBody>
                  <a:tcPr marL="68580" marR="68580" marT="0" marB="0"/>
                </a:tc>
                <a:tc>
                  <a:txBody>
                    <a:bodyPr/>
                    <a:lstStyle/>
                    <a:p>
                      <a:pPr>
                        <a:lnSpc>
                          <a:spcPct val="107000"/>
                        </a:lnSpc>
                        <a:spcAft>
                          <a:spcPts val="0"/>
                        </a:spcAft>
                      </a:pPr>
                      <a:r>
                        <a:rPr lang="en-SG" sz="1000" dirty="0">
                          <a:solidFill>
                            <a:schemeClr val="bg1"/>
                          </a:solidFill>
                          <a:effectLst/>
                          <a:latin typeface="+mn-lt"/>
                          <a:ea typeface="DengXian" panose="02010600030101010101" pitchFamily="2" charset="-122"/>
                          <a:cs typeface="Times New Roman" panose="02020603050405020304" pitchFamily="18" charset="0"/>
                        </a:rPr>
                        <a:t> </a:t>
                      </a:r>
                    </a:p>
                  </a:txBody>
                  <a:tcPr marL="68580" marR="68580" marT="0" marB="0"/>
                </a:tc>
                <a:tc>
                  <a:txBody>
                    <a:bodyPr/>
                    <a:lstStyle/>
                    <a:p>
                      <a:pPr marL="108000" indent="-108000">
                        <a:lnSpc>
                          <a:spcPct val="100000"/>
                        </a:lnSpc>
                        <a:spcAft>
                          <a:spcPts val="0"/>
                        </a:spcAft>
                        <a:buFont typeface="Arial" panose="020B0604020202020204" pitchFamily="34" charset="0"/>
                        <a:buChar char="•"/>
                      </a:pPr>
                      <a:r>
                        <a:rPr lang="en-SG" sz="1000" dirty="0">
                          <a:solidFill>
                            <a:schemeClr val="bg1"/>
                          </a:solidFill>
                          <a:effectLst/>
                          <a:latin typeface="+mn-lt"/>
                          <a:ea typeface="DengXian" panose="02010600030101010101" pitchFamily="2" charset="-122"/>
                          <a:cs typeface="Times New Roman" panose="02020603050405020304" pitchFamily="18" charset="0"/>
                        </a:rPr>
                        <a:t>Avoid in obesity; cautiously monitor diabetics</a:t>
                      </a:r>
                    </a:p>
                    <a:p>
                      <a:pPr marL="108000" indent="-108000">
                        <a:lnSpc>
                          <a:spcPct val="100000"/>
                        </a:lnSpc>
                        <a:spcAft>
                          <a:spcPts val="0"/>
                        </a:spcAft>
                        <a:buFont typeface="Arial" panose="020B0604020202020204" pitchFamily="34" charset="0"/>
                        <a:buChar char="•"/>
                      </a:pPr>
                      <a:r>
                        <a:rPr lang="en-SG" sz="1000" dirty="0">
                          <a:solidFill>
                            <a:schemeClr val="bg1"/>
                          </a:solidFill>
                          <a:effectLst/>
                          <a:latin typeface="+mn-lt"/>
                          <a:ea typeface="DengXian" panose="02010600030101010101" pitchFamily="2" charset="-122"/>
                          <a:cs typeface="Times New Roman" panose="02020603050405020304" pitchFamily="18" charset="0"/>
                        </a:rPr>
                        <a:t>Good for thin, sleepless cancer patients</a:t>
                      </a:r>
                    </a:p>
                    <a:p>
                      <a:pPr marL="108000" indent="-108000">
                        <a:lnSpc>
                          <a:spcPct val="100000"/>
                        </a:lnSpc>
                        <a:spcAft>
                          <a:spcPts val="0"/>
                        </a:spcAft>
                        <a:buFont typeface="Arial" panose="020B0604020202020204" pitchFamily="34" charset="0"/>
                        <a:buChar char="•"/>
                      </a:pPr>
                      <a:r>
                        <a:rPr lang="en-SG" sz="1000" dirty="0">
                          <a:solidFill>
                            <a:schemeClr val="bg1"/>
                          </a:solidFill>
                          <a:effectLst/>
                          <a:latin typeface="+mn-lt"/>
                          <a:ea typeface="DengXian" panose="02010600030101010101" pitchFamily="2" charset="-122"/>
                          <a:cs typeface="Times New Roman" panose="02020603050405020304" pitchFamily="18" charset="0"/>
                        </a:rPr>
                        <a:t>Reverses sexual side effects (via 5HT2 antagonism)</a:t>
                      </a:r>
                    </a:p>
                  </a:txBody>
                  <a:tcPr marL="68580" marR="68580" marT="0" marB="0"/>
                </a:tc>
                <a:extLst>
                  <a:ext uri="{0D108BD9-81ED-4DB2-BD59-A6C34878D82A}">
                    <a16:rowId xmlns:a16="http://schemas.microsoft.com/office/drawing/2014/main" val="3637130902"/>
                  </a:ext>
                </a:extLst>
              </a:tr>
              <a:tr h="237490">
                <a:tc gridSpan="11">
                  <a:txBody>
                    <a:bodyPr/>
                    <a:lstStyle/>
                    <a:p>
                      <a:pPr>
                        <a:lnSpc>
                          <a:spcPct val="107000"/>
                        </a:lnSpc>
                        <a:spcAft>
                          <a:spcPts val="0"/>
                        </a:spcAft>
                      </a:pPr>
                      <a:r>
                        <a:rPr lang="en-SG" sz="1600" b="1" dirty="0">
                          <a:solidFill>
                            <a:schemeClr val="bg1"/>
                          </a:solidFill>
                          <a:effectLst/>
                          <a:latin typeface="+mn-lt"/>
                        </a:rPr>
                        <a:t>3.2 NDRI (Norepinephrine-Dopamine Reuptake Inhibitor)</a:t>
                      </a:r>
                    </a:p>
                  </a:txBody>
                  <a:tcPr marL="68580" marR="68580" marT="0" marB="0"/>
                </a:tc>
                <a:tc hMerge="1">
                  <a:txBody>
                    <a:bodyPr/>
                    <a:lstStyle/>
                    <a:p>
                      <a:pPr>
                        <a:lnSpc>
                          <a:spcPct val="107000"/>
                        </a:lnSpc>
                        <a:spcAft>
                          <a:spcPts val="0"/>
                        </a:spcAft>
                      </a:pPr>
                      <a:endParaRPr lang="en-SG" sz="1000" dirty="0">
                        <a:effectLst/>
                        <a:latin typeface="+mn-lt"/>
                        <a:ea typeface="DengXian" panose="02010600030101010101" pitchFamily="2" charset="-122"/>
                        <a:cs typeface="Times New Roman" panose="02020603050405020304" pitchFamily="18" charset="0"/>
                      </a:endParaRPr>
                    </a:p>
                  </a:txBody>
                  <a:tcPr marL="68580" marR="68580" marT="0" marB="0"/>
                </a:tc>
                <a:tc hMerge="1">
                  <a:txBody>
                    <a:bodyPr/>
                    <a:lstStyle/>
                    <a:p>
                      <a:pPr>
                        <a:lnSpc>
                          <a:spcPct val="107000"/>
                        </a:lnSpc>
                        <a:spcAft>
                          <a:spcPts val="0"/>
                        </a:spcAft>
                      </a:pPr>
                      <a:endParaRPr lang="en-SG" sz="1000" dirty="0">
                        <a:effectLst/>
                        <a:latin typeface="+mn-lt"/>
                        <a:ea typeface="DengXian" panose="02010600030101010101" pitchFamily="2" charset="-122"/>
                        <a:cs typeface="Times New Roman" panose="02020603050405020304" pitchFamily="18" charset="0"/>
                      </a:endParaRPr>
                    </a:p>
                  </a:txBody>
                  <a:tcPr marL="68580" marR="68580" marT="0" marB="0"/>
                </a:tc>
                <a:tc hMerge="1">
                  <a:txBody>
                    <a:bodyPr/>
                    <a:lstStyle/>
                    <a:p>
                      <a:pPr>
                        <a:lnSpc>
                          <a:spcPct val="107000"/>
                        </a:lnSpc>
                        <a:spcAft>
                          <a:spcPts val="0"/>
                        </a:spcAft>
                      </a:pPr>
                      <a:endParaRPr lang="en-SG" sz="1000" dirty="0">
                        <a:effectLst/>
                        <a:latin typeface="+mn-lt"/>
                        <a:ea typeface="DengXian" panose="02010600030101010101" pitchFamily="2" charset="-122"/>
                        <a:cs typeface="Times New Roman" panose="02020603050405020304" pitchFamily="18" charset="0"/>
                      </a:endParaRPr>
                    </a:p>
                  </a:txBody>
                  <a:tcPr marL="68580" marR="68580" marT="0" marB="0"/>
                </a:tc>
                <a:tc hMerge="1">
                  <a:txBody>
                    <a:bodyPr/>
                    <a:lstStyle/>
                    <a:p>
                      <a:pPr>
                        <a:lnSpc>
                          <a:spcPct val="107000"/>
                        </a:lnSpc>
                        <a:spcAft>
                          <a:spcPts val="0"/>
                        </a:spcAft>
                      </a:pPr>
                      <a:endParaRPr lang="en-SG" sz="1000" dirty="0">
                        <a:effectLst/>
                        <a:latin typeface="+mn-lt"/>
                        <a:ea typeface="DengXian" panose="02010600030101010101" pitchFamily="2" charset="-122"/>
                        <a:cs typeface="Times New Roman" panose="02020603050405020304" pitchFamily="18" charset="0"/>
                      </a:endParaRPr>
                    </a:p>
                  </a:txBody>
                  <a:tcPr marL="68580" marR="68580" marT="0" marB="0"/>
                </a:tc>
                <a:tc hMerge="1">
                  <a:txBody>
                    <a:bodyPr/>
                    <a:lstStyle/>
                    <a:p>
                      <a:pPr>
                        <a:lnSpc>
                          <a:spcPct val="107000"/>
                        </a:lnSpc>
                        <a:spcAft>
                          <a:spcPts val="0"/>
                        </a:spcAft>
                      </a:pPr>
                      <a:endParaRPr lang="en-SG" sz="1000" dirty="0">
                        <a:effectLst/>
                        <a:latin typeface="+mn-lt"/>
                        <a:ea typeface="DengXian" panose="02010600030101010101" pitchFamily="2" charset="-122"/>
                        <a:cs typeface="Times New Roman" panose="02020603050405020304" pitchFamily="18" charset="0"/>
                      </a:endParaRPr>
                    </a:p>
                  </a:txBody>
                  <a:tcPr marL="68580" marR="68580" marT="0" marB="0"/>
                </a:tc>
                <a:tc hMerge="1">
                  <a:txBody>
                    <a:bodyPr/>
                    <a:lstStyle/>
                    <a:p>
                      <a:pPr>
                        <a:lnSpc>
                          <a:spcPct val="107000"/>
                        </a:lnSpc>
                        <a:spcAft>
                          <a:spcPts val="0"/>
                        </a:spcAft>
                      </a:pPr>
                      <a:endParaRPr lang="en-SG" sz="1000" dirty="0">
                        <a:effectLst/>
                        <a:latin typeface="+mn-lt"/>
                        <a:ea typeface="DengXian" panose="02010600030101010101" pitchFamily="2" charset="-122"/>
                        <a:cs typeface="Times New Roman" panose="02020603050405020304" pitchFamily="18" charset="0"/>
                      </a:endParaRPr>
                    </a:p>
                  </a:txBody>
                  <a:tcPr marL="68580" marR="68580" marT="0" marB="0"/>
                </a:tc>
                <a:tc hMerge="1">
                  <a:txBody>
                    <a:bodyPr/>
                    <a:lstStyle/>
                    <a:p>
                      <a:pPr>
                        <a:lnSpc>
                          <a:spcPct val="107000"/>
                        </a:lnSpc>
                        <a:spcAft>
                          <a:spcPts val="0"/>
                        </a:spcAft>
                      </a:pPr>
                      <a:endParaRPr lang="en-SG" sz="1000" dirty="0">
                        <a:effectLst/>
                        <a:latin typeface="+mn-lt"/>
                        <a:ea typeface="DengXian" panose="02010600030101010101" pitchFamily="2" charset="-122"/>
                        <a:cs typeface="Times New Roman" panose="02020603050405020304" pitchFamily="18" charset="0"/>
                      </a:endParaRPr>
                    </a:p>
                  </a:txBody>
                  <a:tcPr marL="68580" marR="68580" marT="0" marB="0"/>
                </a:tc>
                <a:tc hMerge="1">
                  <a:txBody>
                    <a:bodyPr/>
                    <a:lstStyle/>
                    <a:p>
                      <a:pPr>
                        <a:lnSpc>
                          <a:spcPct val="107000"/>
                        </a:lnSpc>
                        <a:spcAft>
                          <a:spcPts val="0"/>
                        </a:spcAft>
                      </a:pPr>
                      <a:endParaRPr lang="en-SG" sz="1000" dirty="0">
                        <a:effectLst/>
                        <a:latin typeface="+mn-lt"/>
                        <a:ea typeface="DengXian" panose="02010600030101010101" pitchFamily="2" charset="-122"/>
                        <a:cs typeface="Times New Roman" panose="02020603050405020304" pitchFamily="18" charset="0"/>
                      </a:endParaRPr>
                    </a:p>
                  </a:txBody>
                  <a:tcPr marL="68580" marR="68580" marT="0" marB="0"/>
                </a:tc>
                <a:tc hMerge="1">
                  <a:txBody>
                    <a:bodyPr/>
                    <a:lstStyle/>
                    <a:p>
                      <a:pPr>
                        <a:lnSpc>
                          <a:spcPct val="107000"/>
                        </a:lnSpc>
                        <a:spcAft>
                          <a:spcPts val="0"/>
                        </a:spcAft>
                      </a:pPr>
                      <a:endParaRPr lang="en-SG" sz="1000" dirty="0">
                        <a:effectLst/>
                        <a:latin typeface="+mn-lt"/>
                        <a:ea typeface="DengXian" panose="02010600030101010101" pitchFamily="2" charset="-122"/>
                        <a:cs typeface="Times New Roman" panose="02020603050405020304" pitchFamily="18" charset="0"/>
                      </a:endParaRPr>
                    </a:p>
                  </a:txBody>
                  <a:tcPr marL="68580" marR="68580" marT="0" marB="0"/>
                </a:tc>
                <a:tc hMerge="1">
                  <a:txBody>
                    <a:bodyPr/>
                    <a:lstStyle/>
                    <a:p>
                      <a:endParaRPr lang="en-SG"/>
                    </a:p>
                  </a:txBody>
                  <a:tcPr/>
                </a:tc>
                <a:extLst>
                  <a:ext uri="{0D108BD9-81ED-4DB2-BD59-A6C34878D82A}">
                    <a16:rowId xmlns:a16="http://schemas.microsoft.com/office/drawing/2014/main" val="3819342813"/>
                  </a:ext>
                </a:extLst>
              </a:tr>
              <a:tr h="364644">
                <a:tc>
                  <a:txBody>
                    <a:bodyPr/>
                    <a:lstStyle/>
                    <a:p>
                      <a:pPr>
                        <a:lnSpc>
                          <a:spcPct val="107000"/>
                        </a:lnSpc>
                        <a:spcAft>
                          <a:spcPts val="0"/>
                        </a:spcAft>
                      </a:pPr>
                      <a:r>
                        <a:rPr lang="en-SG" sz="1000" dirty="0">
                          <a:solidFill>
                            <a:schemeClr val="bg1"/>
                          </a:solidFill>
                          <a:effectLst/>
                          <a:latin typeface="+mn-lt"/>
                          <a:ea typeface="DengXian" panose="02010600030101010101" pitchFamily="2" charset="-122"/>
                          <a:cs typeface="Times New Roman" panose="02020603050405020304" pitchFamily="18" charset="0"/>
                        </a:rPr>
                        <a:t>Bupropion</a:t>
                      </a:r>
                    </a:p>
                    <a:p>
                      <a:pPr>
                        <a:lnSpc>
                          <a:spcPct val="107000"/>
                        </a:lnSpc>
                        <a:spcAft>
                          <a:spcPts val="0"/>
                        </a:spcAft>
                      </a:pPr>
                      <a:r>
                        <a:rPr lang="en-SG" sz="1000" dirty="0">
                          <a:solidFill>
                            <a:schemeClr val="bg1"/>
                          </a:solidFill>
                          <a:effectLst/>
                          <a:latin typeface="+mn-lt"/>
                          <a:ea typeface="DengXian" panose="02010600030101010101" pitchFamily="2" charset="-122"/>
                          <a:cs typeface="Times New Roman" panose="02020603050405020304" pitchFamily="18" charset="0"/>
                        </a:rPr>
                        <a:t> (Wellbutrin SR</a:t>
                      </a:r>
                      <a:r>
                        <a:rPr lang="en-SG" sz="1000" dirty="0">
                          <a:solidFill>
                            <a:schemeClr val="bg1"/>
                          </a:solidFill>
                          <a:effectLst/>
                        </a:rPr>
                        <a:t>®</a:t>
                      </a:r>
                      <a:r>
                        <a:rPr lang="en-SG" sz="1000" dirty="0">
                          <a:solidFill>
                            <a:schemeClr val="bg1"/>
                          </a:solidFill>
                          <a:effectLst/>
                          <a:latin typeface="+mn-lt"/>
                          <a:ea typeface="DengXian" panose="02010600030101010101" pitchFamily="2" charset="-122"/>
                          <a:cs typeface="Times New Roman" panose="02020603050405020304" pitchFamily="18" charset="0"/>
                        </a:rPr>
                        <a:t>)</a:t>
                      </a:r>
                    </a:p>
                  </a:txBody>
                  <a:tcPr marL="68580" marR="68580" marT="0" marB="0"/>
                </a:tc>
                <a:tc>
                  <a:txBody>
                    <a:bodyPr/>
                    <a:lstStyle/>
                    <a:p>
                      <a:pPr>
                        <a:lnSpc>
                          <a:spcPct val="107000"/>
                        </a:lnSpc>
                        <a:spcAft>
                          <a:spcPts val="0"/>
                        </a:spcAft>
                      </a:pPr>
                      <a:r>
                        <a:rPr lang="en-SG" sz="1200" dirty="0">
                          <a:solidFill>
                            <a:schemeClr val="bg1"/>
                          </a:solidFill>
                          <a:effectLst/>
                          <a:latin typeface="+mn-lt"/>
                          <a:ea typeface="DengXian" panose="02010600030101010101" pitchFamily="2" charset="-122"/>
                          <a:cs typeface="Times New Roman" panose="02020603050405020304" pitchFamily="18" charset="0"/>
                        </a:rPr>
                        <a:t>150 mg om</a:t>
                      </a:r>
                    </a:p>
                    <a:p>
                      <a:pPr>
                        <a:lnSpc>
                          <a:spcPct val="107000"/>
                        </a:lnSpc>
                        <a:spcAft>
                          <a:spcPts val="0"/>
                        </a:spcAft>
                      </a:pPr>
                      <a:r>
                        <a:rPr lang="en-SG" sz="1200" dirty="0">
                          <a:solidFill>
                            <a:schemeClr val="bg1"/>
                          </a:solidFill>
                          <a:effectLst/>
                          <a:latin typeface="+mn-lt"/>
                          <a:ea typeface="DengXian" panose="02010600030101010101" pitchFamily="2" charset="-122"/>
                          <a:cs typeface="Times New Roman" panose="02020603050405020304" pitchFamily="18" charset="0"/>
                        </a:rPr>
                        <a:t>X 4 days</a:t>
                      </a:r>
                    </a:p>
                  </a:txBody>
                  <a:tcPr marL="68580" marR="68580" marT="0" marB="0"/>
                </a:tc>
                <a:tc>
                  <a:txBody>
                    <a:bodyPr/>
                    <a:lstStyle/>
                    <a:p>
                      <a:pPr>
                        <a:lnSpc>
                          <a:spcPct val="107000"/>
                        </a:lnSpc>
                        <a:spcAft>
                          <a:spcPts val="0"/>
                        </a:spcAft>
                      </a:pPr>
                      <a:r>
                        <a:rPr lang="en-SG" sz="1200" dirty="0">
                          <a:solidFill>
                            <a:schemeClr val="bg1"/>
                          </a:solidFill>
                          <a:effectLst/>
                          <a:latin typeface="+mn-lt"/>
                          <a:ea typeface="DengXian" panose="02010600030101010101" pitchFamily="2" charset="-122"/>
                          <a:cs typeface="Times New Roman" panose="02020603050405020304" pitchFamily="18" charset="0"/>
                        </a:rPr>
                        <a:t>150mg bd </a:t>
                      </a:r>
                    </a:p>
                    <a:p>
                      <a:pPr>
                        <a:lnSpc>
                          <a:spcPct val="107000"/>
                        </a:lnSpc>
                        <a:spcAft>
                          <a:spcPts val="0"/>
                        </a:spcAft>
                      </a:pPr>
                      <a:r>
                        <a:rPr lang="en-SG" sz="1200" dirty="0">
                          <a:solidFill>
                            <a:schemeClr val="bg1"/>
                          </a:solidFill>
                          <a:effectLst/>
                          <a:latin typeface="+mn-lt"/>
                          <a:ea typeface="DengXian" panose="02010600030101010101" pitchFamily="2" charset="-122"/>
                          <a:cs typeface="Times New Roman" panose="02020603050405020304" pitchFamily="18" charset="0"/>
                        </a:rPr>
                        <a:t>(8 hr apart)</a:t>
                      </a:r>
                    </a:p>
                  </a:txBody>
                  <a:tcPr marL="68580" marR="68580" marT="0" marB="0"/>
                </a:tc>
                <a:tc>
                  <a:txBody>
                    <a:bodyPr/>
                    <a:lstStyle/>
                    <a:p>
                      <a:pPr>
                        <a:lnSpc>
                          <a:spcPct val="107000"/>
                        </a:lnSpc>
                        <a:spcAft>
                          <a:spcPts val="0"/>
                        </a:spcAft>
                      </a:pPr>
                      <a:r>
                        <a:rPr lang="en-SG" sz="1200" dirty="0">
                          <a:solidFill>
                            <a:schemeClr val="bg1"/>
                          </a:solidFill>
                          <a:effectLst/>
                          <a:latin typeface="+mn-lt"/>
                          <a:ea typeface="DengXian" panose="02010600030101010101" pitchFamily="2" charset="-122"/>
                          <a:cs typeface="Times New Roman" panose="02020603050405020304" pitchFamily="18" charset="0"/>
                        </a:rPr>
                        <a:t>-</a:t>
                      </a:r>
                    </a:p>
                    <a:p>
                      <a:pPr>
                        <a:lnSpc>
                          <a:spcPct val="107000"/>
                        </a:lnSpc>
                        <a:spcAft>
                          <a:spcPts val="0"/>
                        </a:spcAft>
                      </a:pPr>
                      <a:r>
                        <a:rPr lang="en-SG" sz="1200" dirty="0">
                          <a:solidFill>
                            <a:schemeClr val="bg1"/>
                          </a:solidFill>
                          <a:effectLst/>
                          <a:latin typeface="+mn-lt"/>
                          <a:ea typeface="DengXian" panose="02010600030101010101" pitchFamily="2" charset="-122"/>
                          <a:cs typeface="Times New Roman" panose="02020603050405020304" pitchFamily="18" charset="0"/>
                        </a:rPr>
                        <a:t>insomnia</a:t>
                      </a:r>
                    </a:p>
                  </a:txBody>
                  <a:tcPr marL="68580" marR="68580" marT="0" marB="0"/>
                </a:tc>
                <a:tc>
                  <a:txBody>
                    <a:bodyPr/>
                    <a:lstStyle/>
                    <a:p>
                      <a:pPr>
                        <a:lnSpc>
                          <a:spcPct val="107000"/>
                        </a:lnSpc>
                        <a:spcAft>
                          <a:spcPts val="0"/>
                        </a:spcAft>
                      </a:pPr>
                      <a:r>
                        <a:rPr lang="en-SG" sz="1200">
                          <a:solidFill>
                            <a:schemeClr val="bg1"/>
                          </a:solidFill>
                          <a:effectLst/>
                          <a:latin typeface="+mn-lt"/>
                          <a:ea typeface="DengXian" panose="02010600030101010101" pitchFamily="2" charset="-122"/>
                          <a:cs typeface="Times New Roman" panose="02020603050405020304" pitchFamily="18" charset="0"/>
                        </a:rPr>
                        <a:t>-</a:t>
                      </a:r>
                    </a:p>
                  </a:txBody>
                  <a:tcPr marL="68580" marR="68580" marT="0" marB="0"/>
                </a:tc>
                <a:tc>
                  <a:txBody>
                    <a:bodyPr/>
                    <a:lstStyle/>
                    <a:p>
                      <a:pPr>
                        <a:lnSpc>
                          <a:spcPct val="107000"/>
                        </a:lnSpc>
                        <a:spcAft>
                          <a:spcPts val="0"/>
                        </a:spcAft>
                      </a:pPr>
                      <a:r>
                        <a:rPr lang="en-SG" sz="1200">
                          <a:solidFill>
                            <a:schemeClr val="bg1"/>
                          </a:solidFill>
                          <a:effectLst/>
                          <a:latin typeface="+mn-lt"/>
                          <a:ea typeface="DengXian" panose="02010600030101010101" pitchFamily="2" charset="-122"/>
                          <a:cs typeface="Times New Roman" panose="02020603050405020304" pitchFamily="18" charset="0"/>
                        </a:rPr>
                        <a:t>-</a:t>
                      </a:r>
                    </a:p>
                  </a:txBody>
                  <a:tcPr marL="68580" marR="68580" marT="0" marB="0"/>
                </a:tc>
                <a:tc>
                  <a:txBody>
                    <a:bodyPr/>
                    <a:lstStyle/>
                    <a:p>
                      <a:pPr>
                        <a:lnSpc>
                          <a:spcPct val="107000"/>
                        </a:lnSpc>
                        <a:spcAft>
                          <a:spcPts val="0"/>
                        </a:spcAft>
                      </a:pPr>
                      <a:r>
                        <a:rPr lang="en-SG" sz="1200" dirty="0">
                          <a:solidFill>
                            <a:schemeClr val="bg1"/>
                          </a:solidFill>
                          <a:effectLst/>
                          <a:latin typeface="+mn-lt"/>
                          <a:ea typeface="DengXian" panose="02010600030101010101" pitchFamily="2" charset="-122"/>
                          <a:cs typeface="Times New Roman" panose="02020603050405020304" pitchFamily="18" charset="0"/>
                        </a:rPr>
                        <a:t>↑BP</a:t>
                      </a:r>
                    </a:p>
                  </a:txBody>
                  <a:tcPr marL="68580" marR="68580" marT="0" marB="0"/>
                </a:tc>
                <a:tc>
                  <a:txBody>
                    <a:bodyPr/>
                    <a:lstStyle/>
                    <a:p>
                      <a:pPr>
                        <a:lnSpc>
                          <a:spcPct val="107000"/>
                        </a:lnSpc>
                        <a:spcAft>
                          <a:spcPts val="0"/>
                        </a:spcAft>
                      </a:pPr>
                      <a:r>
                        <a:rPr lang="en-SG" sz="1200" dirty="0">
                          <a:solidFill>
                            <a:schemeClr val="bg1"/>
                          </a:solidFill>
                          <a:effectLst/>
                          <a:latin typeface="+mn-lt"/>
                          <a:ea typeface="DengXian" panose="02010600030101010101" pitchFamily="2" charset="-122"/>
                          <a:cs typeface="Times New Roman" panose="02020603050405020304" pitchFamily="18" charset="0"/>
                        </a:rPr>
                        <a:t>+</a:t>
                      </a:r>
                    </a:p>
                  </a:txBody>
                  <a:tcPr marL="68580" marR="68580" marT="0" marB="0"/>
                </a:tc>
                <a:tc>
                  <a:txBody>
                    <a:bodyPr/>
                    <a:lstStyle/>
                    <a:p>
                      <a:pPr>
                        <a:lnSpc>
                          <a:spcPct val="107000"/>
                        </a:lnSpc>
                        <a:spcAft>
                          <a:spcPts val="0"/>
                        </a:spcAft>
                      </a:pPr>
                      <a:r>
                        <a:rPr lang="en-SG" sz="1200">
                          <a:solidFill>
                            <a:schemeClr val="bg1"/>
                          </a:solidFill>
                          <a:effectLst/>
                          <a:latin typeface="+mn-lt"/>
                          <a:ea typeface="DengXian" panose="02010600030101010101" pitchFamily="2" charset="-122"/>
                          <a:cs typeface="Times New Roman" panose="02020603050405020304" pitchFamily="18" charset="0"/>
                        </a:rPr>
                        <a:t>+++</a:t>
                      </a:r>
                    </a:p>
                  </a:txBody>
                  <a:tcPr marL="68580" marR="68580" marT="0" marB="0"/>
                </a:tc>
                <a:tc>
                  <a:txBody>
                    <a:bodyPr/>
                    <a:lstStyle/>
                    <a:p>
                      <a:pPr>
                        <a:lnSpc>
                          <a:spcPct val="107000"/>
                        </a:lnSpc>
                        <a:spcAft>
                          <a:spcPts val="0"/>
                        </a:spcAft>
                      </a:pPr>
                      <a:r>
                        <a:rPr lang="en-SG" sz="1200" dirty="0">
                          <a:solidFill>
                            <a:schemeClr val="bg1"/>
                          </a:solidFill>
                          <a:effectLst/>
                          <a:latin typeface="+mn-lt"/>
                          <a:ea typeface="DengXian" panose="02010600030101010101" pitchFamily="2" charset="-122"/>
                          <a:cs typeface="Times New Roman" panose="02020603050405020304" pitchFamily="18" charset="0"/>
                        </a:rPr>
                        <a:t>SC</a:t>
                      </a:r>
                    </a:p>
                  </a:txBody>
                  <a:tcPr marL="68580" marR="68580" marT="0" marB="0"/>
                </a:tc>
                <a:tc>
                  <a:txBody>
                    <a:bodyPr/>
                    <a:lstStyle/>
                    <a:p>
                      <a:pPr>
                        <a:lnSpc>
                          <a:spcPct val="107000"/>
                        </a:lnSpc>
                        <a:spcAft>
                          <a:spcPts val="0"/>
                        </a:spcAft>
                      </a:pPr>
                      <a:r>
                        <a:rPr lang="en-SG" sz="1000" dirty="0">
                          <a:solidFill>
                            <a:schemeClr val="bg1"/>
                          </a:solidFill>
                          <a:effectLst/>
                          <a:latin typeface="+mn-lt"/>
                          <a:ea typeface="DengXian" panose="02010600030101010101" pitchFamily="2" charset="-122"/>
                          <a:cs typeface="Times New Roman" panose="02020603050405020304" pitchFamily="18" charset="0"/>
                        </a:rPr>
                        <a:t>Inhibits CYP2D6, ↑Beta-blocker; metabolized into amphetamine-like metabolites</a:t>
                      </a:r>
                    </a:p>
                  </a:txBody>
                  <a:tcPr marL="68580" marR="68580" marT="0" marB="0"/>
                </a:tc>
                <a:extLst>
                  <a:ext uri="{0D108BD9-81ED-4DB2-BD59-A6C34878D82A}">
                    <a16:rowId xmlns:a16="http://schemas.microsoft.com/office/drawing/2014/main" val="3062334563"/>
                  </a:ext>
                </a:extLst>
              </a:tr>
              <a:tr h="237490">
                <a:tc gridSpan="11">
                  <a:txBody>
                    <a:bodyPr/>
                    <a:lstStyle/>
                    <a:p>
                      <a:pPr>
                        <a:lnSpc>
                          <a:spcPct val="107000"/>
                        </a:lnSpc>
                        <a:spcAft>
                          <a:spcPts val="0"/>
                        </a:spcAft>
                      </a:pPr>
                      <a:r>
                        <a:rPr lang="it-IT" sz="1600" b="1" dirty="0">
                          <a:solidFill>
                            <a:schemeClr val="bg1"/>
                          </a:solidFill>
                          <a:effectLst/>
                          <a:latin typeface="+mn-lt"/>
                        </a:rPr>
                        <a:t>3.3 SARI (Serotonin Antagonist/ Reuptake Inhibitor)</a:t>
                      </a:r>
                      <a:endParaRPr lang="en-SG" sz="1600" b="1" dirty="0">
                        <a:solidFill>
                          <a:schemeClr val="bg1"/>
                        </a:solidFill>
                        <a:effectLst/>
                        <a:latin typeface="+mn-lt"/>
                      </a:endParaRPr>
                    </a:p>
                  </a:txBody>
                  <a:tcPr marL="68580" marR="68580" marT="0" marB="0"/>
                </a:tc>
                <a:tc hMerge="1">
                  <a:txBody>
                    <a:bodyPr/>
                    <a:lstStyle/>
                    <a:p>
                      <a:pPr>
                        <a:lnSpc>
                          <a:spcPct val="107000"/>
                        </a:lnSpc>
                        <a:spcAft>
                          <a:spcPts val="0"/>
                        </a:spcAft>
                      </a:pPr>
                      <a:endParaRPr lang="en-SG" sz="1000" dirty="0">
                        <a:effectLst/>
                        <a:latin typeface="+mn-lt"/>
                        <a:ea typeface="DengXian" panose="02010600030101010101" pitchFamily="2" charset="-122"/>
                        <a:cs typeface="Times New Roman" panose="02020603050405020304" pitchFamily="18" charset="0"/>
                      </a:endParaRPr>
                    </a:p>
                  </a:txBody>
                  <a:tcPr marL="68580" marR="68580" marT="0" marB="0"/>
                </a:tc>
                <a:tc hMerge="1">
                  <a:txBody>
                    <a:bodyPr/>
                    <a:lstStyle/>
                    <a:p>
                      <a:pPr>
                        <a:lnSpc>
                          <a:spcPct val="107000"/>
                        </a:lnSpc>
                        <a:spcAft>
                          <a:spcPts val="0"/>
                        </a:spcAft>
                      </a:pPr>
                      <a:endParaRPr lang="en-SG" sz="1000" dirty="0">
                        <a:effectLst/>
                        <a:latin typeface="+mn-lt"/>
                        <a:ea typeface="DengXian" panose="02010600030101010101" pitchFamily="2" charset="-122"/>
                        <a:cs typeface="Times New Roman" panose="02020603050405020304" pitchFamily="18" charset="0"/>
                      </a:endParaRPr>
                    </a:p>
                  </a:txBody>
                  <a:tcPr marL="68580" marR="68580" marT="0" marB="0"/>
                </a:tc>
                <a:tc hMerge="1">
                  <a:txBody>
                    <a:bodyPr/>
                    <a:lstStyle/>
                    <a:p>
                      <a:pPr>
                        <a:lnSpc>
                          <a:spcPct val="107000"/>
                        </a:lnSpc>
                        <a:spcAft>
                          <a:spcPts val="0"/>
                        </a:spcAft>
                      </a:pPr>
                      <a:endParaRPr lang="en-SG" sz="1000" dirty="0">
                        <a:effectLst/>
                        <a:latin typeface="+mn-lt"/>
                        <a:ea typeface="DengXian" panose="02010600030101010101" pitchFamily="2" charset="-122"/>
                        <a:cs typeface="Times New Roman" panose="02020603050405020304" pitchFamily="18" charset="0"/>
                      </a:endParaRPr>
                    </a:p>
                  </a:txBody>
                  <a:tcPr marL="68580" marR="68580" marT="0" marB="0"/>
                </a:tc>
                <a:tc hMerge="1">
                  <a:txBody>
                    <a:bodyPr/>
                    <a:lstStyle/>
                    <a:p>
                      <a:pPr>
                        <a:lnSpc>
                          <a:spcPct val="107000"/>
                        </a:lnSpc>
                        <a:spcAft>
                          <a:spcPts val="0"/>
                        </a:spcAft>
                      </a:pPr>
                      <a:endParaRPr lang="en-SG" sz="1000" dirty="0">
                        <a:effectLst/>
                        <a:latin typeface="+mn-lt"/>
                        <a:ea typeface="DengXian" panose="02010600030101010101" pitchFamily="2" charset="-122"/>
                        <a:cs typeface="Times New Roman" panose="02020603050405020304" pitchFamily="18" charset="0"/>
                      </a:endParaRPr>
                    </a:p>
                  </a:txBody>
                  <a:tcPr marL="68580" marR="68580" marT="0" marB="0"/>
                </a:tc>
                <a:tc hMerge="1">
                  <a:txBody>
                    <a:bodyPr/>
                    <a:lstStyle/>
                    <a:p>
                      <a:pPr>
                        <a:lnSpc>
                          <a:spcPct val="107000"/>
                        </a:lnSpc>
                        <a:spcAft>
                          <a:spcPts val="0"/>
                        </a:spcAft>
                      </a:pPr>
                      <a:endParaRPr lang="en-SG" sz="1000" dirty="0">
                        <a:effectLst/>
                        <a:latin typeface="+mn-lt"/>
                        <a:ea typeface="DengXian" panose="02010600030101010101" pitchFamily="2" charset="-122"/>
                        <a:cs typeface="Times New Roman" panose="02020603050405020304" pitchFamily="18" charset="0"/>
                      </a:endParaRPr>
                    </a:p>
                  </a:txBody>
                  <a:tcPr marL="68580" marR="68580" marT="0" marB="0"/>
                </a:tc>
                <a:tc hMerge="1">
                  <a:txBody>
                    <a:bodyPr/>
                    <a:lstStyle/>
                    <a:p>
                      <a:pPr>
                        <a:lnSpc>
                          <a:spcPct val="107000"/>
                        </a:lnSpc>
                        <a:spcAft>
                          <a:spcPts val="0"/>
                        </a:spcAft>
                      </a:pPr>
                      <a:endParaRPr lang="en-SG" sz="1000" dirty="0">
                        <a:effectLst/>
                        <a:latin typeface="+mn-lt"/>
                        <a:ea typeface="DengXian" panose="02010600030101010101" pitchFamily="2" charset="-122"/>
                        <a:cs typeface="Times New Roman" panose="02020603050405020304" pitchFamily="18" charset="0"/>
                      </a:endParaRPr>
                    </a:p>
                  </a:txBody>
                  <a:tcPr marL="68580" marR="68580" marT="0" marB="0"/>
                </a:tc>
                <a:tc hMerge="1">
                  <a:txBody>
                    <a:bodyPr/>
                    <a:lstStyle/>
                    <a:p>
                      <a:pPr>
                        <a:lnSpc>
                          <a:spcPct val="107000"/>
                        </a:lnSpc>
                        <a:spcAft>
                          <a:spcPts val="0"/>
                        </a:spcAft>
                      </a:pPr>
                      <a:endParaRPr lang="en-SG" sz="1000" dirty="0">
                        <a:effectLst/>
                        <a:latin typeface="+mn-lt"/>
                        <a:ea typeface="DengXian" panose="02010600030101010101" pitchFamily="2" charset="-122"/>
                        <a:cs typeface="Times New Roman" panose="02020603050405020304" pitchFamily="18" charset="0"/>
                      </a:endParaRPr>
                    </a:p>
                  </a:txBody>
                  <a:tcPr marL="68580" marR="68580" marT="0" marB="0"/>
                </a:tc>
                <a:tc hMerge="1">
                  <a:txBody>
                    <a:bodyPr/>
                    <a:lstStyle/>
                    <a:p>
                      <a:pPr>
                        <a:lnSpc>
                          <a:spcPct val="107000"/>
                        </a:lnSpc>
                        <a:spcAft>
                          <a:spcPts val="0"/>
                        </a:spcAft>
                      </a:pPr>
                      <a:endParaRPr lang="en-SG" sz="1000" dirty="0">
                        <a:effectLst/>
                        <a:latin typeface="+mn-lt"/>
                        <a:ea typeface="DengXian" panose="02010600030101010101" pitchFamily="2" charset="-122"/>
                        <a:cs typeface="Times New Roman" panose="02020603050405020304" pitchFamily="18" charset="0"/>
                      </a:endParaRPr>
                    </a:p>
                  </a:txBody>
                  <a:tcPr marL="68580" marR="68580" marT="0" marB="0"/>
                </a:tc>
                <a:tc hMerge="1">
                  <a:txBody>
                    <a:bodyPr/>
                    <a:lstStyle/>
                    <a:p>
                      <a:pPr>
                        <a:lnSpc>
                          <a:spcPct val="107000"/>
                        </a:lnSpc>
                        <a:spcAft>
                          <a:spcPts val="0"/>
                        </a:spcAft>
                      </a:pPr>
                      <a:endParaRPr lang="en-SG" sz="1000" dirty="0">
                        <a:effectLst/>
                        <a:latin typeface="+mn-lt"/>
                        <a:ea typeface="DengXian" panose="02010600030101010101" pitchFamily="2" charset="-122"/>
                        <a:cs typeface="Times New Roman" panose="02020603050405020304" pitchFamily="18" charset="0"/>
                      </a:endParaRPr>
                    </a:p>
                  </a:txBody>
                  <a:tcPr marL="68580" marR="68580" marT="0" marB="0"/>
                </a:tc>
                <a:tc hMerge="1">
                  <a:txBody>
                    <a:bodyPr/>
                    <a:lstStyle/>
                    <a:p>
                      <a:endParaRPr lang="en-SG"/>
                    </a:p>
                  </a:txBody>
                  <a:tcPr/>
                </a:tc>
                <a:extLst>
                  <a:ext uri="{0D108BD9-81ED-4DB2-BD59-A6C34878D82A}">
                    <a16:rowId xmlns:a16="http://schemas.microsoft.com/office/drawing/2014/main" val="13647036"/>
                  </a:ext>
                </a:extLst>
              </a:tr>
              <a:tr h="445703">
                <a:tc>
                  <a:txBody>
                    <a:bodyPr/>
                    <a:lstStyle/>
                    <a:p>
                      <a:pPr>
                        <a:lnSpc>
                          <a:spcPct val="107000"/>
                        </a:lnSpc>
                        <a:spcAft>
                          <a:spcPts val="0"/>
                        </a:spcAft>
                      </a:pPr>
                      <a:r>
                        <a:rPr lang="en-SG" sz="1000" dirty="0">
                          <a:solidFill>
                            <a:schemeClr val="bg1"/>
                          </a:solidFill>
                          <a:effectLst/>
                          <a:latin typeface="+mn-lt"/>
                          <a:ea typeface="DengXian" panose="02010600030101010101" pitchFamily="2" charset="-122"/>
                          <a:cs typeface="Times New Roman" panose="02020603050405020304" pitchFamily="18" charset="0"/>
                        </a:rPr>
                        <a:t>Trazodone</a:t>
                      </a:r>
                    </a:p>
                    <a:p>
                      <a:pPr>
                        <a:lnSpc>
                          <a:spcPct val="107000"/>
                        </a:lnSpc>
                        <a:spcAft>
                          <a:spcPts val="0"/>
                        </a:spcAft>
                      </a:pPr>
                      <a:r>
                        <a:rPr lang="en-SG" sz="1000" dirty="0">
                          <a:solidFill>
                            <a:schemeClr val="bg1"/>
                          </a:solidFill>
                          <a:effectLst/>
                          <a:latin typeface="+mn-lt"/>
                          <a:ea typeface="DengXian" panose="02010600030101010101" pitchFamily="2" charset="-122"/>
                          <a:cs typeface="Times New Roman" panose="02020603050405020304" pitchFamily="18" charset="0"/>
                        </a:rPr>
                        <a:t>(</a:t>
                      </a:r>
                      <a:r>
                        <a:rPr lang="en-SG" sz="1000" dirty="0" err="1">
                          <a:solidFill>
                            <a:schemeClr val="bg1"/>
                          </a:solidFill>
                          <a:effectLst/>
                          <a:latin typeface="+mn-lt"/>
                          <a:ea typeface="DengXian" panose="02010600030101010101" pitchFamily="2" charset="-122"/>
                          <a:cs typeface="Times New Roman" panose="02020603050405020304" pitchFamily="18" charset="0"/>
                        </a:rPr>
                        <a:t>Trittico</a:t>
                      </a:r>
                      <a:r>
                        <a:rPr lang="en-SG" sz="1000" dirty="0">
                          <a:solidFill>
                            <a:schemeClr val="bg1"/>
                          </a:solidFill>
                          <a:effectLst/>
                        </a:rPr>
                        <a:t>®</a:t>
                      </a:r>
                      <a:r>
                        <a:rPr lang="en-SG" sz="1000" dirty="0">
                          <a:solidFill>
                            <a:schemeClr val="bg1"/>
                          </a:solidFill>
                          <a:effectLst/>
                          <a:latin typeface="+mn-lt"/>
                          <a:ea typeface="DengXian" panose="02010600030101010101" pitchFamily="2" charset="-122"/>
                          <a:cs typeface="Times New Roman" panose="02020603050405020304" pitchFamily="18" charset="0"/>
                        </a:rPr>
                        <a:t>)</a:t>
                      </a:r>
                    </a:p>
                  </a:txBody>
                  <a:tcPr marL="68580" marR="68580" marT="0" marB="0"/>
                </a:tc>
                <a:tc>
                  <a:txBody>
                    <a:bodyPr/>
                    <a:lstStyle/>
                    <a:p>
                      <a:pPr>
                        <a:lnSpc>
                          <a:spcPct val="107000"/>
                        </a:lnSpc>
                        <a:spcAft>
                          <a:spcPts val="0"/>
                        </a:spcAft>
                      </a:pPr>
                      <a:r>
                        <a:rPr lang="en-SG" sz="1000">
                          <a:solidFill>
                            <a:schemeClr val="bg1"/>
                          </a:solidFill>
                          <a:effectLst/>
                          <a:latin typeface="+mn-lt"/>
                          <a:ea typeface="DengXian" panose="02010600030101010101" pitchFamily="2" charset="-122"/>
                          <a:cs typeface="Times New Roman" panose="02020603050405020304" pitchFamily="18" charset="0"/>
                        </a:rPr>
                        <a:t>50-150</a:t>
                      </a:r>
                    </a:p>
                  </a:txBody>
                  <a:tcPr marL="68580" marR="68580" marT="0" marB="0"/>
                </a:tc>
                <a:tc>
                  <a:txBody>
                    <a:bodyPr/>
                    <a:lstStyle/>
                    <a:p>
                      <a:pPr>
                        <a:lnSpc>
                          <a:spcPct val="107000"/>
                        </a:lnSpc>
                        <a:spcAft>
                          <a:spcPts val="0"/>
                        </a:spcAft>
                      </a:pPr>
                      <a:r>
                        <a:rPr lang="en-SG" sz="1000">
                          <a:solidFill>
                            <a:schemeClr val="bg1"/>
                          </a:solidFill>
                          <a:effectLst/>
                          <a:latin typeface="+mn-lt"/>
                          <a:ea typeface="DengXian" panose="02010600030101010101" pitchFamily="2" charset="-122"/>
                          <a:cs typeface="Times New Roman" panose="02020603050405020304" pitchFamily="18" charset="0"/>
                        </a:rPr>
                        <a:t>50-300</a:t>
                      </a:r>
                    </a:p>
                  </a:txBody>
                  <a:tcPr marL="68580" marR="68580" marT="0" marB="0"/>
                </a:tc>
                <a:tc>
                  <a:txBody>
                    <a:bodyPr/>
                    <a:lstStyle/>
                    <a:p>
                      <a:pPr>
                        <a:lnSpc>
                          <a:spcPct val="107000"/>
                        </a:lnSpc>
                        <a:spcAft>
                          <a:spcPts val="0"/>
                        </a:spcAft>
                      </a:pPr>
                      <a:r>
                        <a:rPr lang="en-SG" sz="1000">
                          <a:solidFill>
                            <a:schemeClr val="bg1"/>
                          </a:solidFill>
                          <a:effectLst/>
                          <a:latin typeface="+mn-lt"/>
                          <a:ea typeface="DengXian" panose="02010600030101010101" pitchFamily="2" charset="-122"/>
                          <a:cs typeface="Times New Roman" panose="02020603050405020304" pitchFamily="18" charset="0"/>
                        </a:rPr>
                        <a:t>++</a:t>
                      </a:r>
                    </a:p>
                    <a:p>
                      <a:pPr>
                        <a:lnSpc>
                          <a:spcPct val="107000"/>
                        </a:lnSpc>
                        <a:spcAft>
                          <a:spcPts val="0"/>
                        </a:spcAft>
                      </a:pPr>
                      <a:r>
                        <a:rPr lang="en-SG" sz="1000">
                          <a:solidFill>
                            <a:schemeClr val="bg1"/>
                          </a:solidFill>
                          <a:effectLst/>
                          <a:latin typeface="+mn-lt"/>
                          <a:ea typeface="DengXian" panose="02010600030101010101" pitchFamily="2" charset="-122"/>
                          <a:cs typeface="Times New Roman" panose="02020603050405020304" pitchFamily="18" charset="0"/>
                        </a:rPr>
                        <a:t> </a:t>
                      </a:r>
                    </a:p>
                  </a:txBody>
                  <a:tcPr marL="68580" marR="68580" marT="0" marB="0"/>
                </a:tc>
                <a:tc>
                  <a:txBody>
                    <a:bodyPr/>
                    <a:lstStyle/>
                    <a:p>
                      <a:pPr>
                        <a:lnSpc>
                          <a:spcPct val="107000"/>
                        </a:lnSpc>
                        <a:spcAft>
                          <a:spcPts val="0"/>
                        </a:spcAft>
                      </a:pPr>
                      <a:r>
                        <a:rPr lang="en-SG" sz="1000" dirty="0">
                          <a:solidFill>
                            <a:schemeClr val="bg1"/>
                          </a:solidFill>
                          <a:effectLst/>
                          <a:latin typeface="+mn-lt"/>
                          <a:ea typeface="DengXian" panose="02010600030101010101" pitchFamily="2" charset="-122"/>
                          <a:cs typeface="Times New Roman" panose="02020603050405020304" pitchFamily="18" charset="0"/>
                        </a:rPr>
                        <a:t>+</a:t>
                      </a:r>
                    </a:p>
                  </a:txBody>
                  <a:tcPr marL="68580" marR="68580" marT="0" marB="0"/>
                </a:tc>
                <a:tc>
                  <a:txBody>
                    <a:bodyPr/>
                    <a:lstStyle/>
                    <a:p>
                      <a:pPr>
                        <a:lnSpc>
                          <a:spcPct val="107000"/>
                        </a:lnSpc>
                        <a:spcAft>
                          <a:spcPts val="0"/>
                        </a:spcAft>
                      </a:pPr>
                      <a:r>
                        <a:rPr lang="en-SG" sz="1000" dirty="0">
                          <a:solidFill>
                            <a:schemeClr val="bg1"/>
                          </a:solidFill>
                          <a:effectLst/>
                          <a:latin typeface="+mn-lt"/>
                          <a:ea typeface="DengXian" panose="02010600030101010101" pitchFamily="2" charset="-122"/>
                          <a:cs typeface="Times New Roman" panose="02020603050405020304" pitchFamily="18" charset="0"/>
                        </a:rPr>
                        <a:t>+</a:t>
                      </a:r>
                    </a:p>
                  </a:txBody>
                  <a:tcPr marL="68580" marR="68580" marT="0" marB="0"/>
                </a:tc>
                <a:tc>
                  <a:txBody>
                    <a:bodyPr/>
                    <a:lstStyle/>
                    <a:p>
                      <a:pPr>
                        <a:lnSpc>
                          <a:spcPct val="107000"/>
                        </a:lnSpc>
                        <a:spcAft>
                          <a:spcPts val="0"/>
                        </a:spcAft>
                      </a:pPr>
                      <a:r>
                        <a:rPr lang="en-SG" sz="1000" dirty="0">
                          <a:solidFill>
                            <a:schemeClr val="bg1"/>
                          </a:solidFill>
                          <a:effectLst/>
                          <a:latin typeface="+mn-lt"/>
                          <a:ea typeface="DengXian" panose="02010600030101010101" pitchFamily="2" charset="-122"/>
                          <a:cs typeface="Times New Roman" panose="02020603050405020304" pitchFamily="18" charset="0"/>
                        </a:rPr>
                        <a:t>↓BP</a:t>
                      </a:r>
                    </a:p>
                    <a:p>
                      <a:pPr marL="54000" indent="-54000">
                        <a:lnSpc>
                          <a:spcPct val="100000"/>
                        </a:lnSpc>
                        <a:spcAft>
                          <a:spcPts val="0"/>
                        </a:spcAft>
                        <a:buFont typeface="Arial" panose="020B0604020202020204" pitchFamily="34" charset="0"/>
                        <a:buChar char="•"/>
                      </a:pPr>
                      <a:r>
                        <a:rPr lang="en-SG" sz="1000" dirty="0">
                          <a:solidFill>
                            <a:schemeClr val="bg1"/>
                          </a:solidFill>
                          <a:effectLst/>
                          <a:latin typeface="+mn-lt"/>
                          <a:ea typeface="DengXian" panose="02010600030101010101" pitchFamily="2" charset="-122"/>
                          <a:cs typeface="Times New Roman" panose="02020603050405020304" pitchFamily="18" charset="0"/>
                        </a:rPr>
                        <a:t>Orthostatic hypotension</a:t>
                      </a:r>
                    </a:p>
                  </a:txBody>
                  <a:tcPr marL="68580" marR="68580" marT="0" marB="0"/>
                </a:tc>
                <a:tc>
                  <a:txBody>
                    <a:bodyPr/>
                    <a:lstStyle/>
                    <a:p>
                      <a:pPr>
                        <a:lnSpc>
                          <a:spcPct val="107000"/>
                        </a:lnSpc>
                        <a:spcAft>
                          <a:spcPts val="0"/>
                        </a:spcAft>
                      </a:pPr>
                      <a:r>
                        <a:rPr lang="en-SG" sz="1000">
                          <a:solidFill>
                            <a:schemeClr val="bg1"/>
                          </a:solidFill>
                          <a:effectLst/>
                          <a:latin typeface="+mn-lt"/>
                          <a:ea typeface="DengXian" panose="02010600030101010101" pitchFamily="2" charset="-122"/>
                          <a:cs typeface="Times New Roman" panose="02020603050405020304" pitchFamily="18" charset="0"/>
                        </a:rPr>
                        <a:t>+</a:t>
                      </a:r>
                    </a:p>
                  </a:txBody>
                  <a:tcPr marL="68580" marR="68580" marT="0" marB="0"/>
                </a:tc>
                <a:tc>
                  <a:txBody>
                    <a:bodyPr/>
                    <a:lstStyle/>
                    <a:p>
                      <a:pPr>
                        <a:lnSpc>
                          <a:spcPct val="107000"/>
                        </a:lnSpc>
                        <a:spcAft>
                          <a:spcPts val="0"/>
                        </a:spcAft>
                      </a:pPr>
                      <a:r>
                        <a:rPr lang="en-SG" sz="1000" dirty="0">
                          <a:solidFill>
                            <a:schemeClr val="bg1"/>
                          </a:solidFill>
                          <a:effectLst/>
                          <a:latin typeface="+mn-lt"/>
                          <a:ea typeface="DengXian" panose="02010600030101010101" pitchFamily="2" charset="-122"/>
                          <a:cs typeface="Times New Roman" panose="02020603050405020304" pitchFamily="18" charset="0"/>
                        </a:rPr>
                        <a:t>+</a:t>
                      </a:r>
                    </a:p>
                  </a:txBody>
                  <a:tcPr marL="68580" marR="68580" marT="0" marB="0"/>
                </a:tc>
                <a:tc>
                  <a:txBody>
                    <a:bodyPr/>
                    <a:lstStyle/>
                    <a:p>
                      <a:pPr>
                        <a:lnSpc>
                          <a:spcPct val="107000"/>
                        </a:lnSpc>
                        <a:spcAft>
                          <a:spcPts val="0"/>
                        </a:spcAft>
                      </a:pPr>
                      <a:r>
                        <a:rPr lang="en-SG" sz="1000">
                          <a:solidFill>
                            <a:schemeClr val="bg1"/>
                          </a:solidFill>
                          <a:effectLst/>
                          <a:latin typeface="+mn-lt"/>
                          <a:ea typeface="DengXian" panose="02010600030101010101" pitchFamily="2" charset="-122"/>
                          <a:cs typeface="Times New Roman" panose="02020603050405020304" pitchFamily="18" charset="0"/>
                        </a:rPr>
                        <a:t> </a:t>
                      </a:r>
                    </a:p>
                  </a:txBody>
                  <a:tcPr marL="68580" marR="68580" marT="0" marB="0"/>
                </a:tc>
                <a:tc>
                  <a:txBody>
                    <a:bodyPr/>
                    <a:lstStyle/>
                    <a:p>
                      <a:pPr marL="108000" indent="-108000">
                        <a:lnSpc>
                          <a:spcPct val="100000"/>
                        </a:lnSpc>
                        <a:spcAft>
                          <a:spcPts val="0"/>
                        </a:spcAft>
                        <a:buFont typeface="Arial" panose="020B0604020202020204" pitchFamily="34" charset="0"/>
                        <a:buChar char="•"/>
                      </a:pPr>
                      <a:r>
                        <a:rPr lang="en-SG" sz="1000" dirty="0">
                          <a:solidFill>
                            <a:schemeClr val="bg1"/>
                          </a:solidFill>
                          <a:effectLst/>
                          <a:latin typeface="+mn-lt"/>
                          <a:ea typeface="DengXian" panose="02010600030101010101" pitchFamily="2" charset="-122"/>
                          <a:cs typeface="Times New Roman" panose="02020603050405020304" pitchFamily="18" charset="0"/>
                        </a:rPr>
                        <a:t>Low dose (25-50mg) prn used off-label as a sleeping aid</a:t>
                      </a:r>
                    </a:p>
                    <a:p>
                      <a:pPr marL="108000" indent="-108000">
                        <a:lnSpc>
                          <a:spcPct val="100000"/>
                        </a:lnSpc>
                        <a:spcAft>
                          <a:spcPts val="0"/>
                        </a:spcAft>
                        <a:buFont typeface="Arial" panose="020B0604020202020204" pitchFamily="34" charset="0"/>
                        <a:buChar char="•"/>
                      </a:pPr>
                      <a:r>
                        <a:rPr lang="en-SG" sz="1000" dirty="0">
                          <a:solidFill>
                            <a:schemeClr val="bg1"/>
                          </a:solidFill>
                          <a:effectLst/>
                          <a:latin typeface="+mn-lt"/>
                          <a:ea typeface="DengXian" panose="02010600030101010101" pitchFamily="2" charset="-122"/>
                          <a:cs typeface="Times New Roman" panose="02020603050405020304" pitchFamily="18" charset="0"/>
                        </a:rPr>
                        <a:t>May cause priapism (rare)</a:t>
                      </a:r>
                    </a:p>
                  </a:txBody>
                  <a:tcPr marL="68580" marR="68580" marT="0" marB="0"/>
                </a:tc>
                <a:extLst>
                  <a:ext uri="{0D108BD9-81ED-4DB2-BD59-A6C34878D82A}">
                    <a16:rowId xmlns:a16="http://schemas.microsoft.com/office/drawing/2014/main" val="2151073167"/>
                  </a:ext>
                </a:extLst>
              </a:tr>
              <a:tr h="237490">
                <a:tc gridSpan="11">
                  <a:txBody>
                    <a:bodyPr/>
                    <a:lstStyle/>
                    <a:p>
                      <a:pPr>
                        <a:lnSpc>
                          <a:spcPct val="107000"/>
                        </a:lnSpc>
                        <a:spcAft>
                          <a:spcPts val="0"/>
                        </a:spcAft>
                      </a:pPr>
                      <a:r>
                        <a:rPr lang="en-SG" sz="1600" b="1" dirty="0">
                          <a:solidFill>
                            <a:schemeClr val="bg1"/>
                          </a:solidFill>
                          <a:effectLst/>
                          <a:latin typeface="+mn-lt"/>
                          <a:ea typeface="DengXian" panose="02010600030101010101" pitchFamily="2" charset="-122"/>
                          <a:cs typeface="Times New Roman" panose="02020603050405020304" pitchFamily="18" charset="0"/>
                        </a:rPr>
                        <a:t>3.4 </a:t>
                      </a:r>
                      <a:r>
                        <a:rPr lang="en-SG" sz="1600" b="1" dirty="0" err="1">
                          <a:solidFill>
                            <a:schemeClr val="bg1"/>
                          </a:solidFill>
                          <a:effectLst/>
                          <a:latin typeface="+mn-lt"/>
                          <a:ea typeface="DengXian" panose="02010600030101010101" pitchFamily="2" charset="-122"/>
                          <a:cs typeface="Times New Roman" panose="02020603050405020304" pitchFamily="18" charset="0"/>
                        </a:rPr>
                        <a:t>Melatonergic</a:t>
                      </a:r>
                      <a:endParaRPr lang="en-SG" sz="1600" b="1" dirty="0">
                        <a:solidFill>
                          <a:schemeClr val="bg1"/>
                        </a:solidFill>
                        <a:effectLst/>
                        <a:latin typeface="+mn-lt"/>
                        <a:ea typeface="DengXian" panose="02010600030101010101" pitchFamily="2" charset="-122"/>
                        <a:cs typeface="Times New Roman" panose="02020603050405020304" pitchFamily="18" charset="0"/>
                      </a:endParaRPr>
                    </a:p>
                  </a:txBody>
                  <a:tcPr marL="68580" marR="68580" marT="0" marB="0"/>
                </a:tc>
                <a:tc hMerge="1">
                  <a:txBody>
                    <a:bodyPr/>
                    <a:lstStyle/>
                    <a:p>
                      <a:pPr>
                        <a:lnSpc>
                          <a:spcPct val="107000"/>
                        </a:lnSpc>
                        <a:spcAft>
                          <a:spcPts val="0"/>
                        </a:spcAft>
                      </a:pPr>
                      <a:endParaRPr lang="en-SG" sz="1000">
                        <a:effectLst/>
                        <a:latin typeface="+mn-lt"/>
                        <a:ea typeface="DengXian" panose="02010600030101010101" pitchFamily="2" charset="-122"/>
                        <a:cs typeface="Times New Roman" panose="02020603050405020304" pitchFamily="18" charset="0"/>
                      </a:endParaRPr>
                    </a:p>
                  </a:txBody>
                  <a:tcPr marL="68580" marR="68580" marT="0" marB="0"/>
                </a:tc>
                <a:tc hMerge="1">
                  <a:txBody>
                    <a:bodyPr/>
                    <a:lstStyle/>
                    <a:p>
                      <a:pPr>
                        <a:lnSpc>
                          <a:spcPct val="107000"/>
                        </a:lnSpc>
                        <a:spcAft>
                          <a:spcPts val="0"/>
                        </a:spcAft>
                      </a:pPr>
                      <a:endParaRPr lang="en-SG" sz="1000">
                        <a:effectLst/>
                        <a:latin typeface="+mn-lt"/>
                        <a:ea typeface="DengXian" panose="02010600030101010101" pitchFamily="2" charset="-122"/>
                        <a:cs typeface="Times New Roman" panose="02020603050405020304" pitchFamily="18" charset="0"/>
                      </a:endParaRPr>
                    </a:p>
                  </a:txBody>
                  <a:tcPr marL="68580" marR="68580" marT="0" marB="0"/>
                </a:tc>
                <a:tc hMerge="1">
                  <a:txBody>
                    <a:bodyPr/>
                    <a:lstStyle/>
                    <a:p>
                      <a:pPr>
                        <a:lnSpc>
                          <a:spcPct val="107000"/>
                        </a:lnSpc>
                        <a:spcAft>
                          <a:spcPts val="0"/>
                        </a:spcAft>
                      </a:pPr>
                      <a:endParaRPr lang="en-SG" sz="1000">
                        <a:effectLst/>
                        <a:latin typeface="+mn-lt"/>
                        <a:ea typeface="DengXian" panose="02010600030101010101" pitchFamily="2" charset="-122"/>
                        <a:cs typeface="Times New Roman" panose="02020603050405020304" pitchFamily="18" charset="0"/>
                      </a:endParaRPr>
                    </a:p>
                  </a:txBody>
                  <a:tcPr marL="68580" marR="68580" marT="0" marB="0"/>
                </a:tc>
                <a:tc hMerge="1">
                  <a:txBody>
                    <a:bodyPr/>
                    <a:lstStyle/>
                    <a:p>
                      <a:pPr>
                        <a:lnSpc>
                          <a:spcPct val="107000"/>
                        </a:lnSpc>
                        <a:spcAft>
                          <a:spcPts val="0"/>
                        </a:spcAft>
                      </a:pPr>
                      <a:endParaRPr lang="en-SG" sz="1000">
                        <a:effectLst/>
                        <a:latin typeface="+mn-lt"/>
                        <a:ea typeface="DengXian" panose="02010600030101010101" pitchFamily="2" charset="-122"/>
                        <a:cs typeface="Times New Roman" panose="02020603050405020304" pitchFamily="18" charset="0"/>
                      </a:endParaRPr>
                    </a:p>
                  </a:txBody>
                  <a:tcPr marL="68580" marR="68580" marT="0" marB="0"/>
                </a:tc>
                <a:tc hMerge="1">
                  <a:txBody>
                    <a:bodyPr/>
                    <a:lstStyle/>
                    <a:p>
                      <a:pPr>
                        <a:lnSpc>
                          <a:spcPct val="107000"/>
                        </a:lnSpc>
                        <a:spcAft>
                          <a:spcPts val="0"/>
                        </a:spcAft>
                      </a:pPr>
                      <a:endParaRPr lang="en-SG" sz="1000">
                        <a:effectLst/>
                        <a:latin typeface="+mn-lt"/>
                        <a:ea typeface="DengXian" panose="02010600030101010101" pitchFamily="2" charset="-122"/>
                        <a:cs typeface="Times New Roman" panose="02020603050405020304" pitchFamily="18" charset="0"/>
                      </a:endParaRPr>
                    </a:p>
                  </a:txBody>
                  <a:tcPr marL="68580" marR="68580" marT="0" marB="0"/>
                </a:tc>
                <a:tc hMerge="1">
                  <a:txBody>
                    <a:bodyPr/>
                    <a:lstStyle/>
                    <a:p>
                      <a:pPr>
                        <a:lnSpc>
                          <a:spcPct val="107000"/>
                        </a:lnSpc>
                        <a:spcAft>
                          <a:spcPts val="0"/>
                        </a:spcAft>
                      </a:pPr>
                      <a:endParaRPr lang="en-SG" sz="1000" dirty="0">
                        <a:effectLst/>
                        <a:latin typeface="+mn-lt"/>
                        <a:ea typeface="DengXian" panose="02010600030101010101" pitchFamily="2" charset="-122"/>
                        <a:cs typeface="Times New Roman" panose="02020603050405020304" pitchFamily="18" charset="0"/>
                      </a:endParaRPr>
                    </a:p>
                  </a:txBody>
                  <a:tcPr marL="68580" marR="68580" marT="0" marB="0"/>
                </a:tc>
                <a:tc hMerge="1">
                  <a:txBody>
                    <a:bodyPr/>
                    <a:lstStyle/>
                    <a:p>
                      <a:pPr>
                        <a:lnSpc>
                          <a:spcPct val="107000"/>
                        </a:lnSpc>
                        <a:spcAft>
                          <a:spcPts val="0"/>
                        </a:spcAft>
                      </a:pPr>
                      <a:endParaRPr lang="en-SG" sz="1000">
                        <a:effectLst/>
                        <a:latin typeface="+mn-lt"/>
                        <a:ea typeface="DengXian" panose="02010600030101010101" pitchFamily="2" charset="-122"/>
                        <a:cs typeface="Times New Roman" panose="02020603050405020304" pitchFamily="18" charset="0"/>
                      </a:endParaRPr>
                    </a:p>
                  </a:txBody>
                  <a:tcPr marL="68580" marR="68580" marT="0" marB="0"/>
                </a:tc>
                <a:tc hMerge="1">
                  <a:txBody>
                    <a:bodyPr/>
                    <a:lstStyle/>
                    <a:p>
                      <a:pPr>
                        <a:lnSpc>
                          <a:spcPct val="107000"/>
                        </a:lnSpc>
                        <a:spcAft>
                          <a:spcPts val="0"/>
                        </a:spcAft>
                      </a:pPr>
                      <a:endParaRPr lang="en-SG" sz="1000">
                        <a:effectLst/>
                        <a:latin typeface="+mn-lt"/>
                        <a:ea typeface="DengXian" panose="02010600030101010101" pitchFamily="2" charset="-122"/>
                        <a:cs typeface="Times New Roman" panose="02020603050405020304" pitchFamily="18" charset="0"/>
                      </a:endParaRPr>
                    </a:p>
                  </a:txBody>
                  <a:tcPr marL="68580" marR="68580" marT="0" marB="0"/>
                </a:tc>
                <a:tc hMerge="1">
                  <a:txBody>
                    <a:bodyPr/>
                    <a:lstStyle/>
                    <a:p>
                      <a:pPr>
                        <a:lnSpc>
                          <a:spcPct val="107000"/>
                        </a:lnSpc>
                        <a:spcAft>
                          <a:spcPts val="0"/>
                        </a:spcAft>
                      </a:pPr>
                      <a:endParaRPr lang="en-SG" sz="1000">
                        <a:effectLst/>
                        <a:latin typeface="+mn-lt"/>
                        <a:ea typeface="DengXian" panose="02010600030101010101" pitchFamily="2" charset="-122"/>
                        <a:cs typeface="Times New Roman" panose="02020603050405020304" pitchFamily="18" charset="0"/>
                      </a:endParaRPr>
                    </a:p>
                  </a:txBody>
                  <a:tcPr marL="68580" marR="68580" marT="0" marB="0"/>
                </a:tc>
                <a:tc hMerge="1">
                  <a:txBody>
                    <a:bodyPr/>
                    <a:lstStyle/>
                    <a:p>
                      <a:endParaRPr lang="en-SG"/>
                    </a:p>
                  </a:txBody>
                  <a:tcPr/>
                </a:tc>
                <a:extLst>
                  <a:ext uri="{0D108BD9-81ED-4DB2-BD59-A6C34878D82A}">
                    <a16:rowId xmlns:a16="http://schemas.microsoft.com/office/drawing/2014/main" val="1642099261"/>
                  </a:ext>
                </a:extLst>
              </a:tr>
              <a:tr h="737515">
                <a:tc>
                  <a:txBody>
                    <a:bodyPr/>
                    <a:lstStyle/>
                    <a:p>
                      <a:pPr>
                        <a:lnSpc>
                          <a:spcPct val="107000"/>
                        </a:lnSpc>
                        <a:spcAft>
                          <a:spcPts val="0"/>
                        </a:spcAft>
                      </a:pPr>
                      <a:r>
                        <a:rPr lang="en-SG" sz="1000" dirty="0">
                          <a:solidFill>
                            <a:schemeClr val="bg1"/>
                          </a:solidFill>
                          <a:effectLst/>
                          <a:latin typeface="+mn-lt"/>
                          <a:ea typeface="DengXian" panose="02010600030101010101" pitchFamily="2" charset="-122"/>
                          <a:cs typeface="Times New Roman" panose="02020603050405020304" pitchFamily="18" charset="0"/>
                        </a:rPr>
                        <a:t>Agomelatine</a:t>
                      </a:r>
                    </a:p>
                    <a:p>
                      <a:pPr>
                        <a:lnSpc>
                          <a:spcPct val="107000"/>
                        </a:lnSpc>
                        <a:spcAft>
                          <a:spcPts val="0"/>
                        </a:spcAft>
                      </a:pPr>
                      <a:r>
                        <a:rPr lang="en-SG" sz="1000" dirty="0">
                          <a:solidFill>
                            <a:schemeClr val="bg1"/>
                          </a:solidFill>
                          <a:effectLst/>
                          <a:latin typeface="+mn-lt"/>
                          <a:ea typeface="DengXian" panose="02010600030101010101" pitchFamily="2" charset="-122"/>
                          <a:cs typeface="Times New Roman" panose="02020603050405020304" pitchFamily="18" charset="0"/>
                        </a:rPr>
                        <a:t>(</a:t>
                      </a:r>
                      <a:r>
                        <a:rPr lang="en-SG" sz="1000" dirty="0" err="1">
                          <a:solidFill>
                            <a:schemeClr val="bg1"/>
                          </a:solidFill>
                          <a:effectLst/>
                          <a:latin typeface="+mn-lt"/>
                          <a:ea typeface="DengXian" panose="02010600030101010101" pitchFamily="2" charset="-122"/>
                          <a:cs typeface="Times New Roman" panose="02020603050405020304" pitchFamily="18" charset="0"/>
                        </a:rPr>
                        <a:t>Valdoxan</a:t>
                      </a:r>
                      <a:r>
                        <a:rPr lang="en-SG" sz="1000" dirty="0">
                          <a:solidFill>
                            <a:schemeClr val="bg1"/>
                          </a:solidFill>
                          <a:effectLst/>
                        </a:rPr>
                        <a:t>®</a:t>
                      </a:r>
                      <a:r>
                        <a:rPr lang="en-SG" sz="1000" dirty="0">
                          <a:solidFill>
                            <a:schemeClr val="bg1"/>
                          </a:solidFill>
                          <a:effectLst/>
                          <a:latin typeface="+mn-lt"/>
                          <a:ea typeface="DengXian" panose="02010600030101010101" pitchFamily="2" charset="-122"/>
                          <a:cs typeface="Times New Roman" panose="02020603050405020304" pitchFamily="18" charset="0"/>
                        </a:rPr>
                        <a:t>)</a:t>
                      </a:r>
                    </a:p>
                  </a:txBody>
                  <a:tcPr marL="68580" marR="68580" marT="0" marB="0"/>
                </a:tc>
                <a:tc>
                  <a:txBody>
                    <a:bodyPr/>
                    <a:lstStyle/>
                    <a:p>
                      <a:pPr>
                        <a:lnSpc>
                          <a:spcPct val="107000"/>
                        </a:lnSpc>
                        <a:spcAft>
                          <a:spcPts val="0"/>
                        </a:spcAft>
                      </a:pPr>
                      <a:r>
                        <a:rPr lang="en-SG" sz="1000">
                          <a:solidFill>
                            <a:schemeClr val="bg1"/>
                          </a:solidFill>
                          <a:effectLst/>
                          <a:latin typeface="+mn-lt"/>
                          <a:ea typeface="DengXian" panose="02010600030101010101" pitchFamily="2" charset="-122"/>
                          <a:cs typeface="Times New Roman" panose="02020603050405020304" pitchFamily="18" charset="0"/>
                        </a:rPr>
                        <a:t>25</a:t>
                      </a:r>
                    </a:p>
                  </a:txBody>
                  <a:tcPr marL="68580" marR="68580" marT="0" marB="0"/>
                </a:tc>
                <a:tc>
                  <a:txBody>
                    <a:bodyPr/>
                    <a:lstStyle/>
                    <a:p>
                      <a:pPr>
                        <a:lnSpc>
                          <a:spcPct val="107000"/>
                        </a:lnSpc>
                        <a:spcAft>
                          <a:spcPts val="0"/>
                        </a:spcAft>
                      </a:pPr>
                      <a:r>
                        <a:rPr lang="en-SG" sz="1000">
                          <a:solidFill>
                            <a:schemeClr val="bg1"/>
                          </a:solidFill>
                          <a:effectLst/>
                          <a:latin typeface="+mn-lt"/>
                          <a:ea typeface="DengXian" panose="02010600030101010101" pitchFamily="2" charset="-122"/>
                          <a:cs typeface="Times New Roman" panose="02020603050405020304" pitchFamily="18" charset="0"/>
                        </a:rPr>
                        <a:t>25-50</a:t>
                      </a:r>
                    </a:p>
                  </a:txBody>
                  <a:tcPr marL="68580" marR="68580" marT="0" marB="0"/>
                </a:tc>
                <a:tc>
                  <a:txBody>
                    <a:bodyPr/>
                    <a:lstStyle/>
                    <a:p>
                      <a:pPr>
                        <a:lnSpc>
                          <a:spcPct val="107000"/>
                        </a:lnSpc>
                        <a:spcAft>
                          <a:spcPts val="0"/>
                        </a:spcAft>
                      </a:pPr>
                      <a:r>
                        <a:rPr lang="en-SG" sz="1000" dirty="0">
                          <a:solidFill>
                            <a:schemeClr val="bg1"/>
                          </a:solidFill>
                          <a:effectLst/>
                          <a:latin typeface="+mn-lt"/>
                          <a:ea typeface="DengXian" panose="02010600030101010101" pitchFamily="2" charset="-122"/>
                          <a:cs typeface="Times New Roman" panose="02020603050405020304" pitchFamily="18" charset="0"/>
                        </a:rPr>
                        <a:t>++</a:t>
                      </a:r>
                    </a:p>
                    <a:p>
                      <a:pPr>
                        <a:lnSpc>
                          <a:spcPct val="107000"/>
                        </a:lnSpc>
                        <a:spcAft>
                          <a:spcPts val="0"/>
                        </a:spcAft>
                      </a:pPr>
                      <a:r>
                        <a:rPr lang="en-SG" sz="1000" dirty="0">
                          <a:solidFill>
                            <a:schemeClr val="bg1"/>
                          </a:solidFill>
                          <a:effectLst/>
                          <a:latin typeface="+mn-lt"/>
                          <a:ea typeface="DengXian" panose="02010600030101010101" pitchFamily="2" charset="-122"/>
                          <a:cs typeface="Times New Roman" panose="02020603050405020304" pitchFamily="18" charset="0"/>
                        </a:rPr>
                        <a:t>Regulate circadian cycle</a:t>
                      </a:r>
                    </a:p>
                  </a:txBody>
                  <a:tcPr marL="68580" marR="68580" marT="0" marB="0"/>
                </a:tc>
                <a:tc>
                  <a:txBody>
                    <a:bodyPr/>
                    <a:lstStyle/>
                    <a:p>
                      <a:pPr>
                        <a:lnSpc>
                          <a:spcPct val="107000"/>
                        </a:lnSpc>
                        <a:spcAft>
                          <a:spcPts val="0"/>
                        </a:spcAft>
                      </a:pPr>
                      <a:r>
                        <a:rPr lang="en-SG" sz="1000" dirty="0">
                          <a:solidFill>
                            <a:schemeClr val="bg1"/>
                          </a:solidFill>
                          <a:effectLst/>
                          <a:latin typeface="+mn-lt"/>
                          <a:ea typeface="DengXian" panose="02010600030101010101" pitchFamily="2" charset="-122"/>
                          <a:cs typeface="Times New Roman" panose="02020603050405020304" pitchFamily="18" charset="0"/>
                        </a:rPr>
                        <a:t> -</a:t>
                      </a:r>
                    </a:p>
                  </a:txBody>
                  <a:tcPr marL="68580" marR="68580" marT="0" marB="0"/>
                </a:tc>
                <a:tc>
                  <a:txBody>
                    <a:bodyPr/>
                    <a:lstStyle/>
                    <a:p>
                      <a:pPr>
                        <a:lnSpc>
                          <a:spcPct val="107000"/>
                        </a:lnSpc>
                        <a:spcAft>
                          <a:spcPts val="0"/>
                        </a:spcAft>
                      </a:pPr>
                      <a:r>
                        <a:rPr lang="en-SG" sz="1000">
                          <a:solidFill>
                            <a:schemeClr val="bg1"/>
                          </a:solidFill>
                          <a:effectLst/>
                          <a:latin typeface="+mn-lt"/>
                          <a:ea typeface="DengXian" panose="02010600030101010101" pitchFamily="2" charset="-122"/>
                          <a:cs typeface="Times New Roman" panose="02020603050405020304" pitchFamily="18" charset="0"/>
                        </a:rPr>
                        <a:t>-</a:t>
                      </a:r>
                    </a:p>
                  </a:txBody>
                  <a:tcPr marL="68580" marR="68580" marT="0" marB="0"/>
                </a:tc>
                <a:tc>
                  <a:txBody>
                    <a:bodyPr/>
                    <a:lstStyle/>
                    <a:p>
                      <a:pPr>
                        <a:lnSpc>
                          <a:spcPct val="107000"/>
                        </a:lnSpc>
                        <a:spcAft>
                          <a:spcPts val="0"/>
                        </a:spcAft>
                      </a:pPr>
                      <a:r>
                        <a:rPr lang="en-SG" sz="1000" dirty="0">
                          <a:solidFill>
                            <a:schemeClr val="bg1"/>
                          </a:solidFill>
                          <a:effectLst/>
                          <a:latin typeface="+mn-lt"/>
                          <a:ea typeface="DengXian" panose="02010600030101010101" pitchFamily="2" charset="-122"/>
                          <a:cs typeface="Times New Roman" panose="02020603050405020304" pitchFamily="18" charset="0"/>
                        </a:rPr>
                        <a:t> -</a:t>
                      </a:r>
                    </a:p>
                  </a:txBody>
                  <a:tcPr marL="68580" marR="68580" marT="0" marB="0"/>
                </a:tc>
                <a:tc>
                  <a:txBody>
                    <a:bodyPr/>
                    <a:lstStyle/>
                    <a:p>
                      <a:pPr>
                        <a:lnSpc>
                          <a:spcPct val="107000"/>
                        </a:lnSpc>
                        <a:spcAft>
                          <a:spcPts val="0"/>
                        </a:spcAft>
                      </a:pPr>
                      <a:r>
                        <a:rPr lang="en-SG" sz="1000" dirty="0">
                          <a:solidFill>
                            <a:schemeClr val="bg1"/>
                          </a:solidFill>
                          <a:effectLst/>
                          <a:latin typeface="+mn-lt"/>
                          <a:ea typeface="DengXian" panose="02010600030101010101" pitchFamily="2" charset="-122"/>
                          <a:cs typeface="Times New Roman" panose="02020603050405020304" pitchFamily="18" charset="0"/>
                        </a:rPr>
                        <a:t> -</a:t>
                      </a:r>
                    </a:p>
                  </a:txBody>
                  <a:tcPr marL="68580" marR="68580" marT="0" marB="0"/>
                </a:tc>
                <a:tc>
                  <a:txBody>
                    <a:bodyPr/>
                    <a:lstStyle/>
                    <a:p>
                      <a:pPr>
                        <a:lnSpc>
                          <a:spcPct val="107000"/>
                        </a:lnSpc>
                        <a:spcAft>
                          <a:spcPts val="0"/>
                        </a:spcAft>
                      </a:pPr>
                      <a:r>
                        <a:rPr lang="en-SG" sz="1000" dirty="0">
                          <a:solidFill>
                            <a:schemeClr val="bg1"/>
                          </a:solidFill>
                          <a:effectLst/>
                          <a:latin typeface="+mn-lt"/>
                          <a:ea typeface="DengXian" panose="02010600030101010101" pitchFamily="2" charset="-122"/>
                          <a:cs typeface="Times New Roman" panose="02020603050405020304" pitchFamily="18" charset="0"/>
                        </a:rPr>
                        <a:t> -</a:t>
                      </a:r>
                    </a:p>
                  </a:txBody>
                  <a:tcPr marL="68580" marR="68580" marT="0" marB="0"/>
                </a:tc>
                <a:tc>
                  <a:txBody>
                    <a:bodyPr/>
                    <a:lstStyle/>
                    <a:p>
                      <a:pPr>
                        <a:lnSpc>
                          <a:spcPct val="107000"/>
                        </a:lnSpc>
                        <a:spcAft>
                          <a:spcPts val="0"/>
                        </a:spcAft>
                      </a:pPr>
                      <a:r>
                        <a:rPr lang="en-SG" sz="1000">
                          <a:solidFill>
                            <a:schemeClr val="bg1"/>
                          </a:solidFill>
                          <a:effectLst/>
                          <a:latin typeface="+mn-lt"/>
                          <a:ea typeface="DengXian" panose="02010600030101010101" pitchFamily="2" charset="-122"/>
                          <a:cs typeface="Times New Roman" panose="02020603050405020304" pitchFamily="18" charset="0"/>
                        </a:rPr>
                        <a:t> </a:t>
                      </a:r>
                    </a:p>
                  </a:txBody>
                  <a:tcPr marL="68580" marR="68580" marT="0" marB="0"/>
                </a:tc>
                <a:tc>
                  <a:txBody>
                    <a:bodyPr/>
                    <a:lstStyle/>
                    <a:p>
                      <a:pPr marL="108000" indent="-108000">
                        <a:lnSpc>
                          <a:spcPct val="100000"/>
                        </a:lnSpc>
                        <a:spcAft>
                          <a:spcPts val="0"/>
                        </a:spcAft>
                        <a:buFont typeface="Arial" panose="020B0604020202020204" pitchFamily="34" charset="0"/>
                        <a:buChar char="•"/>
                      </a:pPr>
                      <a:r>
                        <a:rPr lang="en-SG" sz="1000" dirty="0">
                          <a:solidFill>
                            <a:schemeClr val="bg1"/>
                          </a:solidFill>
                          <a:effectLst/>
                          <a:latin typeface="+mn-lt"/>
                          <a:ea typeface="DengXian" panose="02010600030101010101" pitchFamily="2" charset="-122"/>
                          <a:cs typeface="Times New Roman" panose="02020603050405020304" pitchFamily="18" charset="0"/>
                        </a:rPr>
                        <a:t>↑Transaminases, monitor LFT at baseline, 3w, 6w, 12w &amp; 24w</a:t>
                      </a:r>
                    </a:p>
                    <a:p>
                      <a:pPr marL="108000" indent="-108000">
                        <a:lnSpc>
                          <a:spcPct val="100000"/>
                        </a:lnSpc>
                        <a:spcAft>
                          <a:spcPts val="0"/>
                        </a:spcAft>
                        <a:buFont typeface="Arial" panose="020B0604020202020204" pitchFamily="34" charset="0"/>
                        <a:buChar char="•"/>
                      </a:pPr>
                      <a:r>
                        <a:rPr lang="en-SG" sz="1000" dirty="0">
                          <a:solidFill>
                            <a:schemeClr val="bg1"/>
                          </a:solidFill>
                          <a:effectLst/>
                          <a:latin typeface="+mn-lt"/>
                          <a:ea typeface="DengXian" panose="02010600030101010101" pitchFamily="2" charset="-122"/>
                          <a:cs typeface="Times New Roman" panose="02020603050405020304" pitchFamily="18" charset="0"/>
                        </a:rPr>
                        <a:t>Avoid with CYP1A2 inhibitors (fluvoxamine, ciprofloxacin)</a:t>
                      </a:r>
                    </a:p>
                  </a:txBody>
                  <a:tcPr marL="68580" marR="68580" marT="0" marB="0"/>
                </a:tc>
                <a:extLst>
                  <a:ext uri="{0D108BD9-81ED-4DB2-BD59-A6C34878D82A}">
                    <a16:rowId xmlns:a16="http://schemas.microsoft.com/office/drawing/2014/main" val="3033485072"/>
                  </a:ext>
                </a:extLst>
              </a:tr>
              <a:tr h="237490">
                <a:tc gridSpan="11">
                  <a:txBody>
                    <a:bodyPr/>
                    <a:lstStyle/>
                    <a:p>
                      <a:pPr>
                        <a:lnSpc>
                          <a:spcPct val="107000"/>
                        </a:lnSpc>
                        <a:spcAft>
                          <a:spcPts val="0"/>
                        </a:spcAft>
                      </a:pPr>
                      <a:r>
                        <a:rPr lang="en-SG" sz="1600" b="1" dirty="0">
                          <a:solidFill>
                            <a:schemeClr val="bg1"/>
                          </a:solidFill>
                          <a:effectLst/>
                          <a:latin typeface="+mn-lt"/>
                          <a:ea typeface="DengXian" panose="02010600030101010101" pitchFamily="2" charset="-122"/>
                          <a:cs typeface="Times New Roman" panose="02020603050405020304" pitchFamily="18" charset="0"/>
                        </a:rPr>
                        <a:t>3.5 TCA (Tricyclic Antidepressant)</a:t>
                      </a:r>
                      <a:r>
                        <a:rPr lang="en-SG" sz="1600" b="0" dirty="0">
                          <a:solidFill>
                            <a:schemeClr val="bg1"/>
                          </a:solidFill>
                          <a:effectLst/>
                          <a:latin typeface="+mn-lt"/>
                          <a:ea typeface="DengXian" panose="02010600030101010101" pitchFamily="2" charset="-122"/>
                          <a:cs typeface="Times New Roman" panose="02020603050405020304" pitchFamily="18" charset="0"/>
                        </a:rPr>
                        <a:t> (overdose may be fatal)</a:t>
                      </a:r>
                    </a:p>
                  </a:txBody>
                  <a:tcPr marL="68580" marR="68580" marT="0" marB="0"/>
                </a:tc>
                <a:tc hMerge="1">
                  <a:txBody>
                    <a:bodyPr/>
                    <a:lstStyle/>
                    <a:p>
                      <a:pPr>
                        <a:lnSpc>
                          <a:spcPct val="107000"/>
                        </a:lnSpc>
                        <a:spcAft>
                          <a:spcPts val="0"/>
                        </a:spcAft>
                      </a:pPr>
                      <a:endParaRPr lang="en-SG" sz="1000">
                        <a:effectLst/>
                        <a:latin typeface="+mn-lt"/>
                        <a:ea typeface="DengXian" panose="02010600030101010101" pitchFamily="2" charset="-122"/>
                        <a:cs typeface="Times New Roman" panose="02020603050405020304" pitchFamily="18" charset="0"/>
                      </a:endParaRPr>
                    </a:p>
                  </a:txBody>
                  <a:tcPr marL="68580" marR="68580" marT="0" marB="0"/>
                </a:tc>
                <a:tc hMerge="1">
                  <a:txBody>
                    <a:bodyPr/>
                    <a:lstStyle/>
                    <a:p>
                      <a:pPr>
                        <a:lnSpc>
                          <a:spcPct val="107000"/>
                        </a:lnSpc>
                        <a:spcAft>
                          <a:spcPts val="0"/>
                        </a:spcAft>
                      </a:pPr>
                      <a:endParaRPr lang="en-SG" sz="1000">
                        <a:effectLst/>
                        <a:latin typeface="+mn-lt"/>
                        <a:ea typeface="DengXian" panose="02010600030101010101" pitchFamily="2" charset="-122"/>
                        <a:cs typeface="Times New Roman" panose="02020603050405020304" pitchFamily="18" charset="0"/>
                      </a:endParaRPr>
                    </a:p>
                  </a:txBody>
                  <a:tcPr marL="68580" marR="68580" marT="0" marB="0"/>
                </a:tc>
                <a:tc hMerge="1">
                  <a:txBody>
                    <a:bodyPr/>
                    <a:lstStyle/>
                    <a:p>
                      <a:pPr>
                        <a:lnSpc>
                          <a:spcPct val="107000"/>
                        </a:lnSpc>
                        <a:spcAft>
                          <a:spcPts val="0"/>
                        </a:spcAft>
                      </a:pPr>
                      <a:endParaRPr lang="en-SG" sz="1000">
                        <a:effectLst/>
                        <a:latin typeface="+mn-lt"/>
                        <a:ea typeface="DengXian" panose="02010600030101010101" pitchFamily="2" charset="-122"/>
                        <a:cs typeface="Times New Roman" panose="02020603050405020304" pitchFamily="18" charset="0"/>
                      </a:endParaRPr>
                    </a:p>
                  </a:txBody>
                  <a:tcPr marL="68580" marR="68580" marT="0" marB="0"/>
                </a:tc>
                <a:tc hMerge="1">
                  <a:txBody>
                    <a:bodyPr/>
                    <a:lstStyle/>
                    <a:p>
                      <a:pPr>
                        <a:lnSpc>
                          <a:spcPct val="107000"/>
                        </a:lnSpc>
                        <a:spcAft>
                          <a:spcPts val="0"/>
                        </a:spcAft>
                      </a:pPr>
                      <a:endParaRPr lang="en-SG" sz="1000">
                        <a:effectLst/>
                        <a:latin typeface="+mn-lt"/>
                        <a:ea typeface="DengXian" panose="02010600030101010101" pitchFamily="2" charset="-122"/>
                        <a:cs typeface="Times New Roman" panose="02020603050405020304" pitchFamily="18" charset="0"/>
                      </a:endParaRPr>
                    </a:p>
                  </a:txBody>
                  <a:tcPr marL="68580" marR="68580" marT="0" marB="0"/>
                </a:tc>
                <a:tc hMerge="1">
                  <a:txBody>
                    <a:bodyPr/>
                    <a:lstStyle/>
                    <a:p>
                      <a:pPr>
                        <a:lnSpc>
                          <a:spcPct val="107000"/>
                        </a:lnSpc>
                        <a:spcAft>
                          <a:spcPts val="0"/>
                        </a:spcAft>
                      </a:pPr>
                      <a:endParaRPr lang="en-SG" sz="1000">
                        <a:effectLst/>
                        <a:latin typeface="+mn-lt"/>
                        <a:ea typeface="DengXian" panose="02010600030101010101" pitchFamily="2" charset="-122"/>
                        <a:cs typeface="Times New Roman" panose="02020603050405020304" pitchFamily="18" charset="0"/>
                      </a:endParaRPr>
                    </a:p>
                  </a:txBody>
                  <a:tcPr marL="68580" marR="68580" marT="0" marB="0"/>
                </a:tc>
                <a:tc hMerge="1">
                  <a:txBody>
                    <a:bodyPr/>
                    <a:lstStyle/>
                    <a:p>
                      <a:pPr>
                        <a:lnSpc>
                          <a:spcPct val="107000"/>
                        </a:lnSpc>
                        <a:spcAft>
                          <a:spcPts val="0"/>
                        </a:spcAft>
                      </a:pPr>
                      <a:endParaRPr lang="en-SG" sz="1000" dirty="0">
                        <a:effectLst/>
                        <a:latin typeface="+mn-lt"/>
                        <a:ea typeface="DengXian" panose="02010600030101010101" pitchFamily="2" charset="-122"/>
                        <a:cs typeface="Times New Roman" panose="02020603050405020304" pitchFamily="18" charset="0"/>
                      </a:endParaRPr>
                    </a:p>
                  </a:txBody>
                  <a:tcPr marL="68580" marR="68580" marT="0" marB="0"/>
                </a:tc>
                <a:tc hMerge="1">
                  <a:txBody>
                    <a:bodyPr/>
                    <a:lstStyle/>
                    <a:p>
                      <a:pPr>
                        <a:lnSpc>
                          <a:spcPct val="107000"/>
                        </a:lnSpc>
                        <a:spcAft>
                          <a:spcPts val="0"/>
                        </a:spcAft>
                      </a:pPr>
                      <a:endParaRPr lang="en-SG" sz="1000">
                        <a:effectLst/>
                        <a:latin typeface="+mn-lt"/>
                        <a:ea typeface="DengXian" panose="02010600030101010101" pitchFamily="2" charset="-122"/>
                        <a:cs typeface="Times New Roman" panose="02020603050405020304" pitchFamily="18" charset="0"/>
                      </a:endParaRPr>
                    </a:p>
                  </a:txBody>
                  <a:tcPr marL="68580" marR="68580" marT="0" marB="0"/>
                </a:tc>
                <a:tc hMerge="1">
                  <a:txBody>
                    <a:bodyPr/>
                    <a:lstStyle/>
                    <a:p>
                      <a:pPr>
                        <a:lnSpc>
                          <a:spcPct val="107000"/>
                        </a:lnSpc>
                        <a:spcAft>
                          <a:spcPts val="0"/>
                        </a:spcAft>
                      </a:pPr>
                      <a:endParaRPr lang="en-SG" sz="1000">
                        <a:effectLst/>
                        <a:latin typeface="+mn-lt"/>
                        <a:ea typeface="DengXian" panose="02010600030101010101" pitchFamily="2" charset="-122"/>
                        <a:cs typeface="Times New Roman" panose="02020603050405020304" pitchFamily="18" charset="0"/>
                      </a:endParaRPr>
                    </a:p>
                  </a:txBody>
                  <a:tcPr marL="68580" marR="68580" marT="0" marB="0"/>
                </a:tc>
                <a:tc hMerge="1">
                  <a:txBody>
                    <a:bodyPr/>
                    <a:lstStyle/>
                    <a:p>
                      <a:pPr>
                        <a:lnSpc>
                          <a:spcPct val="107000"/>
                        </a:lnSpc>
                        <a:spcAft>
                          <a:spcPts val="0"/>
                        </a:spcAft>
                      </a:pPr>
                      <a:endParaRPr lang="en-SG" sz="1000">
                        <a:effectLst/>
                        <a:latin typeface="+mn-lt"/>
                        <a:ea typeface="DengXian" panose="02010600030101010101" pitchFamily="2" charset="-122"/>
                        <a:cs typeface="Times New Roman" panose="02020603050405020304" pitchFamily="18" charset="0"/>
                      </a:endParaRPr>
                    </a:p>
                  </a:txBody>
                  <a:tcPr marL="68580" marR="68580" marT="0" marB="0"/>
                </a:tc>
                <a:tc hMerge="1">
                  <a:txBody>
                    <a:bodyPr/>
                    <a:lstStyle/>
                    <a:p>
                      <a:endParaRPr lang="en-SG"/>
                    </a:p>
                  </a:txBody>
                  <a:tcPr/>
                </a:tc>
                <a:extLst>
                  <a:ext uri="{0D108BD9-81ED-4DB2-BD59-A6C34878D82A}">
                    <a16:rowId xmlns:a16="http://schemas.microsoft.com/office/drawing/2014/main" val="676499429"/>
                  </a:ext>
                </a:extLst>
              </a:tr>
              <a:tr h="614474">
                <a:tc>
                  <a:txBody>
                    <a:bodyPr/>
                    <a:lstStyle/>
                    <a:p>
                      <a:pPr>
                        <a:lnSpc>
                          <a:spcPct val="107000"/>
                        </a:lnSpc>
                        <a:spcAft>
                          <a:spcPts val="0"/>
                        </a:spcAft>
                      </a:pPr>
                      <a:r>
                        <a:rPr lang="en-SG" sz="1000" dirty="0">
                          <a:solidFill>
                            <a:schemeClr val="bg1"/>
                          </a:solidFill>
                          <a:effectLst/>
                          <a:latin typeface="+mn-lt"/>
                          <a:ea typeface="DengXian" panose="02010600030101010101" pitchFamily="2" charset="-122"/>
                          <a:cs typeface="Times New Roman" panose="02020603050405020304" pitchFamily="18" charset="0"/>
                        </a:rPr>
                        <a:t>Clomipramine</a:t>
                      </a:r>
                    </a:p>
                    <a:p>
                      <a:pPr>
                        <a:lnSpc>
                          <a:spcPct val="107000"/>
                        </a:lnSpc>
                        <a:spcAft>
                          <a:spcPts val="0"/>
                        </a:spcAft>
                      </a:pPr>
                      <a:r>
                        <a:rPr lang="en-SG" sz="1000" dirty="0">
                          <a:solidFill>
                            <a:schemeClr val="bg1"/>
                          </a:solidFill>
                          <a:effectLst/>
                          <a:latin typeface="+mn-lt"/>
                          <a:ea typeface="DengXian" panose="02010600030101010101" pitchFamily="2" charset="-122"/>
                          <a:cs typeface="Times New Roman" panose="02020603050405020304" pitchFamily="18" charset="0"/>
                        </a:rPr>
                        <a:t>Amitriptyline</a:t>
                      </a:r>
                    </a:p>
                    <a:p>
                      <a:pPr>
                        <a:lnSpc>
                          <a:spcPct val="107000"/>
                        </a:lnSpc>
                        <a:spcAft>
                          <a:spcPts val="0"/>
                        </a:spcAft>
                      </a:pPr>
                      <a:r>
                        <a:rPr lang="en-SG" sz="1000" dirty="0">
                          <a:solidFill>
                            <a:schemeClr val="bg1"/>
                          </a:solidFill>
                          <a:effectLst/>
                          <a:latin typeface="+mn-lt"/>
                          <a:ea typeface="DengXian" panose="02010600030101010101" pitchFamily="2" charset="-122"/>
                          <a:cs typeface="Times New Roman" panose="02020603050405020304" pitchFamily="18" charset="0"/>
                        </a:rPr>
                        <a:t>Imipramine</a:t>
                      </a:r>
                    </a:p>
                    <a:p>
                      <a:pPr>
                        <a:lnSpc>
                          <a:spcPct val="107000"/>
                        </a:lnSpc>
                        <a:spcAft>
                          <a:spcPts val="0"/>
                        </a:spcAft>
                      </a:pPr>
                      <a:r>
                        <a:rPr lang="en-SG" sz="1000" dirty="0">
                          <a:solidFill>
                            <a:schemeClr val="bg1"/>
                          </a:solidFill>
                          <a:effectLst/>
                          <a:latin typeface="+mn-lt"/>
                          <a:ea typeface="DengXian" panose="02010600030101010101" pitchFamily="2" charset="-122"/>
                          <a:cs typeface="Times New Roman" panose="02020603050405020304" pitchFamily="18" charset="0"/>
                        </a:rPr>
                        <a:t>Nortriptyline</a:t>
                      </a:r>
                    </a:p>
                  </a:txBody>
                  <a:tcPr marL="68580" marR="68580" marT="0" marB="0"/>
                </a:tc>
                <a:tc>
                  <a:txBody>
                    <a:bodyPr/>
                    <a:lstStyle/>
                    <a:p>
                      <a:pPr>
                        <a:lnSpc>
                          <a:spcPct val="107000"/>
                        </a:lnSpc>
                        <a:spcAft>
                          <a:spcPts val="0"/>
                        </a:spcAft>
                      </a:pPr>
                      <a:r>
                        <a:rPr lang="en-SG" sz="1000" dirty="0">
                          <a:solidFill>
                            <a:schemeClr val="bg1"/>
                          </a:solidFill>
                          <a:effectLst/>
                          <a:latin typeface="+mn-lt"/>
                          <a:ea typeface="DengXian" panose="02010600030101010101" pitchFamily="2" charset="-122"/>
                          <a:cs typeface="Times New Roman" panose="02020603050405020304" pitchFamily="18" charset="0"/>
                        </a:rPr>
                        <a:t>25</a:t>
                      </a:r>
                    </a:p>
                    <a:p>
                      <a:pPr>
                        <a:lnSpc>
                          <a:spcPct val="107000"/>
                        </a:lnSpc>
                        <a:spcAft>
                          <a:spcPts val="0"/>
                        </a:spcAft>
                      </a:pPr>
                      <a:r>
                        <a:rPr lang="en-SG" sz="1000" dirty="0">
                          <a:solidFill>
                            <a:schemeClr val="bg1"/>
                          </a:solidFill>
                          <a:effectLst/>
                          <a:latin typeface="+mn-lt"/>
                          <a:ea typeface="DengXian" panose="02010600030101010101" pitchFamily="2" charset="-122"/>
                          <a:cs typeface="Times New Roman" panose="02020603050405020304" pitchFamily="18" charset="0"/>
                        </a:rPr>
                        <a:t>30</a:t>
                      </a:r>
                    </a:p>
                    <a:p>
                      <a:pPr>
                        <a:lnSpc>
                          <a:spcPct val="107000"/>
                        </a:lnSpc>
                        <a:spcAft>
                          <a:spcPts val="0"/>
                        </a:spcAft>
                      </a:pPr>
                      <a:r>
                        <a:rPr lang="en-SG" sz="1000" dirty="0">
                          <a:solidFill>
                            <a:schemeClr val="bg1"/>
                          </a:solidFill>
                          <a:effectLst/>
                          <a:latin typeface="+mn-lt"/>
                          <a:ea typeface="DengXian" panose="02010600030101010101" pitchFamily="2" charset="-122"/>
                          <a:cs typeface="Times New Roman" panose="02020603050405020304" pitchFamily="18" charset="0"/>
                        </a:rPr>
                        <a:t>50</a:t>
                      </a:r>
                    </a:p>
                    <a:p>
                      <a:pPr>
                        <a:lnSpc>
                          <a:spcPct val="107000"/>
                        </a:lnSpc>
                        <a:spcAft>
                          <a:spcPts val="0"/>
                        </a:spcAft>
                      </a:pPr>
                      <a:r>
                        <a:rPr lang="en-SG" sz="1000" dirty="0">
                          <a:solidFill>
                            <a:schemeClr val="bg1"/>
                          </a:solidFill>
                          <a:effectLst/>
                          <a:latin typeface="+mn-lt"/>
                          <a:ea typeface="DengXian" panose="02010600030101010101" pitchFamily="2" charset="-122"/>
                          <a:cs typeface="Times New Roman" panose="02020603050405020304" pitchFamily="18" charset="0"/>
                        </a:rPr>
                        <a:t>25</a:t>
                      </a:r>
                    </a:p>
                  </a:txBody>
                  <a:tcPr marL="68580" marR="68580" marT="0" marB="0"/>
                </a:tc>
                <a:tc>
                  <a:txBody>
                    <a:bodyPr/>
                    <a:lstStyle/>
                    <a:p>
                      <a:pPr>
                        <a:lnSpc>
                          <a:spcPct val="107000"/>
                        </a:lnSpc>
                        <a:spcAft>
                          <a:spcPts val="0"/>
                        </a:spcAft>
                      </a:pPr>
                      <a:r>
                        <a:rPr lang="en-SG" sz="1000">
                          <a:solidFill>
                            <a:schemeClr val="bg1"/>
                          </a:solidFill>
                          <a:effectLst/>
                          <a:latin typeface="+mn-lt"/>
                          <a:ea typeface="DengXian" panose="02010600030101010101" pitchFamily="2" charset="-122"/>
                          <a:cs typeface="Times New Roman" panose="02020603050405020304" pitchFamily="18" charset="0"/>
                        </a:rPr>
                        <a:t>25-250</a:t>
                      </a:r>
                    </a:p>
                    <a:p>
                      <a:pPr>
                        <a:lnSpc>
                          <a:spcPct val="107000"/>
                        </a:lnSpc>
                        <a:spcAft>
                          <a:spcPts val="0"/>
                        </a:spcAft>
                      </a:pPr>
                      <a:r>
                        <a:rPr lang="en-SG" sz="1000">
                          <a:solidFill>
                            <a:schemeClr val="bg1"/>
                          </a:solidFill>
                          <a:effectLst/>
                          <a:latin typeface="+mn-lt"/>
                          <a:ea typeface="DengXian" panose="02010600030101010101" pitchFamily="2" charset="-122"/>
                          <a:cs typeface="Times New Roman" panose="02020603050405020304" pitchFamily="18" charset="0"/>
                        </a:rPr>
                        <a:t>30-300</a:t>
                      </a:r>
                    </a:p>
                    <a:p>
                      <a:pPr>
                        <a:lnSpc>
                          <a:spcPct val="107000"/>
                        </a:lnSpc>
                        <a:spcAft>
                          <a:spcPts val="0"/>
                        </a:spcAft>
                      </a:pPr>
                      <a:r>
                        <a:rPr lang="en-SG" sz="1000">
                          <a:solidFill>
                            <a:schemeClr val="bg1"/>
                          </a:solidFill>
                          <a:effectLst/>
                          <a:latin typeface="+mn-lt"/>
                          <a:ea typeface="DengXian" panose="02010600030101010101" pitchFamily="2" charset="-122"/>
                          <a:cs typeface="Times New Roman" panose="02020603050405020304" pitchFamily="18" charset="0"/>
                        </a:rPr>
                        <a:t>50-200</a:t>
                      </a:r>
                    </a:p>
                    <a:p>
                      <a:pPr>
                        <a:lnSpc>
                          <a:spcPct val="107000"/>
                        </a:lnSpc>
                        <a:spcAft>
                          <a:spcPts val="0"/>
                        </a:spcAft>
                      </a:pPr>
                      <a:r>
                        <a:rPr lang="en-SG" sz="1000">
                          <a:solidFill>
                            <a:schemeClr val="bg1"/>
                          </a:solidFill>
                          <a:effectLst/>
                          <a:latin typeface="+mn-lt"/>
                          <a:ea typeface="DengXian" panose="02010600030101010101" pitchFamily="2" charset="-122"/>
                          <a:cs typeface="Times New Roman" panose="02020603050405020304" pitchFamily="18" charset="0"/>
                        </a:rPr>
                        <a:t>75-100</a:t>
                      </a:r>
                    </a:p>
                  </a:txBody>
                  <a:tcPr marL="68580" marR="68580" marT="0" marB="0"/>
                </a:tc>
                <a:tc>
                  <a:txBody>
                    <a:bodyPr/>
                    <a:lstStyle/>
                    <a:p>
                      <a:pPr>
                        <a:lnSpc>
                          <a:spcPct val="107000"/>
                        </a:lnSpc>
                        <a:spcAft>
                          <a:spcPts val="0"/>
                        </a:spcAft>
                      </a:pPr>
                      <a:r>
                        <a:rPr lang="en-SG" sz="1000">
                          <a:solidFill>
                            <a:schemeClr val="bg1"/>
                          </a:solidFill>
                          <a:effectLst/>
                          <a:latin typeface="+mn-lt"/>
                          <a:ea typeface="DengXian" panose="02010600030101010101" pitchFamily="2" charset="-122"/>
                          <a:cs typeface="Times New Roman" panose="02020603050405020304" pitchFamily="18" charset="0"/>
                        </a:rPr>
                        <a:t>++</a:t>
                      </a:r>
                    </a:p>
                  </a:txBody>
                  <a:tcPr marL="68580" marR="68580" marT="0" marB="0"/>
                </a:tc>
                <a:tc>
                  <a:txBody>
                    <a:bodyPr/>
                    <a:lstStyle/>
                    <a:p>
                      <a:pPr>
                        <a:lnSpc>
                          <a:spcPct val="107000"/>
                        </a:lnSpc>
                        <a:spcAft>
                          <a:spcPts val="0"/>
                        </a:spcAft>
                      </a:pPr>
                      <a:r>
                        <a:rPr lang="en-SG" sz="1000">
                          <a:solidFill>
                            <a:schemeClr val="bg1"/>
                          </a:solidFill>
                          <a:effectLst/>
                          <a:latin typeface="+mn-lt"/>
                          <a:ea typeface="DengXian" panose="02010600030101010101" pitchFamily="2" charset="-122"/>
                          <a:cs typeface="Times New Roman" panose="02020603050405020304" pitchFamily="18" charset="0"/>
                        </a:rPr>
                        <a:t>++</a:t>
                      </a:r>
                    </a:p>
                  </a:txBody>
                  <a:tcPr marL="68580" marR="68580" marT="0" marB="0"/>
                </a:tc>
                <a:tc>
                  <a:txBody>
                    <a:bodyPr/>
                    <a:lstStyle/>
                    <a:p>
                      <a:pPr>
                        <a:lnSpc>
                          <a:spcPct val="107000"/>
                        </a:lnSpc>
                        <a:spcAft>
                          <a:spcPts val="0"/>
                        </a:spcAft>
                      </a:pPr>
                      <a:r>
                        <a:rPr lang="en-SG" sz="1000" dirty="0">
                          <a:solidFill>
                            <a:schemeClr val="bg1"/>
                          </a:solidFill>
                          <a:effectLst/>
                          <a:latin typeface="+mn-lt"/>
                          <a:ea typeface="DengXian" panose="02010600030101010101" pitchFamily="2" charset="-122"/>
                          <a:cs typeface="Times New Roman" panose="02020603050405020304" pitchFamily="18" charset="0"/>
                        </a:rPr>
                        <a:t>++</a:t>
                      </a:r>
                    </a:p>
                  </a:txBody>
                  <a:tcPr marL="68580" marR="68580" marT="0" marB="0"/>
                </a:tc>
                <a:tc>
                  <a:txBody>
                    <a:bodyPr/>
                    <a:lstStyle/>
                    <a:p>
                      <a:pPr>
                        <a:lnSpc>
                          <a:spcPct val="107000"/>
                        </a:lnSpc>
                        <a:spcAft>
                          <a:spcPts val="0"/>
                        </a:spcAft>
                      </a:pPr>
                      <a:r>
                        <a:rPr lang="en-SG" sz="1000" dirty="0">
                          <a:solidFill>
                            <a:schemeClr val="bg1"/>
                          </a:solidFill>
                          <a:effectLst/>
                          <a:latin typeface="+mn-lt"/>
                          <a:ea typeface="DengXian" panose="02010600030101010101" pitchFamily="2" charset="-122"/>
                          <a:cs typeface="Times New Roman" panose="02020603050405020304" pitchFamily="18" charset="0"/>
                        </a:rPr>
                        <a:t>↓BP ↑HR</a:t>
                      </a:r>
                    </a:p>
                    <a:p>
                      <a:pPr marL="54000" indent="-54000">
                        <a:lnSpc>
                          <a:spcPct val="100000"/>
                        </a:lnSpc>
                        <a:spcAft>
                          <a:spcPts val="0"/>
                        </a:spcAft>
                        <a:buFont typeface="Arial" panose="020B0604020202020204" pitchFamily="34" charset="0"/>
                        <a:buChar char="•"/>
                      </a:pPr>
                      <a:r>
                        <a:rPr lang="en-SG" sz="1000" dirty="0">
                          <a:solidFill>
                            <a:schemeClr val="bg1"/>
                          </a:solidFill>
                          <a:effectLst/>
                          <a:latin typeface="+mn-lt"/>
                          <a:ea typeface="DengXian" panose="02010600030101010101" pitchFamily="2" charset="-122"/>
                          <a:cs typeface="Times New Roman" panose="02020603050405020304" pitchFamily="18" charset="0"/>
                        </a:rPr>
                        <a:t>Orthostatic hypotension</a:t>
                      </a:r>
                    </a:p>
                    <a:p>
                      <a:pPr marL="54000" indent="-54000">
                        <a:lnSpc>
                          <a:spcPct val="100000"/>
                        </a:lnSpc>
                        <a:spcAft>
                          <a:spcPts val="0"/>
                        </a:spcAft>
                        <a:buFont typeface="Arial" panose="020B0604020202020204" pitchFamily="34" charset="0"/>
                        <a:buChar char="•"/>
                      </a:pPr>
                      <a:r>
                        <a:rPr lang="en-SG" sz="1000" dirty="0">
                          <a:solidFill>
                            <a:schemeClr val="bg1"/>
                          </a:solidFill>
                          <a:effectLst/>
                          <a:latin typeface="+mn-lt"/>
                          <a:ea typeface="DengXian" panose="02010600030101010101" pitchFamily="2" charset="-122"/>
                          <a:cs typeface="Times New Roman" panose="02020603050405020304" pitchFamily="18" charset="0"/>
                        </a:rPr>
                        <a:t>Arrhythmia</a:t>
                      </a:r>
                    </a:p>
                  </a:txBody>
                  <a:tcPr marL="68580" marR="68580" marT="0" marB="0"/>
                </a:tc>
                <a:tc>
                  <a:txBody>
                    <a:bodyPr/>
                    <a:lstStyle/>
                    <a:p>
                      <a:pPr>
                        <a:lnSpc>
                          <a:spcPct val="107000"/>
                        </a:lnSpc>
                        <a:spcAft>
                          <a:spcPts val="0"/>
                        </a:spcAft>
                      </a:pPr>
                      <a:r>
                        <a:rPr lang="en-SG" sz="1000" dirty="0">
                          <a:solidFill>
                            <a:schemeClr val="bg1"/>
                          </a:solidFill>
                          <a:effectLst/>
                          <a:latin typeface="+mn-lt"/>
                          <a:ea typeface="DengXian" panose="02010600030101010101" pitchFamily="2" charset="-122"/>
                          <a:cs typeface="Times New Roman" panose="02020603050405020304" pitchFamily="18" charset="0"/>
                        </a:rPr>
                        <a:t>++</a:t>
                      </a:r>
                    </a:p>
                  </a:txBody>
                  <a:tcPr marL="68580" marR="68580" marT="0" marB="0"/>
                </a:tc>
                <a:tc>
                  <a:txBody>
                    <a:bodyPr/>
                    <a:lstStyle/>
                    <a:p>
                      <a:pPr>
                        <a:lnSpc>
                          <a:spcPct val="107000"/>
                        </a:lnSpc>
                        <a:spcAft>
                          <a:spcPts val="0"/>
                        </a:spcAft>
                      </a:pPr>
                      <a:r>
                        <a:rPr lang="en-SG" sz="1000" dirty="0">
                          <a:solidFill>
                            <a:schemeClr val="bg1"/>
                          </a:solidFill>
                          <a:effectLst/>
                          <a:latin typeface="+mn-lt"/>
                          <a:ea typeface="DengXian" panose="02010600030101010101" pitchFamily="2" charset="-122"/>
                          <a:cs typeface="Times New Roman" panose="02020603050405020304" pitchFamily="18" charset="0"/>
                        </a:rPr>
                        <a:t>++</a:t>
                      </a:r>
                    </a:p>
                  </a:txBody>
                  <a:tcPr marL="68580" marR="68580" marT="0" marB="0"/>
                </a:tc>
                <a:tc>
                  <a:txBody>
                    <a:bodyPr/>
                    <a:lstStyle/>
                    <a:p>
                      <a:pPr>
                        <a:lnSpc>
                          <a:spcPct val="107000"/>
                        </a:lnSpc>
                        <a:spcAft>
                          <a:spcPts val="0"/>
                        </a:spcAft>
                      </a:pPr>
                      <a:r>
                        <a:rPr lang="en-SG" sz="1000" dirty="0">
                          <a:solidFill>
                            <a:schemeClr val="bg1"/>
                          </a:solidFill>
                          <a:effectLst/>
                          <a:latin typeface="+mn-lt"/>
                          <a:ea typeface="DengXian" panose="02010600030101010101" pitchFamily="2" charset="-122"/>
                          <a:cs typeface="Times New Roman" panose="02020603050405020304" pitchFamily="18" charset="0"/>
                        </a:rPr>
                        <a:t>GAD, DNP</a:t>
                      </a:r>
                    </a:p>
                  </a:txBody>
                  <a:tcPr marL="68580" marR="68580" marT="0" marB="0"/>
                </a:tc>
                <a:tc>
                  <a:txBody>
                    <a:bodyPr/>
                    <a:lstStyle/>
                    <a:p>
                      <a:pPr>
                        <a:lnSpc>
                          <a:spcPct val="107000"/>
                        </a:lnSpc>
                        <a:spcAft>
                          <a:spcPts val="0"/>
                        </a:spcAft>
                      </a:pPr>
                      <a:r>
                        <a:rPr lang="en-SG" sz="1000" dirty="0">
                          <a:solidFill>
                            <a:schemeClr val="bg1"/>
                          </a:solidFill>
                          <a:effectLst/>
                          <a:latin typeface="+mn-lt"/>
                          <a:ea typeface="DengXian" panose="02010600030101010101" pitchFamily="2" charset="-122"/>
                          <a:cs typeface="Times New Roman" panose="02020603050405020304" pitchFamily="18" charset="0"/>
                        </a:rPr>
                        <a:t>Nortriptyline has safer profile</a:t>
                      </a:r>
                    </a:p>
                    <a:p>
                      <a:pPr>
                        <a:lnSpc>
                          <a:spcPct val="107000"/>
                        </a:lnSpc>
                        <a:spcAft>
                          <a:spcPts val="0"/>
                        </a:spcAft>
                      </a:pPr>
                      <a:r>
                        <a:rPr lang="en-SG" sz="1000" dirty="0">
                          <a:solidFill>
                            <a:schemeClr val="bg1"/>
                          </a:solidFill>
                          <a:effectLst/>
                          <a:latin typeface="+mn-lt"/>
                          <a:ea typeface="DengXian" panose="02010600030101010101" pitchFamily="2" charset="-122"/>
                          <a:cs typeface="Times New Roman" panose="02020603050405020304" pitchFamily="18" charset="0"/>
                        </a:rPr>
                        <a:t>Clomipramine indicated in OCD refractory to SSRI</a:t>
                      </a:r>
                    </a:p>
                  </a:txBody>
                  <a:tcPr marL="68580" marR="68580" marT="0" marB="0"/>
                </a:tc>
                <a:extLst>
                  <a:ext uri="{0D108BD9-81ED-4DB2-BD59-A6C34878D82A}">
                    <a16:rowId xmlns:a16="http://schemas.microsoft.com/office/drawing/2014/main" val="869123003"/>
                  </a:ext>
                </a:extLst>
              </a:tr>
              <a:tr h="207849">
                <a:tc gridSpan="11">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en-US" sz="1400" b="1" dirty="0">
                          <a:solidFill>
                            <a:schemeClr val="bg1"/>
                          </a:solidFill>
                          <a:effectLst/>
                          <a:latin typeface="+mn-lt"/>
                          <a:ea typeface="DengXian" panose="02010600030101010101" pitchFamily="2" charset="-122"/>
                          <a:cs typeface="Times New Roman" panose="02020603050405020304" pitchFamily="18" charset="0"/>
                        </a:rPr>
                        <a:t>3.6 RIMA</a:t>
                      </a:r>
                      <a:r>
                        <a:rPr lang="en-US" sz="1400" b="1" baseline="0" dirty="0">
                          <a:solidFill>
                            <a:schemeClr val="bg1"/>
                          </a:solidFill>
                          <a:effectLst/>
                          <a:latin typeface="+mn-lt"/>
                          <a:ea typeface="DengXian" panose="02010600030101010101" pitchFamily="2" charset="-122"/>
                          <a:cs typeface="Times New Roman" panose="02020603050405020304" pitchFamily="18" charset="0"/>
                        </a:rPr>
                        <a:t> (</a:t>
                      </a:r>
                      <a:r>
                        <a:rPr lang="en-SG" sz="1400" b="1" baseline="0">
                          <a:solidFill>
                            <a:schemeClr val="bg1"/>
                          </a:solidFill>
                          <a:effectLst/>
                          <a:latin typeface="+mn-lt"/>
                          <a:ea typeface="DengXian" panose="02010600030101010101" pitchFamily="2" charset="-122"/>
                          <a:cs typeface="Times New Roman" panose="02020603050405020304" pitchFamily="18" charset="0"/>
                        </a:rPr>
                        <a:t>Reversible Inhibitor of Monoamine Oxidase </a:t>
                      </a:r>
                      <a:r>
                        <a:rPr lang="en-SG" sz="1400" b="1" baseline="0" dirty="0">
                          <a:solidFill>
                            <a:schemeClr val="bg1"/>
                          </a:solidFill>
                          <a:effectLst/>
                          <a:latin typeface="+mn-lt"/>
                          <a:ea typeface="DengXian" panose="02010600030101010101" pitchFamily="2" charset="-122"/>
                          <a:cs typeface="Times New Roman" panose="02020603050405020304" pitchFamily="18" charset="0"/>
                        </a:rPr>
                        <a:t>A) </a:t>
                      </a:r>
                      <a:r>
                        <a:rPr lang="en-SG" sz="1400" b="0" baseline="0" dirty="0">
                          <a:solidFill>
                            <a:schemeClr val="bg1"/>
                          </a:solidFill>
                          <a:effectLst/>
                          <a:latin typeface="+mn-lt"/>
                          <a:ea typeface="DengXian" panose="02010600030101010101" pitchFamily="2" charset="-122"/>
                          <a:cs typeface="Times New Roman" panose="02020603050405020304" pitchFamily="18" charset="0"/>
                        </a:rPr>
                        <a:t>(Risk of hypertensive crisis with dietary tyramine and sympathomimetics; reserved for refractory MDD)</a:t>
                      </a:r>
                      <a:endParaRPr lang="en-SG" sz="1400" b="1" dirty="0">
                        <a:solidFill>
                          <a:schemeClr val="bg1"/>
                        </a:solidFill>
                        <a:effectLst/>
                        <a:latin typeface="+mn-lt"/>
                        <a:ea typeface="DengXian" panose="02010600030101010101" pitchFamily="2" charset="-122"/>
                        <a:cs typeface="Times New Roman" panose="02020603050405020304" pitchFamily="18" charset="0"/>
                      </a:endParaRPr>
                    </a:p>
                  </a:txBody>
                  <a:tcPr marL="68580" marR="68580" marT="0" marB="0"/>
                </a:tc>
                <a:tc hMerge="1">
                  <a:txBody>
                    <a:bodyPr/>
                    <a:lstStyle/>
                    <a:p>
                      <a:pPr>
                        <a:lnSpc>
                          <a:spcPct val="107000"/>
                        </a:lnSpc>
                        <a:spcAft>
                          <a:spcPts val="0"/>
                        </a:spcAft>
                      </a:pPr>
                      <a:endParaRPr lang="en-SG" sz="1000" dirty="0">
                        <a:effectLst/>
                        <a:latin typeface="+mn-lt"/>
                        <a:ea typeface="DengXian" panose="02010600030101010101" pitchFamily="2" charset="-122"/>
                        <a:cs typeface="Times New Roman" panose="02020603050405020304" pitchFamily="18" charset="0"/>
                      </a:endParaRPr>
                    </a:p>
                  </a:txBody>
                  <a:tcPr marL="68580" marR="68580" marT="0" marB="0"/>
                </a:tc>
                <a:tc hMerge="1">
                  <a:txBody>
                    <a:bodyPr/>
                    <a:lstStyle/>
                    <a:p>
                      <a:pPr>
                        <a:lnSpc>
                          <a:spcPct val="107000"/>
                        </a:lnSpc>
                        <a:spcAft>
                          <a:spcPts val="0"/>
                        </a:spcAft>
                      </a:pPr>
                      <a:endParaRPr lang="en-SG" sz="1000" dirty="0">
                        <a:effectLst/>
                        <a:latin typeface="+mn-lt"/>
                        <a:ea typeface="DengXian" panose="02010600030101010101" pitchFamily="2" charset="-122"/>
                        <a:cs typeface="Times New Roman" panose="02020603050405020304" pitchFamily="18" charset="0"/>
                      </a:endParaRPr>
                    </a:p>
                  </a:txBody>
                  <a:tcPr marL="68580" marR="68580" marT="0" marB="0"/>
                </a:tc>
                <a:tc hMerge="1">
                  <a:txBody>
                    <a:bodyPr/>
                    <a:lstStyle/>
                    <a:p>
                      <a:pPr>
                        <a:lnSpc>
                          <a:spcPct val="107000"/>
                        </a:lnSpc>
                        <a:spcAft>
                          <a:spcPts val="0"/>
                        </a:spcAft>
                      </a:pPr>
                      <a:endParaRPr lang="en-SG" sz="1000" dirty="0">
                        <a:effectLst/>
                        <a:latin typeface="+mn-lt"/>
                        <a:ea typeface="DengXian" panose="02010600030101010101" pitchFamily="2" charset="-122"/>
                        <a:cs typeface="Times New Roman" panose="02020603050405020304" pitchFamily="18" charset="0"/>
                      </a:endParaRPr>
                    </a:p>
                  </a:txBody>
                  <a:tcPr marL="68580" marR="68580" marT="0" marB="0"/>
                </a:tc>
                <a:tc hMerge="1">
                  <a:txBody>
                    <a:bodyPr/>
                    <a:lstStyle/>
                    <a:p>
                      <a:pPr>
                        <a:lnSpc>
                          <a:spcPct val="107000"/>
                        </a:lnSpc>
                        <a:spcAft>
                          <a:spcPts val="0"/>
                        </a:spcAft>
                      </a:pPr>
                      <a:endParaRPr lang="en-SG" sz="1000" dirty="0">
                        <a:effectLst/>
                        <a:latin typeface="+mn-lt"/>
                        <a:ea typeface="DengXian" panose="02010600030101010101" pitchFamily="2" charset="-122"/>
                        <a:cs typeface="Times New Roman" panose="02020603050405020304" pitchFamily="18" charset="0"/>
                      </a:endParaRPr>
                    </a:p>
                  </a:txBody>
                  <a:tcPr marL="68580" marR="68580" marT="0" marB="0"/>
                </a:tc>
                <a:tc hMerge="1">
                  <a:txBody>
                    <a:bodyPr/>
                    <a:lstStyle/>
                    <a:p>
                      <a:pPr>
                        <a:lnSpc>
                          <a:spcPct val="107000"/>
                        </a:lnSpc>
                        <a:spcAft>
                          <a:spcPts val="0"/>
                        </a:spcAft>
                      </a:pPr>
                      <a:endParaRPr lang="en-SG" sz="1000" dirty="0">
                        <a:effectLst/>
                        <a:latin typeface="+mn-lt"/>
                        <a:ea typeface="DengXian" panose="02010600030101010101" pitchFamily="2" charset="-122"/>
                        <a:cs typeface="Times New Roman" panose="02020603050405020304" pitchFamily="18" charset="0"/>
                      </a:endParaRPr>
                    </a:p>
                  </a:txBody>
                  <a:tcPr marL="68580" marR="68580" marT="0" marB="0"/>
                </a:tc>
                <a:tc hMerge="1">
                  <a:txBody>
                    <a:bodyPr/>
                    <a:lstStyle/>
                    <a:p>
                      <a:pPr>
                        <a:lnSpc>
                          <a:spcPct val="107000"/>
                        </a:lnSpc>
                        <a:spcAft>
                          <a:spcPts val="0"/>
                        </a:spcAft>
                      </a:pPr>
                      <a:endParaRPr lang="en-SG" sz="1000" dirty="0">
                        <a:effectLst/>
                        <a:latin typeface="+mn-lt"/>
                        <a:ea typeface="DengXian" panose="02010600030101010101" pitchFamily="2" charset="-122"/>
                        <a:cs typeface="Times New Roman" panose="02020603050405020304" pitchFamily="18" charset="0"/>
                      </a:endParaRPr>
                    </a:p>
                  </a:txBody>
                  <a:tcPr marL="68580" marR="68580" marT="0" marB="0"/>
                </a:tc>
                <a:tc hMerge="1">
                  <a:txBody>
                    <a:bodyPr/>
                    <a:lstStyle/>
                    <a:p>
                      <a:pPr>
                        <a:lnSpc>
                          <a:spcPct val="107000"/>
                        </a:lnSpc>
                        <a:spcAft>
                          <a:spcPts val="0"/>
                        </a:spcAft>
                      </a:pPr>
                      <a:endParaRPr lang="en-SG" sz="1000" dirty="0">
                        <a:effectLst/>
                        <a:latin typeface="+mn-lt"/>
                        <a:ea typeface="DengXian" panose="02010600030101010101" pitchFamily="2" charset="-122"/>
                        <a:cs typeface="Times New Roman" panose="02020603050405020304" pitchFamily="18" charset="0"/>
                      </a:endParaRPr>
                    </a:p>
                  </a:txBody>
                  <a:tcPr marL="68580" marR="68580" marT="0" marB="0"/>
                </a:tc>
                <a:tc hMerge="1">
                  <a:txBody>
                    <a:bodyPr/>
                    <a:lstStyle/>
                    <a:p>
                      <a:pPr>
                        <a:lnSpc>
                          <a:spcPct val="107000"/>
                        </a:lnSpc>
                        <a:spcAft>
                          <a:spcPts val="0"/>
                        </a:spcAft>
                      </a:pPr>
                      <a:endParaRPr lang="en-SG" sz="1000" dirty="0">
                        <a:effectLst/>
                        <a:latin typeface="+mn-lt"/>
                        <a:ea typeface="DengXian" panose="02010600030101010101" pitchFamily="2" charset="-122"/>
                        <a:cs typeface="Times New Roman" panose="02020603050405020304" pitchFamily="18" charset="0"/>
                      </a:endParaRPr>
                    </a:p>
                  </a:txBody>
                  <a:tcPr marL="68580" marR="68580" marT="0" marB="0"/>
                </a:tc>
                <a:tc hMerge="1">
                  <a:txBody>
                    <a:bodyPr/>
                    <a:lstStyle/>
                    <a:p>
                      <a:pPr>
                        <a:lnSpc>
                          <a:spcPct val="107000"/>
                        </a:lnSpc>
                        <a:spcAft>
                          <a:spcPts val="0"/>
                        </a:spcAft>
                      </a:pPr>
                      <a:endParaRPr lang="en-SG" sz="1000" dirty="0">
                        <a:effectLst/>
                        <a:latin typeface="+mn-lt"/>
                        <a:ea typeface="DengXian" panose="02010600030101010101" pitchFamily="2" charset="-122"/>
                        <a:cs typeface="Times New Roman" panose="02020603050405020304" pitchFamily="18" charset="0"/>
                      </a:endParaRPr>
                    </a:p>
                  </a:txBody>
                  <a:tcPr marL="68580" marR="68580" marT="0" marB="0"/>
                </a:tc>
                <a:tc hMerge="1">
                  <a:txBody>
                    <a:bodyPr/>
                    <a:lstStyle/>
                    <a:p>
                      <a:endParaRPr lang="en-SG"/>
                    </a:p>
                  </a:txBody>
                  <a:tcPr/>
                </a:tc>
                <a:extLst>
                  <a:ext uri="{0D108BD9-81ED-4DB2-BD59-A6C34878D82A}">
                    <a16:rowId xmlns:a16="http://schemas.microsoft.com/office/drawing/2014/main" val="1521038727"/>
                  </a:ext>
                </a:extLst>
              </a:tr>
              <a:tr h="492277">
                <a:tc>
                  <a:txBody>
                    <a:bodyPr/>
                    <a:lstStyle/>
                    <a:p>
                      <a:pPr>
                        <a:lnSpc>
                          <a:spcPct val="107000"/>
                        </a:lnSpc>
                        <a:spcAft>
                          <a:spcPts val="0"/>
                        </a:spcAft>
                      </a:pPr>
                      <a:r>
                        <a:rPr lang="en-SG" sz="1000" dirty="0">
                          <a:solidFill>
                            <a:schemeClr val="bg1"/>
                          </a:solidFill>
                          <a:effectLst/>
                          <a:latin typeface="+mn-lt"/>
                          <a:ea typeface="DengXian" panose="02010600030101010101" pitchFamily="2" charset="-122"/>
                          <a:cs typeface="Times New Roman" panose="02020603050405020304" pitchFamily="18" charset="0"/>
                        </a:rPr>
                        <a:t>Moclobemide</a:t>
                      </a:r>
                    </a:p>
                    <a:p>
                      <a:pPr>
                        <a:lnSpc>
                          <a:spcPct val="107000"/>
                        </a:lnSpc>
                        <a:spcAft>
                          <a:spcPts val="0"/>
                        </a:spcAft>
                      </a:pPr>
                      <a:r>
                        <a:rPr lang="en-SG" sz="1000" dirty="0">
                          <a:solidFill>
                            <a:schemeClr val="bg1"/>
                          </a:solidFill>
                          <a:effectLst/>
                          <a:latin typeface="+mn-lt"/>
                          <a:ea typeface="DengXian" panose="02010600030101010101" pitchFamily="2" charset="-122"/>
                          <a:cs typeface="Times New Roman" panose="02020603050405020304" pitchFamily="18" charset="0"/>
                        </a:rPr>
                        <a:t>(</a:t>
                      </a:r>
                      <a:r>
                        <a:rPr lang="en-SG" sz="1000" dirty="0" err="1">
                          <a:solidFill>
                            <a:schemeClr val="bg1"/>
                          </a:solidFill>
                          <a:effectLst/>
                          <a:latin typeface="+mn-lt"/>
                          <a:ea typeface="DengXian" panose="02010600030101010101" pitchFamily="2" charset="-122"/>
                          <a:cs typeface="Times New Roman" panose="02020603050405020304" pitchFamily="18" charset="0"/>
                        </a:rPr>
                        <a:t>Aurorix</a:t>
                      </a:r>
                      <a:r>
                        <a:rPr lang="en-SG" sz="1000" dirty="0">
                          <a:solidFill>
                            <a:schemeClr val="bg1"/>
                          </a:solidFill>
                          <a:effectLst/>
                        </a:rPr>
                        <a:t>®</a:t>
                      </a:r>
                      <a:r>
                        <a:rPr lang="en-SG" sz="1000" dirty="0">
                          <a:solidFill>
                            <a:schemeClr val="bg1"/>
                          </a:solidFill>
                          <a:effectLst/>
                          <a:latin typeface="+mn-lt"/>
                          <a:ea typeface="DengXian" panose="02010600030101010101" pitchFamily="2" charset="-122"/>
                          <a:cs typeface="Times New Roman" panose="02020603050405020304" pitchFamily="18" charset="0"/>
                        </a:rPr>
                        <a:t>)</a:t>
                      </a:r>
                    </a:p>
                  </a:txBody>
                  <a:tcPr marL="68580" marR="68580" marT="0" marB="0"/>
                </a:tc>
                <a:tc>
                  <a:txBody>
                    <a:bodyPr/>
                    <a:lstStyle/>
                    <a:p>
                      <a:pPr>
                        <a:lnSpc>
                          <a:spcPct val="107000"/>
                        </a:lnSpc>
                        <a:spcAft>
                          <a:spcPts val="0"/>
                        </a:spcAft>
                      </a:pPr>
                      <a:r>
                        <a:rPr lang="en-SG" sz="1000" dirty="0">
                          <a:solidFill>
                            <a:schemeClr val="bg1"/>
                          </a:solidFill>
                          <a:effectLst/>
                          <a:latin typeface="+mn-lt"/>
                          <a:ea typeface="DengXian" panose="02010600030101010101" pitchFamily="2" charset="-122"/>
                          <a:cs typeface="Times New Roman" panose="02020603050405020304" pitchFamily="18" charset="0"/>
                        </a:rPr>
                        <a:t>150  </a:t>
                      </a:r>
                    </a:p>
                  </a:txBody>
                  <a:tcPr marL="68580" marR="68580" marT="0" marB="0"/>
                </a:tc>
                <a:tc>
                  <a:txBody>
                    <a:bodyPr/>
                    <a:lstStyle/>
                    <a:p>
                      <a:pPr>
                        <a:lnSpc>
                          <a:spcPct val="107000"/>
                        </a:lnSpc>
                        <a:spcAft>
                          <a:spcPts val="0"/>
                        </a:spcAft>
                      </a:pPr>
                      <a:r>
                        <a:rPr lang="en-SG" sz="1000" dirty="0">
                          <a:solidFill>
                            <a:schemeClr val="bg1"/>
                          </a:solidFill>
                          <a:effectLst/>
                          <a:latin typeface="+mn-lt"/>
                          <a:ea typeface="DengXian" panose="02010600030101010101" pitchFamily="2" charset="-122"/>
                          <a:cs typeface="Times New Roman" panose="02020603050405020304" pitchFamily="18" charset="0"/>
                        </a:rPr>
                        <a:t>300-600</a:t>
                      </a:r>
                    </a:p>
                    <a:p>
                      <a:pPr marL="0" marR="0" lvl="0" indent="0" algn="l" defTabSz="914400" rtl="0" eaLnBrk="1" fontAlgn="auto" latinLnBrk="0" hangingPunct="1">
                        <a:lnSpc>
                          <a:spcPct val="107000"/>
                        </a:lnSpc>
                        <a:spcBef>
                          <a:spcPts val="0"/>
                        </a:spcBef>
                        <a:spcAft>
                          <a:spcPts val="0"/>
                        </a:spcAft>
                        <a:buClrTx/>
                        <a:buSzTx/>
                        <a:buFontTx/>
                        <a:buNone/>
                        <a:tabLst/>
                        <a:defRPr/>
                      </a:pPr>
                      <a:r>
                        <a:rPr lang="en-SG" sz="1000" dirty="0">
                          <a:solidFill>
                            <a:schemeClr val="bg1"/>
                          </a:solidFill>
                          <a:effectLst/>
                          <a:latin typeface="+mn-lt"/>
                          <a:ea typeface="DengXian" panose="02010600030101010101" pitchFamily="2" charset="-122"/>
                          <a:cs typeface="Times New Roman" panose="02020603050405020304" pitchFamily="18" charset="0"/>
                        </a:rPr>
                        <a:t>In divided doses</a:t>
                      </a:r>
                    </a:p>
                    <a:p>
                      <a:pPr>
                        <a:lnSpc>
                          <a:spcPct val="107000"/>
                        </a:lnSpc>
                        <a:spcAft>
                          <a:spcPts val="0"/>
                        </a:spcAft>
                      </a:pPr>
                      <a:endParaRPr lang="en-SG" sz="1000" dirty="0">
                        <a:solidFill>
                          <a:schemeClr val="bg1"/>
                        </a:solidFill>
                        <a:effectLst/>
                        <a:latin typeface="+mn-lt"/>
                        <a:ea typeface="DengXian" panose="02010600030101010101" pitchFamily="2" charset="-122"/>
                        <a:cs typeface="Times New Roman" panose="02020603050405020304" pitchFamily="18" charset="0"/>
                      </a:endParaRPr>
                    </a:p>
                  </a:txBody>
                  <a:tcPr marL="68580" marR="68580" marT="0" marB="0"/>
                </a:tc>
                <a:tc>
                  <a:txBody>
                    <a:bodyPr/>
                    <a:lstStyle/>
                    <a:p>
                      <a:pPr>
                        <a:lnSpc>
                          <a:spcPct val="107000"/>
                        </a:lnSpc>
                        <a:spcAft>
                          <a:spcPts val="0"/>
                        </a:spcAft>
                      </a:pPr>
                      <a:r>
                        <a:rPr lang="en-SG" sz="1000" dirty="0">
                          <a:solidFill>
                            <a:schemeClr val="bg1"/>
                          </a:solidFill>
                          <a:effectLst/>
                          <a:latin typeface="+mn-lt"/>
                          <a:ea typeface="DengXian" panose="02010600030101010101" pitchFamily="2" charset="-122"/>
                          <a:cs typeface="Times New Roman" panose="02020603050405020304" pitchFamily="18" charset="0"/>
                        </a:rPr>
                        <a:t>-</a:t>
                      </a:r>
                    </a:p>
                    <a:p>
                      <a:pPr>
                        <a:lnSpc>
                          <a:spcPct val="107000"/>
                        </a:lnSpc>
                        <a:spcAft>
                          <a:spcPts val="0"/>
                        </a:spcAft>
                      </a:pPr>
                      <a:r>
                        <a:rPr lang="en-SG" sz="1000" dirty="0">
                          <a:solidFill>
                            <a:schemeClr val="bg1"/>
                          </a:solidFill>
                          <a:effectLst/>
                          <a:latin typeface="+mn-lt"/>
                          <a:ea typeface="DengXian" panose="02010600030101010101" pitchFamily="2" charset="-122"/>
                          <a:cs typeface="Times New Roman" panose="02020603050405020304" pitchFamily="18" charset="0"/>
                        </a:rPr>
                        <a:t>insomnia</a:t>
                      </a:r>
                    </a:p>
                  </a:txBody>
                  <a:tcPr marL="68580" marR="68580" marT="0" marB="0"/>
                </a:tc>
                <a:tc>
                  <a:txBody>
                    <a:bodyPr/>
                    <a:lstStyle/>
                    <a:p>
                      <a:pPr>
                        <a:lnSpc>
                          <a:spcPct val="107000"/>
                        </a:lnSpc>
                        <a:spcAft>
                          <a:spcPts val="0"/>
                        </a:spcAft>
                      </a:pPr>
                      <a:r>
                        <a:rPr lang="en-SG" sz="1000" dirty="0">
                          <a:solidFill>
                            <a:schemeClr val="bg1"/>
                          </a:solidFill>
                          <a:effectLst/>
                          <a:latin typeface="+mn-lt"/>
                          <a:ea typeface="DengXian" panose="02010600030101010101" pitchFamily="2" charset="-122"/>
                          <a:cs typeface="Times New Roman" panose="02020603050405020304" pitchFamily="18" charset="0"/>
                        </a:rPr>
                        <a:t> +/-</a:t>
                      </a:r>
                    </a:p>
                  </a:txBody>
                  <a:tcPr marL="68580" marR="68580" marT="0" marB="0"/>
                </a:tc>
                <a:tc>
                  <a:txBody>
                    <a:bodyPr/>
                    <a:lstStyle/>
                    <a:p>
                      <a:pPr>
                        <a:lnSpc>
                          <a:spcPct val="107000"/>
                        </a:lnSpc>
                        <a:spcAft>
                          <a:spcPts val="0"/>
                        </a:spcAft>
                      </a:pPr>
                      <a:r>
                        <a:rPr lang="en-SG" sz="1000" dirty="0">
                          <a:solidFill>
                            <a:schemeClr val="bg1"/>
                          </a:solidFill>
                          <a:effectLst/>
                          <a:latin typeface="+mn-lt"/>
                          <a:ea typeface="DengXian" panose="02010600030101010101" pitchFamily="2" charset="-122"/>
                          <a:cs typeface="Times New Roman" panose="02020603050405020304" pitchFamily="18" charset="0"/>
                        </a:rPr>
                        <a:t>+</a:t>
                      </a:r>
                    </a:p>
                  </a:txBody>
                  <a:tcPr marL="68580" marR="68580" marT="0" marB="0"/>
                </a:tc>
                <a:tc>
                  <a:txBody>
                    <a:bodyPr/>
                    <a:lstStyle/>
                    <a:p>
                      <a:pPr>
                        <a:lnSpc>
                          <a:spcPct val="107000"/>
                        </a:lnSpc>
                        <a:spcAft>
                          <a:spcPts val="0"/>
                        </a:spcAft>
                      </a:pPr>
                      <a:r>
                        <a:rPr lang="en-SG" sz="1000" dirty="0">
                          <a:solidFill>
                            <a:schemeClr val="bg1"/>
                          </a:solidFill>
                          <a:effectLst/>
                          <a:latin typeface="+mn-lt"/>
                          <a:ea typeface="DengXian" panose="02010600030101010101" pitchFamily="2" charset="-122"/>
                          <a:cs typeface="Times New Roman" panose="02020603050405020304" pitchFamily="18" charset="0"/>
                        </a:rPr>
                        <a:t>↑BP</a:t>
                      </a:r>
                    </a:p>
                  </a:txBody>
                  <a:tcPr marL="68580" marR="68580" marT="0" marB="0"/>
                </a:tc>
                <a:tc>
                  <a:txBody>
                    <a:bodyPr/>
                    <a:lstStyle/>
                    <a:p>
                      <a:pPr>
                        <a:lnSpc>
                          <a:spcPct val="107000"/>
                        </a:lnSpc>
                        <a:spcAft>
                          <a:spcPts val="0"/>
                        </a:spcAft>
                      </a:pPr>
                      <a:r>
                        <a:rPr lang="en-SG" sz="1000" dirty="0">
                          <a:solidFill>
                            <a:schemeClr val="bg1"/>
                          </a:solidFill>
                          <a:effectLst/>
                          <a:latin typeface="+mn-lt"/>
                          <a:ea typeface="DengXian" panose="02010600030101010101" pitchFamily="2" charset="-122"/>
                          <a:cs typeface="Times New Roman" panose="02020603050405020304" pitchFamily="18" charset="0"/>
                        </a:rPr>
                        <a:t> -</a:t>
                      </a:r>
                    </a:p>
                  </a:txBody>
                  <a:tcPr marL="68580" marR="68580" marT="0" marB="0"/>
                </a:tc>
                <a:tc>
                  <a:txBody>
                    <a:bodyPr/>
                    <a:lstStyle/>
                    <a:p>
                      <a:pPr>
                        <a:lnSpc>
                          <a:spcPct val="107000"/>
                        </a:lnSpc>
                        <a:spcAft>
                          <a:spcPts val="0"/>
                        </a:spcAft>
                      </a:pPr>
                      <a:r>
                        <a:rPr lang="en-SG" sz="1000" dirty="0">
                          <a:solidFill>
                            <a:schemeClr val="bg1"/>
                          </a:solidFill>
                          <a:effectLst/>
                          <a:latin typeface="+mn-lt"/>
                          <a:ea typeface="DengXian" panose="02010600030101010101" pitchFamily="2" charset="-122"/>
                          <a:cs typeface="Times New Roman" panose="02020603050405020304" pitchFamily="18" charset="0"/>
                        </a:rPr>
                        <a:t> +</a:t>
                      </a:r>
                    </a:p>
                  </a:txBody>
                  <a:tcPr marL="68580" marR="68580" marT="0" marB="0"/>
                </a:tc>
                <a:tc>
                  <a:txBody>
                    <a:bodyPr/>
                    <a:lstStyle/>
                    <a:p>
                      <a:pPr>
                        <a:lnSpc>
                          <a:spcPct val="107000"/>
                        </a:lnSpc>
                        <a:spcAft>
                          <a:spcPts val="0"/>
                        </a:spcAft>
                      </a:pPr>
                      <a:r>
                        <a:rPr lang="en-SG" sz="1000" dirty="0">
                          <a:solidFill>
                            <a:schemeClr val="bg1"/>
                          </a:solidFill>
                          <a:effectLst/>
                          <a:latin typeface="+mn-lt"/>
                          <a:ea typeface="DengXian" panose="02010600030101010101" pitchFamily="2" charset="-122"/>
                          <a:cs typeface="Times New Roman" panose="02020603050405020304" pitchFamily="18" charset="0"/>
                        </a:rPr>
                        <a:t> </a:t>
                      </a:r>
                    </a:p>
                  </a:txBody>
                  <a:tcPr marL="68580" marR="68580" marT="0" marB="0"/>
                </a:tc>
                <a:tc>
                  <a:txBody>
                    <a:bodyPr/>
                    <a:lstStyle/>
                    <a:p>
                      <a:pPr>
                        <a:lnSpc>
                          <a:spcPct val="107000"/>
                        </a:lnSpc>
                        <a:spcAft>
                          <a:spcPts val="0"/>
                        </a:spcAft>
                      </a:pPr>
                      <a:r>
                        <a:rPr lang="en-SG" sz="1000" dirty="0">
                          <a:solidFill>
                            <a:schemeClr val="bg1"/>
                          </a:solidFill>
                          <a:effectLst/>
                          <a:latin typeface="+mn-lt"/>
                          <a:ea typeface="DengXian" panose="02010600030101010101" pitchFamily="2" charset="-122"/>
                          <a:cs typeface="Times New Roman" panose="02020603050405020304" pitchFamily="18" charset="0"/>
                        </a:rPr>
                        <a:t>Avoid tyramine-rich food (cheese, pickled herring, yeast extract), cough syrups/ decongestants with pseudoephedrine</a:t>
                      </a:r>
                    </a:p>
                  </a:txBody>
                  <a:tcPr marL="68580" marR="68580" marT="0" marB="0"/>
                </a:tc>
                <a:extLst>
                  <a:ext uri="{0D108BD9-81ED-4DB2-BD59-A6C34878D82A}">
                    <a16:rowId xmlns:a16="http://schemas.microsoft.com/office/drawing/2014/main" val="1274117910"/>
                  </a:ext>
                </a:extLst>
              </a:tr>
            </a:tbl>
          </a:graphicData>
        </a:graphic>
      </p:graphicFrame>
    </p:spTree>
    <p:extLst>
      <p:ext uri="{BB962C8B-B14F-4D97-AF65-F5344CB8AC3E}">
        <p14:creationId xmlns:p14="http://schemas.microsoft.com/office/powerpoint/2010/main" val="184781227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01EDB1-BC03-4D3F-B08F-2F5C874E0C46}"/>
              </a:ext>
            </a:extLst>
          </p:cNvPr>
          <p:cNvSpPr>
            <a:spLocks noGrp="1"/>
          </p:cNvSpPr>
          <p:nvPr>
            <p:ph type="title"/>
          </p:nvPr>
        </p:nvSpPr>
        <p:spPr/>
        <p:txBody>
          <a:bodyPr/>
          <a:lstStyle/>
          <a:p>
            <a:r>
              <a:rPr lang="en-SG" dirty="0"/>
              <a:t>General Prescribing Principles</a:t>
            </a:r>
            <a:r>
              <a:rPr lang="en-SG" baseline="30000" dirty="0"/>
              <a:t>2,3</a:t>
            </a:r>
            <a:endParaRPr lang="en-SG" dirty="0"/>
          </a:p>
        </p:txBody>
      </p:sp>
      <p:sp>
        <p:nvSpPr>
          <p:cNvPr id="3" name="Content Placeholder 2">
            <a:extLst>
              <a:ext uri="{FF2B5EF4-FFF2-40B4-BE49-F238E27FC236}">
                <a16:creationId xmlns:a16="http://schemas.microsoft.com/office/drawing/2014/main" id="{B466B202-C941-4258-9C2A-3F33D6F03A71}"/>
              </a:ext>
            </a:extLst>
          </p:cNvPr>
          <p:cNvSpPr>
            <a:spLocks noGrp="1"/>
          </p:cNvSpPr>
          <p:nvPr>
            <p:ph idx="1"/>
          </p:nvPr>
        </p:nvSpPr>
        <p:spPr>
          <a:xfrm>
            <a:off x="1097280" y="1666803"/>
            <a:ext cx="10272562" cy="4700130"/>
          </a:xfrm>
        </p:spPr>
        <p:txBody>
          <a:bodyPr>
            <a:normAutofit/>
          </a:bodyPr>
          <a:lstStyle/>
          <a:p>
            <a:pPr marL="715518" lvl="1" indent="-514350">
              <a:buAutoNum type="arabicPeriod"/>
            </a:pPr>
            <a:r>
              <a:rPr lang="en-SG" sz="2400" b="1" dirty="0">
                <a:solidFill>
                  <a:srgbClr val="9933FF"/>
                </a:solidFill>
              </a:rPr>
              <a:t>Aim to reach therapeutic dose</a:t>
            </a:r>
          </a:p>
          <a:p>
            <a:pPr marL="715518" lvl="1" indent="-514350">
              <a:buAutoNum type="arabicPeriod"/>
            </a:pPr>
            <a:r>
              <a:rPr lang="en-SG" sz="2400" b="1" dirty="0">
                <a:solidFill>
                  <a:srgbClr val="9933FF"/>
                </a:solidFill>
              </a:rPr>
              <a:t>Avoid early discontinuation </a:t>
            </a:r>
          </a:p>
          <a:p>
            <a:pPr marL="715518" lvl="1" indent="-514350">
              <a:buAutoNum type="arabicPeriod"/>
            </a:pPr>
            <a:r>
              <a:rPr lang="en-SG" sz="2400" b="1" dirty="0">
                <a:solidFill>
                  <a:srgbClr val="9933FF"/>
                </a:solidFill>
              </a:rPr>
              <a:t>Special populations</a:t>
            </a:r>
          </a:p>
          <a:p>
            <a:pPr lvl="5">
              <a:buFontTx/>
              <a:buChar char="-"/>
            </a:pPr>
            <a:r>
              <a:rPr lang="en-SG" dirty="0"/>
              <a:t>In elderly, initial dose &amp; therapeutic dose reduce by half, start low, go slow</a:t>
            </a:r>
          </a:p>
          <a:p>
            <a:pPr lvl="5">
              <a:buFontTx/>
              <a:buChar char="-"/>
            </a:pPr>
            <a:r>
              <a:rPr lang="en-SG" dirty="0"/>
              <a:t>In renal &amp; liver diseases, dose reduction</a:t>
            </a:r>
          </a:p>
          <a:p>
            <a:pPr lvl="5">
              <a:buFontTx/>
              <a:buChar char="-"/>
            </a:pPr>
            <a:r>
              <a:rPr lang="en-SG" dirty="0"/>
              <a:t>In pregnancy, avoid Paroxetine and Venlafaxine</a:t>
            </a:r>
          </a:p>
          <a:p>
            <a:pPr lvl="5">
              <a:buFontTx/>
              <a:buChar char="-"/>
            </a:pPr>
            <a:r>
              <a:rPr lang="en-SG" dirty="0"/>
              <a:t>In breast-feeding, usually no adjustment required</a:t>
            </a:r>
          </a:p>
          <a:p>
            <a:pPr lvl="5">
              <a:buFontTx/>
              <a:buChar char="-"/>
            </a:pPr>
            <a:r>
              <a:rPr lang="en-SG" dirty="0"/>
              <a:t>In young persons ≤ 24 years of age, antidepressant use is associated with increased risk of suicide (Boxed Warning); to counsel and monitor patients accordingly.</a:t>
            </a:r>
          </a:p>
          <a:p>
            <a:pPr marL="715518" lvl="1" indent="-514350">
              <a:buAutoNum type="arabicPeriod"/>
            </a:pPr>
            <a:r>
              <a:rPr lang="en-SG" sz="2400" b="1" dirty="0">
                <a:solidFill>
                  <a:srgbClr val="9933FF"/>
                </a:solidFill>
              </a:rPr>
              <a:t>Manage common side effects</a:t>
            </a:r>
          </a:p>
          <a:p>
            <a:pPr lvl="5">
              <a:buFontTx/>
              <a:buChar char="-"/>
            </a:pPr>
            <a:r>
              <a:rPr lang="en-SG" dirty="0"/>
              <a:t>Serotonergic antidepressants (SSRI, SNRI, TCA, RIMA) are associated with sexual dysfunction; this can be avoided with Mirtazapine, Bupropion, </a:t>
            </a:r>
            <a:r>
              <a:rPr lang="en-SG" dirty="0" err="1"/>
              <a:t>Agomelatine</a:t>
            </a:r>
            <a:endParaRPr lang="en-SG" dirty="0"/>
          </a:p>
          <a:p>
            <a:pPr lvl="1"/>
            <a:endParaRPr lang="en-SG" sz="2000" dirty="0"/>
          </a:p>
        </p:txBody>
      </p:sp>
    </p:spTree>
    <p:extLst>
      <p:ext uri="{BB962C8B-B14F-4D97-AF65-F5344CB8AC3E}">
        <p14:creationId xmlns:p14="http://schemas.microsoft.com/office/powerpoint/2010/main" val="263761413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F0C16C-B6C2-4415-A60A-78EE4E1DD02F}"/>
              </a:ext>
            </a:extLst>
          </p:cNvPr>
          <p:cNvSpPr>
            <a:spLocks noGrp="1"/>
          </p:cNvSpPr>
          <p:nvPr>
            <p:ph type="title"/>
          </p:nvPr>
        </p:nvSpPr>
        <p:spPr/>
        <p:txBody>
          <a:bodyPr/>
          <a:lstStyle/>
          <a:p>
            <a:r>
              <a:rPr lang="en-SG" dirty="0"/>
              <a:t>General Prescribing Principles</a:t>
            </a:r>
            <a:r>
              <a:rPr lang="en-SG" baseline="30000" dirty="0"/>
              <a:t>2,3</a:t>
            </a:r>
          </a:p>
        </p:txBody>
      </p:sp>
      <p:sp>
        <p:nvSpPr>
          <p:cNvPr id="3" name="Content Placeholder 2">
            <a:extLst>
              <a:ext uri="{FF2B5EF4-FFF2-40B4-BE49-F238E27FC236}">
                <a16:creationId xmlns:a16="http://schemas.microsoft.com/office/drawing/2014/main" id="{FFBFBA5A-7E87-4280-BE72-5D0413FF5AAD}"/>
              </a:ext>
            </a:extLst>
          </p:cNvPr>
          <p:cNvSpPr>
            <a:spLocks noGrp="1"/>
          </p:cNvSpPr>
          <p:nvPr>
            <p:ph idx="1"/>
          </p:nvPr>
        </p:nvSpPr>
        <p:spPr>
          <a:xfrm>
            <a:off x="1097279" y="1533832"/>
            <a:ext cx="10127191" cy="4914471"/>
          </a:xfrm>
        </p:spPr>
        <p:txBody>
          <a:bodyPr>
            <a:normAutofit/>
          </a:bodyPr>
          <a:lstStyle/>
          <a:p>
            <a:pPr marL="201168" lvl="1" indent="0">
              <a:buNone/>
            </a:pPr>
            <a:r>
              <a:rPr lang="en-SG" sz="2400" b="1" dirty="0">
                <a:solidFill>
                  <a:srgbClr val="9933FF"/>
                </a:solidFill>
              </a:rPr>
              <a:t>5. Avoid hazardous interactions:</a:t>
            </a:r>
          </a:p>
          <a:p>
            <a:pPr marL="955548" lvl="2" indent="-571500">
              <a:buAutoNum type="romanLcParenBoth"/>
            </a:pPr>
            <a:r>
              <a:rPr lang="en-SG" sz="2000" dirty="0"/>
              <a:t>Antidepressants with minimal CYP interactions:</a:t>
            </a:r>
          </a:p>
          <a:p>
            <a:pPr lvl="6">
              <a:buFontTx/>
              <a:buChar char="-"/>
            </a:pPr>
            <a:r>
              <a:rPr lang="en-SG" sz="2000" b="1" dirty="0">
                <a:solidFill>
                  <a:schemeClr val="bg1"/>
                </a:solidFill>
              </a:rPr>
              <a:t>Mirtazapine, </a:t>
            </a:r>
            <a:r>
              <a:rPr lang="en-SG" sz="2000" b="1" dirty="0" err="1">
                <a:solidFill>
                  <a:schemeClr val="bg1"/>
                </a:solidFill>
              </a:rPr>
              <a:t>Escitalopram</a:t>
            </a:r>
            <a:r>
              <a:rPr lang="en-SG" sz="2000" b="1" dirty="0">
                <a:solidFill>
                  <a:schemeClr val="bg1"/>
                </a:solidFill>
              </a:rPr>
              <a:t>, Venlafaxine</a:t>
            </a:r>
            <a:r>
              <a:rPr lang="en-SG" sz="2000" dirty="0">
                <a:solidFill>
                  <a:schemeClr val="bg1"/>
                </a:solidFill>
              </a:rPr>
              <a:t>.</a:t>
            </a:r>
          </a:p>
          <a:p>
            <a:pPr marL="955548" lvl="2" indent="-571500">
              <a:buAutoNum type="romanLcParenBoth"/>
            </a:pPr>
            <a:r>
              <a:rPr lang="en-SG" sz="2000" dirty="0"/>
              <a:t>Avoid SSRI/SNRI in patients on anticoagulation or </a:t>
            </a:r>
            <a:r>
              <a:rPr lang="en-SG" sz="2000" dirty="0" err="1"/>
              <a:t>triptans</a:t>
            </a:r>
            <a:r>
              <a:rPr lang="en-SG" sz="2000" dirty="0"/>
              <a:t>;</a:t>
            </a:r>
          </a:p>
          <a:p>
            <a:pPr lvl="6">
              <a:buFontTx/>
              <a:buChar char="-"/>
            </a:pPr>
            <a:r>
              <a:rPr lang="en-SG" sz="2000" dirty="0">
                <a:solidFill>
                  <a:schemeClr val="bg1"/>
                </a:solidFill>
              </a:rPr>
              <a:t>May consider </a:t>
            </a:r>
            <a:r>
              <a:rPr lang="en-SG" sz="2000" b="1" dirty="0">
                <a:solidFill>
                  <a:schemeClr val="bg1"/>
                </a:solidFill>
              </a:rPr>
              <a:t>Mirtazapine, Bupropion or Agomelatine, </a:t>
            </a:r>
            <a:r>
              <a:rPr lang="en-SG" sz="2000" dirty="0">
                <a:solidFill>
                  <a:schemeClr val="bg1"/>
                </a:solidFill>
              </a:rPr>
              <a:t>instead</a:t>
            </a:r>
          </a:p>
          <a:p>
            <a:pPr marL="955548" lvl="2" indent="-571500">
              <a:buAutoNum type="romanLcParenBoth"/>
            </a:pPr>
            <a:r>
              <a:rPr lang="en-US" sz="2000" dirty="0"/>
              <a:t>Avoid combining serotoninergic antidepressants</a:t>
            </a:r>
          </a:p>
          <a:p>
            <a:pPr lvl="6">
              <a:buFontTx/>
              <a:buChar char="-"/>
            </a:pPr>
            <a:r>
              <a:rPr lang="en-US" sz="2000" dirty="0">
                <a:solidFill>
                  <a:schemeClr val="bg1"/>
                </a:solidFill>
              </a:rPr>
              <a:t>This increases the risk of Serotonin Syndrome</a:t>
            </a:r>
          </a:p>
          <a:p>
            <a:pPr marL="955548" lvl="2" indent="-571500">
              <a:buAutoNum type="romanLcParenBoth"/>
            </a:pPr>
            <a:r>
              <a:rPr lang="en-SG" sz="2000" dirty="0"/>
              <a:t>Fluvoxamine &amp; Ciprofloxacin are potent inhibitors of </a:t>
            </a:r>
            <a:r>
              <a:rPr lang="en-SG" sz="2000" b="1" dirty="0"/>
              <a:t>CYP1A2</a:t>
            </a:r>
            <a:r>
              <a:rPr lang="en-SG" sz="2000" dirty="0"/>
              <a:t>,</a:t>
            </a:r>
          </a:p>
          <a:p>
            <a:pPr lvl="6">
              <a:buFontTx/>
              <a:buChar char="-"/>
            </a:pPr>
            <a:r>
              <a:rPr lang="en-SG" sz="2000" dirty="0">
                <a:solidFill>
                  <a:schemeClr val="bg1"/>
                </a:solidFill>
              </a:rPr>
              <a:t>May increase toxicities of Theophylline, Amiodarone, Warfarin, Clozapine, Agomelatine, </a:t>
            </a:r>
            <a:r>
              <a:rPr lang="en-SG" sz="2000" dirty="0" err="1">
                <a:solidFill>
                  <a:schemeClr val="bg1"/>
                </a:solidFill>
              </a:rPr>
              <a:t>Phenothiazines</a:t>
            </a:r>
            <a:endParaRPr lang="en-SG" sz="2000" dirty="0">
              <a:solidFill>
                <a:schemeClr val="bg1"/>
              </a:solidFill>
            </a:endParaRPr>
          </a:p>
          <a:p>
            <a:pPr marL="955548" lvl="2" indent="-571500">
              <a:buAutoNum type="romanLcParenBoth"/>
            </a:pPr>
            <a:r>
              <a:rPr lang="en-SG" sz="2000" dirty="0"/>
              <a:t>Fluoxetine, Paroxetine, Bupropion are potent inhibitors of </a:t>
            </a:r>
            <a:r>
              <a:rPr lang="en-SG" sz="2000" b="1" dirty="0"/>
              <a:t>CYP2D6</a:t>
            </a:r>
          </a:p>
          <a:p>
            <a:pPr lvl="6">
              <a:buFontTx/>
              <a:buChar char="-"/>
            </a:pPr>
            <a:r>
              <a:rPr lang="en-SG" sz="2000" dirty="0">
                <a:solidFill>
                  <a:schemeClr val="bg1"/>
                </a:solidFill>
              </a:rPr>
              <a:t>May increase levels of certain beta-blockers (metoprolol, carvedilol, bisoprolol), certain opioids (Codeine, Tramadol) &amp; certain antipsychotics (Risperidone, Olanzapine, Aripiprazole)</a:t>
            </a:r>
          </a:p>
        </p:txBody>
      </p:sp>
    </p:spTree>
    <p:extLst>
      <p:ext uri="{BB962C8B-B14F-4D97-AF65-F5344CB8AC3E}">
        <p14:creationId xmlns:p14="http://schemas.microsoft.com/office/powerpoint/2010/main" val="260671910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97279" y="1533832"/>
            <a:ext cx="10450287" cy="4866969"/>
          </a:xfrm>
        </p:spPr>
        <p:txBody>
          <a:bodyPr>
            <a:noAutofit/>
          </a:bodyPr>
          <a:lstStyle/>
          <a:p>
            <a:pPr marL="201168" lvl="1" indent="0">
              <a:buNone/>
            </a:pPr>
            <a:r>
              <a:rPr lang="en-US" sz="2400" b="1" dirty="0">
                <a:solidFill>
                  <a:srgbClr val="9933FF"/>
                </a:solidFill>
              </a:rPr>
              <a:t>6. Antidepressants Switching or Stopping:</a:t>
            </a:r>
            <a:endParaRPr lang="en-US" sz="1800" dirty="0"/>
          </a:p>
          <a:p>
            <a:pPr marL="201168" lvl="1" indent="0">
              <a:buNone/>
            </a:pPr>
            <a:r>
              <a:rPr lang="en-US" sz="1800" b="1" dirty="0"/>
              <a:t>  (</a:t>
            </a:r>
            <a:r>
              <a:rPr lang="en-US" sz="1800" b="1" dirty="0" err="1"/>
              <a:t>i</a:t>
            </a:r>
            <a:r>
              <a:rPr lang="en-US" sz="1800" b="1" dirty="0"/>
              <a:t>) When Drug A is ineffective or intolerable:</a:t>
            </a:r>
          </a:p>
          <a:p>
            <a:pPr marL="384048" lvl="2" indent="0">
              <a:buNone/>
            </a:pPr>
            <a:r>
              <a:rPr lang="en-US" sz="1800" b="1" dirty="0"/>
              <a:t>	</a:t>
            </a:r>
            <a:r>
              <a:rPr lang="en-US" sz="1800" b="1" dirty="0">
                <a:solidFill>
                  <a:srgbClr val="9933FF"/>
                </a:solidFill>
              </a:rPr>
              <a:t>Method 1: Taper off Drug A, then start Drug B</a:t>
            </a:r>
            <a:r>
              <a:rPr lang="en-US" sz="1800" dirty="0">
                <a:solidFill>
                  <a:srgbClr val="9933FF"/>
                </a:solidFill>
              </a:rPr>
              <a:t> </a:t>
            </a:r>
          </a:p>
          <a:p>
            <a:pPr lvl="6">
              <a:buFontTx/>
              <a:buChar char="-"/>
            </a:pPr>
            <a:r>
              <a:rPr lang="en-US" dirty="0">
                <a:solidFill>
                  <a:schemeClr val="bg1"/>
                </a:solidFill>
              </a:rPr>
              <a:t>E.g. Fluvoxamine </a:t>
            </a:r>
            <a:r>
              <a:rPr lang="en-US" dirty="0">
                <a:solidFill>
                  <a:schemeClr val="bg1"/>
                </a:solidFill>
                <a:sym typeface="Wingdings" panose="05000000000000000000" pitchFamily="2" charset="2"/>
              </a:rPr>
              <a:t> Mirtazapine: </a:t>
            </a:r>
            <a:r>
              <a:rPr lang="en-US" dirty="0">
                <a:solidFill>
                  <a:schemeClr val="bg1"/>
                </a:solidFill>
              </a:rPr>
              <a:t>Reduce Fluvoxamine by ½-1 tab weekly till off (1-4 weeks), then initiate Mirtazapine.</a:t>
            </a:r>
          </a:p>
          <a:p>
            <a:pPr marL="384048" lvl="2" indent="0">
              <a:buNone/>
            </a:pPr>
            <a:r>
              <a:rPr lang="en-US" sz="1800" b="1" dirty="0"/>
              <a:t>	</a:t>
            </a:r>
            <a:r>
              <a:rPr lang="en-US" sz="1800" b="1" dirty="0">
                <a:solidFill>
                  <a:srgbClr val="9933FF"/>
                </a:solidFill>
              </a:rPr>
              <a:t>Method 2: Cautious Cross-Tapering of Drug A &amp; Drug B</a:t>
            </a:r>
            <a:endParaRPr lang="en-US" sz="1800" dirty="0"/>
          </a:p>
          <a:p>
            <a:pPr lvl="6">
              <a:buFontTx/>
              <a:buChar char="-"/>
            </a:pPr>
            <a:r>
              <a:rPr lang="en-US" dirty="0">
                <a:solidFill>
                  <a:schemeClr val="bg1"/>
                </a:solidFill>
              </a:rPr>
              <a:t>E.g. Escitalopram </a:t>
            </a:r>
            <a:r>
              <a:rPr lang="en-US" dirty="0">
                <a:solidFill>
                  <a:schemeClr val="bg1"/>
                </a:solidFill>
                <a:sym typeface="Wingdings" panose="05000000000000000000" pitchFamily="2" charset="2"/>
              </a:rPr>
              <a:t> Mirtazapine: Reduce Escitalopram by ½-1 tab weekly (1-4 weeks), </a:t>
            </a:r>
            <a:r>
              <a:rPr lang="en-US" i="1" dirty="0">
                <a:solidFill>
                  <a:schemeClr val="bg1"/>
                </a:solidFill>
                <a:sym typeface="Wingdings" panose="05000000000000000000" pitchFamily="2" charset="2"/>
              </a:rPr>
              <a:t>while adding and titrating </a:t>
            </a:r>
            <a:r>
              <a:rPr lang="en-US" dirty="0">
                <a:solidFill>
                  <a:schemeClr val="bg1"/>
                </a:solidFill>
                <a:sym typeface="Wingdings" panose="05000000000000000000" pitchFamily="2" charset="2"/>
              </a:rPr>
              <a:t>Mirtazapine.</a:t>
            </a:r>
          </a:p>
          <a:p>
            <a:pPr lvl="6">
              <a:buFontTx/>
              <a:buChar char="-"/>
            </a:pPr>
            <a:r>
              <a:rPr lang="en-US" i="1" dirty="0">
                <a:solidFill>
                  <a:schemeClr val="bg1"/>
                </a:solidFill>
              </a:rPr>
              <a:t>Do not cross-taper with </a:t>
            </a:r>
            <a:r>
              <a:rPr lang="en-US" i="1" dirty="0" err="1">
                <a:solidFill>
                  <a:schemeClr val="bg1"/>
                </a:solidFill>
              </a:rPr>
              <a:t>Moclobemide</a:t>
            </a:r>
            <a:r>
              <a:rPr lang="en-US" i="1" dirty="0">
                <a:solidFill>
                  <a:schemeClr val="bg1"/>
                </a:solidFill>
              </a:rPr>
              <a:t> </a:t>
            </a:r>
            <a:r>
              <a:rPr lang="en-US" dirty="0">
                <a:solidFill>
                  <a:schemeClr val="bg1"/>
                </a:solidFill>
              </a:rPr>
              <a:t>(due to risk of Serotonin Syndrome)</a:t>
            </a:r>
          </a:p>
          <a:p>
            <a:pPr lvl="8">
              <a:buFontTx/>
              <a:buChar char="-"/>
            </a:pPr>
            <a:r>
              <a:rPr lang="en-US" dirty="0">
                <a:solidFill>
                  <a:schemeClr val="bg1"/>
                </a:solidFill>
              </a:rPr>
              <a:t>Must STOP Moclobemide &amp; washout for at least 24 hours before starting a new antidepressant</a:t>
            </a:r>
          </a:p>
          <a:p>
            <a:pPr lvl="8">
              <a:buFontTx/>
              <a:buChar char="-"/>
            </a:pPr>
            <a:r>
              <a:rPr lang="en-US" dirty="0">
                <a:solidFill>
                  <a:schemeClr val="bg1"/>
                </a:solidFill>
              </a:rPr>
              <a:t>Must STOP Fluoxetine &amp; washout for 6 weeks before starting Moclobemide.</a:t>
            </a:r>
          </a:p>
          <a:p>
            <a:pPr lvl="8">
              <a:buFontTx/>
              <a:buChar char="-"/>
            </a:pPr>
            <a:endParaRPr lang="en-US" sz="100" dirty="0">
              <a:solidFill>
                <a:schemeClr val="bg1"/>
              </a:solidFill>
            </a:endParaRPr>
          </a:p>
          <a:p>
            <a:pPr marL="384048" lvl="2" indent="0">
              <a:buNone/>
            </a:pPr>
            <a:r>
              <a:rPr lang="en-US" sz="1800" b="1" dirty="0"/>
              <a:t>(ii) When Drug A is to be discontinued</a:t>
            </a:r>
            <a:r>
              <a:rPr lang="en-US" sz="1800" dirty="0"/>
              <a:t>, e.g. after patient completed a full course or wants to stop it</a:t>
            </a:r>
          </a:p>
          <a:p>
            <a:pPr marL="384048" lvl="2" indent="0">
              <a:buNone/>
            </a:pPr>
            <a:r>
              <a:rPr lang="en-US" sz="1800" b="1" dirty="0"/>
              <a:t>	</a:t>
            </a:r>
            <a:r>
              <a:rPr lang="en-US" sz="1800" b="1" dirty="0">
                <a:solidFill>
                  <a:srgbClr val="9933FF"/>
                </a:solidFill>
              </a:rPr>
              <a:t>Method 3: Taper off Drug A</a:t>
            </a:r>
            <a:r>
              <a:rPr lang="en-US" sz="1800" dirty="0">
                <a:solidFill>
                  <a:srgbClr val="9933FF"/>
                </a:solidFill>
              </a:rPr>
              <a:t> </a:t>
            </a:r>
            <a:r>
              <a:rPr lang="en-US" sz="1800" dirty="0"/>
              <a:t>(without starting Drug B)</a:t>
            </a:r>
            <a:endParaRPr lang="en-US" sz="1800" dirty="0">
              <a:solidFill>
                <a:srgbClr val="9933FF"/>
              </a:solidFill>
            </a:endParaRPr>
          </a:p>
          <a:p>
            <a:pPr lvl="6"/>
            <a:r>
              <a:rPr lang="en-SG" dirty="0">
                <a:solidFill>
                  <a:schemeClr val="bg1"/>
                </a:solidFill>
              </a:rPr>
              <a:t>Antidepressant Discontinuation Syndrome can occur if a chronic treatment is suddenly stopped (especially for venlafaxine, paroxetine with short half-life; amitriptyline &amp; imipramine): “F.I.N.I.S.H” mnemonic- Flu-like symptoms, Insomnia, Nausea, Imbalance, Sensory disturbances (</a:t>
            </a:r>
            <a:r>
              <a:rPr lang="en-SG" dirty="0" err="1">
                <a:solidFill>
                  <a:schemeClr val="bg1"/>
                </a:solidFill>
              </a:rPr>
              <a:t>paresthesia</a:t>
            </a:r>
            <a:r>
              <a:rPr lang="en-SG" dirty="0">
                <a:solidFill>
                  <a:schemeClr val="bg1"/>
                </a:solidFill>
              </a:rPr>
              <a:t>), Hyperarousal (anxiety, irritability). Onset 2-3 days, mild symptoms resolves in a few days without treatment. If symptoms are severe, reintroduce Drug A and taper gradually.</a:t>
            </a:r>
          </a:p>
          <a:p>
            <a:pPr lvl="6"/>
            <a:r>
              <a:rPr lang="en-SG" b="1" dirty="0">
                <a:solidFill>
                  <a:schemeClr val="bg1"/>
                </a:solidFill>
              </a:rPr>
              <a:t>Do not stop antidepressant abruptly if taken &gt; 4 weeks.</a:t>
            </a:r>
            <a:r>
              <a:rPr lang="en-SG" dirty="0">
                <a:solidFill>
                  <a:schemeClr val="bg1"/>
                </a:solidFill>
              </a:rPr>
              <a:t> Recommend to taper over 1-4 weeks (except for Agomelatine &amp; Fluoxetine which can be stopped abruptly without discontinuation syndrome.)</a:t>
            </a:r>
          </a:p>
          <a:p>
            <a:pPr lvl="6">
              <a:buFontTx/>
              <a:buChar char="-"/>
            </a:pPr>
            <a:endParaRPr lang="en-SG" sz="1800" dirty="0"/>
          </a:p>
        </p:txBody>
      </p:sp>
      <p:sp>
        <p:nvSpPr>
          <p:cNvPr id="4" name="Title 1">
            <a:extLst>
              <a:ext uri="{FF2B5EF4-FFF2-40B4-BE49-F238E27FC236}">
                <a16:creationId xmlns:a16="http://schemas.microsoft.com/office/drawing/2014/main" id="{75F0C16C-B6C2-4415-A60A-78EE4E1DD02F}"/>
              </a:ext>
            </a:extLst>
          </p:cNvPr>
          <p:cNvSpPr>
            <a:spLocks noGrp="1"/>
          </p:cNvSpPr>
          <p:nvPr>
            <p:ph type="title"/>
          </p:nvPr>
        </p:nvSpPr>
        <p:spPr>
          <a:xfrm>
            <a:off x="1097280" y="286604"/>
            <a:ext cx="10058400" cy="1247228"/>
          </a:xfrm>
        </p:spPr>
        <p:txBody>
          <a:bodyPr/>
          <a:lstStyle/>
          <a:p>
            <a:r>
              <a:rPr lang="en-SG" dirty="0"/>
              <a:t>General Prescribing Principles</a:t>
            </a:r>
            <a:r>
              <a:rPr lang="en-SG" baseline="30000" dirty="0"/>
              <a:t>2,3</a:t>
            </a:r>
          </a:p>
        </p:txBody>
      </p:sp>
    </p:spTree>
    <p:extLst>
      <p:ext uri="{BB962C8B-B14F-4D97-AF65-F5344CB8AC3E}">
        <p14:creationId xmlns:p14="http://schemas.microsoft.com/office/powerpoint/2010/main" val="380579707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27D556-E4F3-4F44-8C78-BA3391FBF741}"/>
              </a:ext>
            </a:extLst>
          </p:cNvPr>
          <p:cNvSpPr>
            <a:spLocks noGrp="1"/>
          </p:cNvSpPr>
          <p:nvPr>
            <p:ph type="title"/>
          </p:nvPr>
        </p:nvSpPr>
        <p:spPr/>
        <p:txBody>
          <a:bodyPr/>
          <a:lstStyle/>
          <a:p>
            <a:r>
              <a:rPr lang="en-SG" dirty="0"/>
              <a:t>What is Serotonin Syndrome</a:t>
            </a:r>
            <a:r>
              <a:rPr lang="en-SG" baseline="30000" dirty="0"/>
              <a:t>3</a:t>
            </a:r>
            <a:r>
              <a:rPr lang="en-SG" dirty="0"/>
              <a:t>?</a:t>
            </a:r>
          </a:p>
        </p:txBody>
      </p:sp>
      <p:sp>
        <p:nvSpPr>
          <p:cNvPr id="3" name="Content Placeholder 2">
            <a:extLst>
              <a:ext uri="{FF2B5EF4-FFF2-40B4-BE49-F238E27FC236}">
                <a16:creationId xmlns:a16="http://schemas.microsoft.com/office/drawing/2014/main" id="{247A61CC-B27F-4D29-8D8F-F0402294ACF8}"/>
              </a:ext>
            </a:extLst>
          </p:cNvPr>
          <p:cNvSpPr>
            <a:spLocks noGrp="1"/>
          </p:cNvSpPr>
          <p:nvPr>
            <p:ph idx="1"/>
          </p:nvPr>
        </p:nvSpPr>
        <p:spPr>
          <a:xfrm>
            <a:off x="1097280" y="1666803"/>
            <a:ext cx="10058400" cy="4557534"/>
          </a:xfrm>
        </p:spPr>
        <p:txBody>
          <a:bodyPr>
            <a:normAutofit fontScale="77500" lnSpcReduction="20000"/>
          </a:bodyPr>
          <a:lstStyle/>
          <a:p>
            <a:pPr lvl="1"/>
            <a:r>
              <a:rPr lang="en-SG" dirty="0"/>
              <a:t>A life-threatening </a:t>
            </a:r>
            <a:r>
              <a:rPr lang="en-SG" b="1" dirty="0"/>
              <a:t>EMERGENCY</a:t>
            </a:r>
            <a:r>
              <a:rPr lang="en-SG" dirty="0"/>
              <a:t> with excessively high, toxic level of serotonin</a:t>
            </a:r>
          </a:p>
          <a:p>
            <a:pPr lvl="2"/>
            <a:r>
              <a:rPr lang="en-US" dirty="0"/>
              <a:t>Onset usually within 6-8 hours after adding or increasing serotonergic drugs.</a:t>
            </a:r>
            <a:endParaRPr lang="en-SG" dirty="0"/>
          </a:p>
          <a:p>
            <a:pPr lvl="1"/>
            <a:r>
              <a:rPr lang="en-SG" dirty="0"/>
              <a:t>Excessive doses of serotonergic medications given together or sequentially without an adequate washout period </a:t>
            </a:r>
          </a:p>
          <a:p>
            <a:pPr lvl="2"/>
            <a:r>
              <a:rPr lang="en-SG" dirty="0"/>
              <a:t>e.g. Do not combine SSRI/SNRI/TCA/RIMA</a:t>
            </a:r>
          </a:p>
          <a:p>
            <a:pPr lvl="2"/>
            <a:r>
              <a:rPr lang="en-SG" dirty="0"/>
              <a:t>e.g. Do not combine SSRI or SNRI with other serotonergic medications</a:t>
            </a:r>
          </a:p>
          <a:p>
            <a:pPr lvl="5"/>
            <a:r>
              <a:rPr lang="en-SG" dirty="0"/>
              <a:t>E.g. </a:t>
            </a:r>
            <a:r>
              <a:rPr lang="en-SG" dirty="0" err="1"/>
              <a:t>triptans</a:t>
            </a:r>
            <a:r>
              <a:rPr lang="en-SG" dirty="0"/>
              <a:t>, tramadol, cocaine, lithium, dextromethorphan, </a:t>
            </a:r>
            <a:r>
              <a:rPr lang="en-SG" dirty="0" err="1"/>
              <a:t>sibutramine</a:t>
            </a:r>
            <a:r>
              <a:rPr lang="en-SG" dirty="0"/>
              <a:t>.</a:t>
            </a:r>
          </a:p>
          <a:p>
            <a:pPr lvl="2"/>
            <a:r>
              <a:rPr lang="en-SG" dirty="0"/>
              <a:t>e.g. Fluoxetine (with long half-life) needs to stop 6 weeks to washout completely, to prevent any</a:t>
            </a:r>
          </a:p>
          <a:p>
            <a:pPr marL="384048" lvl="2" indent="0">
              <a:buNone/>
            </a:pPr>
            <a:r>
              <a:rPr lang="en-SG" dirty="0"/>
              <a:t>           residual interaction with </a:t>
            </a:r>
            <a:r>
              <a:rPr lang="en-SG" dirty="0" err="1"/>
              <a:t>moclobemide</a:t>
            </a:r>
            <a:r>
              <a:rPr lang="en-SG" dirty="0"/>
              <a:t>.</a:t>
            </a:r>
          </a:p>
          <a:p>
            <a:pPr lvl="1"/>
            <a:r>
              <a:rPr lang="en-SG" dirty="0"/>
              <a:t>Symptoms:</a:t>
            </a:r>
          </a:p>
          <a:p>
            <a:pPr lvl="2"/>
            <a:r>
              <a:rPr lang="en-SG" dirty="0"/>
              <a:t>vomiting, irritability &amp; confusion, diaphoresis, myoclonus/hyperreflexia, ataxia. Hyperthermia, seizures, arrhythmias, hypertension crisis</a:t>
            </a:r>
          </a:p>
          <a:p>
            <a:pPr lvl="1"/>
            <a:r>
              <a:rPr lang="en-SG" dirty="0"/>
              <a:t>Supportive Treatment in Intensive Care Unit (ICU)</a:t>
            </a:r>
          </a:p>
          <a:p>
            <a:pPr marL="201168" lvl="1" indent="0">
              <a:buNone/>
            </a:pPr>
            <a:endParaRPr lang="en-SG" dirty="0"/>
          </a:p>
          <a:p>
            <a:pPr marL="201168" lvl="1" indent="0" algn="ctr">
              <a:buNone/>
            </a:pPr>
            <a:r>
              <a:rPr lang="en-SG" sz="4200" b="1" dirty="0"/>
              <a:t>HIGHLY PREVENTABLE!</a:t>
            </a:r>
          </a:p>
        </p:txBody>
      </p:sp>
    </p:spTree>
    <p:extLst>
      <p:ext uri="{BB962C8B-B14F-4D97-AF65-F5344CB8AC3E}">
        <p14:creationId xmlns:p14="http://schemas.microsoft.com/office/powerpoint/2010/main" val="24914175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5" name="Connector: Elbow 34">
            <a:extLst>
              <a:ext uri="{FF2B5EF4-FFF2-40B4-BE49-F238E27FC236}">
                <a16:creationId xmlns:a16="http://schemas.microsoft.com/office/drawing/2014/main" id="{3BE3E4B6-B3FB-4A3F-B096-E48E4D92387F}"/>
              </a:ext>
            </a:extLst>
          </p:cNvPr>
          <p:cNvCxnSpPr/>
          <p:nvPr/>
        </p:nvCxnSpPr>
        <p:spPr>
          <a:xfrm>
            <a:off x="7459477" y="1296850"/>
            <a:ext cx="2628000" cy="393928"/>
          </a:xfrm>
          <a:prstGeom prst="bentConnector3">
            <a:avLst>
              <a:gd name="adj1" fmla="val 100114"/>
            </a:avLst>
          </a:prstGeom>
          <a:ln>
            <a:solidFill>
              <a:schemeClr val="accent1">
                <a:lumMod val="50000"/>
              </a:schemeClr>
            </a:solidFill>
            <a:tailEnd type="triangle" w="med" len="sm"/>
          </a:ln>
        </p:spPr>
        <p:style>
          <a:lnRef idx="1">
            <a:schemeClr val="accent1"/>
          </a:lnRef>
          <a:fillRef idx="0">
            <a:schemeClr val="accent1"/>
          </a:fillRef>
          <a:effectRef idx="0">
            <a:schemeClr val="accent1"/>
          </a:effectRef>
          <a:fontRef idx="minor">
            <a:schemeClr val="tx1"/>
          </a:fontRef>
        </p:style>
      </p:cxnSp>
      <p:cxnSp>
        <p:nvCxnSpPr>
          <p:cNvPr id="36" name="Straight Arrow Connector 35">
            <a:extLst>
              <a:ext uri="{FF2B5EF4-FFF2-40B4-BE49-F238E27FC236}">
                <a16:creationId xmlns:a16="http://schemas.microsoft.com/office/drawing/2014/main" id="{D2ED633A-D334-404B-8207-9C20FA927CDD}"/>
              </a:ext>
            </a:extLst>
          </p:cNvPr>
          <p:cNvCxnSpPr/>
          <p:nvPr/>
        </p:nvCxnSpPr>
        <p:spPr>
          <a:xfrm>
            <a:off x="7806373" y="1913099"/>
            <a:ext cx="1188000" cy="0"/>
          </a:xfrm>
          <a:prstGeom prst="straightConnector1">
            <a:avLst/>
          </a:prstGeom>
          <a:ln>
            <a:solidFill>
              <a:schemeClr val="accent1">
                <a:lumMod val="50000"/>
              </a:schemeClr>
            </a:solidFill>
            <a:tailEnd type="triangle" w="med" len="sm"/>
          </a:ln>
        </p:spPr>
        <p:style>
          <a:lnRef idx="1">
            <a:schemeClr val="accent1"/>
          </a:lnRef>
          <a:fillRef idx="0">
            <a:schemeClr val="accent1"/>
          </a:fillRef>
          <a:effectRef idx="0">
            <a:schemeClr val="accent1"/>
          </a:effectRef>
          <a:fontRef idx="minor">
            <a:schemeClr val="tx1"/>
          </a:fontRef>
        </p:style>
      </p:cxnSp>
      <p:cxnSp>
        <p:nvCxnSpPr>
          <p:cNvPr id="33" name="Straight Arrow Connector 32">
            <a:extLst>
              <a:ext uri="{FF2B5EF4-FFF2-40B4-BE49-F238E27FC236}">
                <a16:creationId xmlns:a16="http://schemas.microsoft.com/office/drawing/2014/main" id="{63FE2D4D-AEEE-49FA-A606-87C6EA8AF42F}"/>
              </a:ext>
            </a:extLst>
          </p:cNvPr>
          <p:cNvCxnSpPr/>
          <p:nvPr/>
        </p:nvCxnSpPr>
        <p:spPr>
          <a:xfrm>
            <a:off x="7459477" y="2498103"/>
            <a:ext cx="2628000" cy="0"/>
          </a:xfrm>
          <a:prstGeom prst="straightConnector1">
            <a:avLst/>
          </a:prstGeom>
          <a:ln>
            <a:solidFill>
              <a:schemeClr val="accent1">
                <a:lumMod val="50000"/>
              </a:schemeClr>
            </a:solidFill>
            <a:tailEnd type="triangle" w="med" len="sm"/>
          </a:ln>
        </p:spPr>
        <p:style>
          <a:lnRef idx="1">
            <a:schemeClr val="accent1"/>
          </a:lnRef>
          <a:fillRef idx="0">
            <a:schemeClr val="accent1"/>
          </a:fillRef>
          <a:effectRef idx="0">
            <a:schemeClr val="accent1"/>
          </a:effectRef>
          <a:fontRef idx="minor">
            <a:schemeClr val="tx1"/>
          </a:fontRef>
        </p:style>
      </p:cxnSp>
      <p:cxnSp>
        <p:nvCxnSpPr>
          <p:cNvPr id="34" name="Straight Arrow Connector 33">
            <a:extLst>
              <a:ext uri="{FF2B5EF4-FFF2-40B4-BE49-F238E27FC236}">
                <a16:creationId xmlns:a16="http://schemas.microsoft.com/office/drawing/2014/main" id="{64C6CBC2-213F-459E-9B88-3622932E976B}"/>
              </a:ext>
            </a:extLst>
          </p:cNvPr>
          <p:cNvCxnSpPr/>
          <p:nvPr/>
        </p:nvCxnSpPr>
        <p:spPr>
          <a:xfrm flipV="1">
            <a:off x="10087477" y="2111435"/>
            <a:ext cx="0" cy="1391421"/>
          </a:xfrm>
          <a:prstGeom prst="straightConnector1">
            <a:avLst/>
          </a:prstGeom>
          <a:ln>
            <a:solidFill>
              <a:schemeClr val="accent1">
                <a:lumMod val="50000"/>
              </a:schemeClr>
            </a:solidFill>
            <a:tailEnd type="triangle" w="med" len="sm"/>
          </a:ln>
        </p:spPr>
        <p:style>
          <a:lnRef idx="1">
            <a:schemeClr val="accent1"/>
          </a:lnRef>
          <a:fillRef idx="0">
            <a:schemeClr val="accent1"/>
          </a:fillRef>
          <a:effectRef idx="0">
            <a:schemeClr val="accent1"/>
          </a:effectRef>
          <a:fontRef idx="minor">
            <a:schemeClr val="tx1"/>
          </a:fontRef>
        </p:style>
      </p:cxnSp>
      <p:sp>
        <p:nvSpPr>
          <p:cNvPr id="4" name="Title 1">
            <a:extLst>
              <a:ext uri="{FF2B5EF4-FFF2-40B4-BE49-F238E27FC236}">
                <a16:creationId xmlns:a16="http://schemas.microsoft.com/office/drawing/2014/main" id="{9F3EB681-2426-47D7-8453-EBAC5CC75047}"/>
              </a:ext>
            </a:extLst>
          </p:cNvPr>
          <p:cNvSpPr txBox="1">
            <a:spLocks/>
          </p:cNvSpPr>
          <p:nvPr/>
        </p:nvSpPr>
        <p:spPr>
          <a:xfrm>
            <a:off x="0" y="1"/>
            <a:ext cx="12192000" cy="494521"/>
          </a:xfrm>
          <a:prstGeom prst="rect">
            <a:avLst/>
          </a:prstGeom>
        </p:spPr>
        <p:txBody>
          <a:bodyPr vert="horz" lIns="91440" tIns="45720" rIns="91440" bIns="45720" rtlCol="0" anchor="b">
            <a:normAutofit/>
          </a:bodyPr>
          <a:lstStyle>
            <a:lvl1pPr algn="l" defTabSz="914400" rtl="0" eaLnBrk="1" latinLnBrk="0" hangingPunct="1">
              <a:lnSpc>
                <a:spcPct val="85000"/>
              </a:lnSpc>
              <a:spcBef>
                <a:spcPct val="0"/>
              </a:spcBef>
              <a:buNone/>
              <a:defRPr sz="4400" b="1" kern="1200" spc="-50" baseline="0">
                <a:solidFill>
                  <a:schemeClr val="bg1"/>
                </a:solidFill>
                <a:latin typeface="+mj-lt"/>
                <a:ea typeface="+mj-ea"/>
                <a:cs typeface="+mj-cs"/>
              </a:defRPr>
            </a:lvl1pPr>
          </a:lstStyle>
          <a:p>
            <a:pPr algn="ctr"/>
            <a:r>
              <a:rPr lang="en-SG" sz="2400" dirty="0"/>
              <a:t>Algorithm of Approach in Management of Major Depressive Disorder (MDD)</a:t>
            </a:r>
            <a:r>
              <a:rPr lang="en-SG" sz="2400" baseline="30000" dirty="0"/>
              <a:t>2,3,4</a:t>
            </a:r>
          </a:p>
        </p:txBody>
      </p:sp>
      <p:grpSp>
        <p:nvGrpSpPr>
          <p:cNvPr id="2" name="Group 1">
            <a:extLst>
              <a:ext uri="{FF2B5EF4-FFF2-40B4-BE49-F238E27FC236}">
                <a16:creationId xmlns:a16="http://schemas.microsoft.com/office/drawing/2014/main" id="{355EA067-FFBC-469F-BAAF-523DFAD72A4C}"/>
              </a:ext>
            </a:extLst>
          </p:cNvPr>
          <p:cNvGrpSpPr/>
          <p:nvPr/>
        </p:nvGrpSpPr>
        <p:grpSpPr>
          <a:xfrm>
            <a:off x="2142511" y="497357"/>
            <a:ext cx="8413120" cy="5799484"/>
            <a:chOff x="2142511" y="497357"/>
            <a:chExt cx="8413120" cy="5799484"/>
          </a:xfrm>
        </p:grpSpPr>
        <p:sp>
          <p:nvSpPr>
            <p:cNvPr id="3" name="Freeform: Shape 2">
              <a:extLst>
                <a:ext uri="{FF2B5EF4-FFF2-40B4-BE49-F238E27FC236}">
                  <a16:creationId xmlns:a16="http://schemas.microsoft.com/office/drawing/2014/main" id="{5790687A-7AE4-4778-8CED-AD83A4E9FE24}"/>
                </a:ext>
              </a:extLst>
            </p:cNvPr>
            <p:cNvSpPr/>
            <p:nvPr/>
          </p:nvSpPr>
          <p:spPr>
            <a:xfrm>
              <a:off x="8484284" y="3307344"/>
              <a:ext cx="1202379" cy="195512"/>
            </a:xfrm>
            <a:custGeom>
              <a:avLst/>
              <a:gdLst/>
              <a:ahLst/>
              <a:cxnLst/>
              <a:rect l="0" t="0" r="0" b="0"/>
              <a:pathLst>
                <a:path>
                  <a:moveTo>
                    <a:pt x="0" y="0"/>
                  </a:moveTo>
                  <a:lnTo>
                    <a:pt x="0" y="107174"/>
                  </a:lnTo>
                  <a:lnTo>
                    <a:pt x="1202379" y="107174"/>
                  </a:lnTo>
                  <a:lnTo>
                    <a:pt x="1202379" y="195512"/>
                  </a:lnTo>
                </a:path>
              </a:pathLst>
            </a:custGeom>
            <a:noFill/>
            <a:ln w="12700">
              <a:solidFill>
                <a:schemeClr val="accent1">
                  <a:lumMod val="50000"/>
                </a:schemeClr>
              </a:solidFill>
              <a:tailEnd type="triangle" w="med" len="sm"/>
            </a:ln>
          </p:spPr>
          <p:style>
            <a:lnRef idx="2">
              <a:scrgbClr r="0" g="0" b="0"/>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sp>
        <p:sp>
          <p:nvSpPr>
            <p:cNvPr id="6" name="Freeform: Shape 5">
              <a:extLst>
                <a:ext uri="{FF2B5EF4-FFF2-40B4-BE49-F238E27FC236}">
                  <a16:creationId xmlns:a16="http://schemas.microsoft.com/office/drawing/2014/main" id="{7E4A1EB3-C7B4-4C5A-B022-FEFA9914AF03}"/>
                </a:ext>
              </a:extLst>
            </p:cNvPr>
            <p:cNvSpPr/>
            <p:nvPr/>
          </p:nvSpPr>
          <p:spPr>
            <a:xfrm>
              <a:off x="6354503" y="2710012"/>
              <a:ext cx="2129780" cy="176675"/>
            </a:xfrm>
            <a:custGeom>
              <a:avLst/>
              <a:gdLst/>
              <a:ahLst/>
              <a:cxnLst/>
              <a:rect l="0" t="0" r="0" b="0"/>
              <a:pathLst>
                <a:path>
                  <a:moveTo>
                    <a:pt x="0" y="0"/>
                  </a:moveTo>
                  <a:lnTo>
                    <a:pt x="0" y="88337"/>
                  </a:lnTo>
                  <a:lnTo>
                    <a:pt x="2129780" y="88337"/>
                  </a:lnTo>
                  <a:lnTo>
                    <a:pt x="2129780" y="176675"/>
                  </a:lnTo>
                </a:path>
              </a:pathLst>
            </a:custGeom>
            <a:noFill/>
            <a:ln w="12700">
              <a:solidFill>
                <a:schemeClr val="accent1">
                  <a:lumMod val="50000"/>
                </a:schemeClr>
              </a:solidFill>
              <a:tailEnd type="triangle" w="med" len="sm"/>
            </a:ln>
          </p:spPr>
          <p:style>
            <a:lnRef idx="2">
              <a:scrgbClr r="0" g="0" b="0"/>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sp>
        <p:sp>
          <p:nvSpPr>
            <p:cNvPr id="7" name="Freeform: Shape 6">
              <a:extLst>
                <a:ext uri="{FF2B5EF4-FFF2-40B4-BE49-F238E27FC236}">
                  <a16:creationId xmlns:a16="http://schemas.microsoft.com/office/drawing/2014/main" id="{553D5A7F-E16E-4679-B42F-627159799415}"/>
                </a:ext>
              </a:extLst>
            </p:cNvPr>
            <p:cNvSpPr/>
            <p:nvPr/>
          </p:nvSpPr>
          <p:spPr>
            <a:xfrm>
              <a:off x="4224722" y="3307344"/>
              <a:ext cx="3812243" cy="195512"/>
            </a:xfrm>
            <a:custGeom>
              <a:avLst/>
              <a:gdLst/>
              <a:ahLst/>
              <a:cxnLst/>
              <a:rect l="0" t="0" r="0" b="0"/>
              <a:pathLst>
                <a:path>
                  <a:moveTo>
                    <a:pt x="0" y="0"/>
                  </a:moveTo>
                  <a:lnTo>
                    <a:pt x="0" y="107174"/>
                  </a:lnTo>
                  <a:lnTo>
                    <a:pt x="3812243" y="107174"/>
                  </a:lnTo>
                  <a:lnTo>
                    <a:pt x="3812243" y="195512"/>
                  </a:lnTo>
                </a:path>
              </a:pathLst>
            </a:custGeom>
            <a:noFill/>
            <a:ln w="12700">
              <a:solidFill>
                <a:schemeClr val="accent1">
                  <a:lumMod val="50000"/>
                </a:schemeClr>
              </a:solidFill>
              <a:tailEnd type="triangle" w="med" len="sm"/>
            </a:ln>
          </p:spPr>
          <p:style>
            <a:lnRef idx="2">
              <a:scrgbClr r="0" g="0" b="0"/>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sp>
        <p:sp>
          <p:nvSpPr>
            <p:cNvPr id="8" name="Freeform: Shape 7">
              <a:extLst>
                <a:ext uri="{FF2B5EF4-FFF2-40B4-BE49-F238E27FC236}">
                  <a16:creationId xmlns:a16="http://schemas.microsoft.com/office/drawing/2014/main" id="{549C795A-CA73-4CD6-A79D-93A70B9B1236}"/>
                </a:ext>
              </a:extLst>
            </p:cNvPr>
            <p:cNvSpPr/>
            <p:nvPr/>
          </p:nvSpPr>
          <p:spPr>
            <a:xfrm>
              <a:off x="4224722" y="3307344"/>
              <a:ext cx="2162545" cy="195512"/>
            </a:xfrm>
            <a:custGeom>
              <a:avLst/>
              <a:gdLst/>
              <a:ahLst/>
              <a:cxnLst/>
              <a:rect l="0" t="0" r="0" b="0"/>
              <a:pathLst>
                <a:path>
                  <a:moveTo>
                    <a:pt x="0" y="0"/>
                  </a:moveTo>
                  <a:lnTo>
                    <a:pt x="0" y="107174"/>
                  </a:lnTo>
                  <a:lnTo>
                    <a:pt x="2162545" y="107174"/>
                  </a:lnTo>
                  <a:lnTo>
                    <a:pt x="2162545" y="195512"/>
                  </a:lnTo>
                </a:path>
              </a:pathLst>
            </a:custGeom>
            <a:noFill/>
            <a:ln w="12700">
              <a:solidFill>
                <a:schemeClr val="accent1">
                  <a:lumMod val="50000"/>
                </a:schemeClr>
              </a:solidFill>
              <a:tailEnd type="triangle" w="med" len="sm"/>
            </a:ln>
          </p:spPr>
          <p:style>
            <a:lnRef idx="2">
              <a:scrgbClr r="0" g="0" b="0"/>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sp>
        <p:sp>
          <p:nvSpPr>
            <p:cNvPr id="9" name="Freeform: Shape 8">
              <a:extLst>
                <a:ext uri="{FF2B5EF4-FFF2-40B4-BE49-F238E27FC236}">
                  <a16:creationId xmlns:a16="http://schemas.microsoft.com/office/drawing/2014/main" id="{B3CFAD1A-0093-4C9C-BD93-9B6204C55E37}"/>
                </a:ext>
              </a:extLst>
            </p:cNvPr>
            <p:cNvSpPr/>
            <p:nvPr/>
          </p:nvSpPr>
          <p:spPr>
            <a:xfrm>
              <a:off x="3731684" y="5715511"/>
              <a:ext cx="91440" cy="160674"/>
            </a:xfrm>
            <a:custGeom>
              <a:avLst/>
              <a:gdLst/>
              <a:ahLst/>
              <a:cxnLst/>
              <a:rect l="0" t="0" r="0" b="0"/>
              <a:pathLst>
                <a:path>
                  <a:moveTo>
                    <a:pt x="45720" y="0"/>
                  </a:moveTo>
                  <a:lnTo>
                    <a:pt x="45720" y="160674"/>
                  </a:lnTo>
                </a:path>
              </a:pathLst>
            </a:custGeom>
            <a:noFill/>
            <a:ln w="12700">
              <a:solidFill>
                <a:schemeClr val="accent1">
                  <a:lumMod val="50000"/>
                </a:schemeClr>
              </a:solidFill>
              <a:tailEnd type="triangle" w="med" len="sm"/>
            </a:ln>
          </p:spPr>
          <p:style>
            <a:lnRef idx="2">
              <a:scrgbClr r="0" g="0" b="0"/>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sp>
        <p:sp>
          <p:nvSpPr>
            <p:cNvPr id="10" name="Freeform: Shape 9">
              <a:extLst>
                <a:ext uri="{FF2B5EF4-FFF2-40B4-BE49-F238E27FC236}">
                  <a16:creationId xmlns:a16="http://schemas.microsoft.com/office/drawing/2014/main" id="{C894F05F-BDC3-43E9-881E-563DA79B9E57}"/>
                </a:ext>
              </a:extLst>
            </p:cNvPr>
            <p:cNvSpPr/>
            <p:nvPr/>
          </p:nvSpPr>
          <p:spPr>
            <a:xfrm>
              <a:off x="3731684" y="5118179"/>
              <a:ext cx="91440" cy="176675"/>
            </a:xfrm>
            <a:custGeom>
              <a:avLst/>
              <a:gdLst/>
              <a:ahLst/>
              <a:cxnLst/>
              <a:rect l="0" t="0" r="0" b="0"/>
              <a:pathLst>
                <a:path>
                  <a:moveTo>
                    <a:pt x="45720" y="0"/>
                  </a:moveTo>
                  <a:lnTo>
                    <a:pt x="45720" y="176675"/>
                  </a:lnTo>
                </a:path>
              </a:pathLst>
            </a:custGeom>
            <a:noFill/>
            <a:ln w="12700">
              <a:solidFill>
                <a:schemeClr val="accent1">
                  <a:lumMod val="50000"/>
                </a:schemeClr>
              </a:solidFill>
              <a:tailEnd type="triangle" w="med" len="sm"/>
            </a:ln>
          </p:spPr>
          <p:style>
            <a:lnRef idx="2">
              <a:scrgbClr r="0" g="0" b="0"/>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sp>
        <p:sp>
          <p:nvSpPr>
            <p:cNvPr id="11" name="Freeform: Shape 10">
              <a:extLst>
                <a:ext uri="{FF2B5EF4-FFF2-40B4-BE49-F238E27FC236}">
                  <a16:creationId xmlns:a16="http://schemas.microsoft.com/office/drawing/2014/main" id="{373E12F4-1275-4EF1-B81F-EBC9724D8E51}"/>
                </a:ext>
              </a:extLst>
            </p:cNvPr>
            <p:cNvSpPr/>
            <p:nvPr/>
          </p:nvSpPr>
          <p:spPr>
            <a:xfrm>
              <a:off x="3731684" y="4520846"/>
              <a:ext cx="91440" cy="176675"/>
            </a:xfrm>
            <a:custGeom>
              <a:avLst/>
              <a:gdLst/>
              <a:ahLst/>
              <a:cxnLst/>
              <a:rect l="0" t="0" r="0" b="0"/>
              <a:pathLst>
                <a:path>
                  <a:moveTo>
                    <a:pt x="45720" y="0"/>
                  </a:moveTo>
                  <a:lnTo>
                    <a:pt x="45720" y="176675"/>
                  </a:lnTo>
                </a:path>
              </a:pathLst>
            </a:custGeom>
            <a:noFill/>
            <a:ln w="12700">
              <a:solidFill>
                <a:schemeClr val="accent1">
                  <a:lumMod val="50000"/>
                </a:schemeClr>
              </a:solidFill>
              <a:tailEnd type="triangle" w="med" len="sm"/>
            </a:ln>
          </p:spPr>
          <p:style>
            <a:lnRef idx="2">
              <a:scrgbClr r="0" g="0" b="0"/>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sp>
        <p:sp>
          <p:nvSpPr>
            <p:cNvPr id="12" name="Freeform: Shape 11">
              <a:extLst>
                <a:ext uri="{FF2B5EF4-FFF2-40B4-BE49-F238E27FC236}">
                  <a16:creationId xmlns:a16="http://schemas.microsoft.com/office/drawing/2014/main" id="{B7D861CD-0A65-4E41-86E4-CE40704C9212}"/>
                </a:ext>
              </a:extLst>
            </p:cNvPr>
            <p:cNvSpPr/>
            <p:nvPr/>
          </p:nvSpPr>
          <p:spPr>
            <a:xfrm>
              <a:off x="3731684" y="3923514"/>
              <a:ext cx="91440" cy="176675"/>
            </a:xfrm>
            <a:custGeom>
              <a:avLst/>
              <a:gdLst/>
              <a:ahLst/>
              <a:cxnLst/>
              <a:rect l="0" t="0" r="0" b="0"/>
              <a:pathLst>
                <a:path>
                  <a:moveTo>
                    <a:pt x="45720" y="0"/>
                  </a:moveTo>
                  <a:lnTo>
                    <a:pt x="45720" y="176675"/>
                  </a:lnTo>
                </a:path>
              </a:pathLst>
            </a:custGeom>
            <a:noFill/>
            <a:ln w="12700">
              <a:solidFill>
                <a:schemeClr val="accent1">
                  <a:lumMod val="50000"/>
                </a:schemeClr>
              </a:solidFill>
              <a:tailEnd type="triangle" w="med" len="sm"/>
            </a:ln>
          </p:spPr>
          <p:style>
            <a:lnRef idx="2">
              <a:scrgbClr r="0" g="0" b="0"/>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sp>
        <p:sp>
          <p:nvSpPr>
            <p:cNvPr id="13" name="Freeform: Shape 12">
              <a:extLst>
                <a:ext uri="{FF2B5EF4-FFF2-40B4-BE49-F238E27FC236}">
                  <a16:creationId xmlns:a16="http://schemas.microsoft.com/office/drawing/2014/main" id="{E3B698FF-288C-4A69-BEA8-298718F25980}"/>
                </a:ext>
              </a:extLst>
            </p:cNvPr>
            <p:cNvSpPr/>
            <p:nvPr/>
          </p:nvSpPr>
          <p:spPr>
            <a:xfrm>
              <a:off x="3777404" y="3307344"/>
              <a:ext cx="447317" cy="195512"/>
            </a:xfrm>
            <a:custGeom>
              <a:avLst/>
              <a:gdLst/>
              <a:ahLst/>
              <a:cxnLst/>
              <a:rect l="0" t="0" r="0" b="0"/>
              <a:pathLst>
                <a:path>
                  <a:moveTo>
                    <a:pt x="447317" y="0"/>
                  </a:moveTo>
                  <a:lnTo>
                    <a:pt x="447317" y="107174"/>
                  </a:lnTo>
                  <a:lnTo>
                    <a:pt x="0" y="107174"/>
                  </a:lnTo>
                  <a:lnTo>
                    <a:pt x="0" y="195512"/>
                  </a:lnTo>
                </a:path>
              </a:pathLst>
            </a:custGeom>
            <a:noFill/>
            <a:ln w="12700">
              <a:solidFill>
                <a:schemeClr val="accent1">
                  <a:lumMod val="50000"/>
                </a:schemeClr>
              </a:solidFill>
              <a:tailEnd type="triangle" w="med" len="sm"/>
            </a:ln>
          </p:spPr>
          <p:style>
            <a:lnRef idx="2">
              <a:scrgbClr r="0" g="0" b="0"/>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sp>
        <p:sp>
          <p:nvSpPr>
            <p:cNvPr id="14" name="Freeform: Shape 13">
              <a:extLst>
                <a:ext uri="{FF2B5EF4-FFF2-40B4-BE49-F238E27FC236}">
                  <a16:creationId xmlns:a16="http://schemas.microsoft.com/office/drawing/2014/main" id="{1DF995AF-718C-42C0-971E-08C9DAD99F4F}"/>
                </a:ext>
              </a:extLst>
            </p:cNvPr>
            <p:cNvSpPr/>
            <p:nvPr/>
          </p:nvSpPr>
          <p:spPr>
            <a:xfrm>
              <a:off x="4224722" y="2710012"/>
              <a:ext cx="2129780" cy="176675"/>
            </a:xfrm>
            <a:custGeom>
              <a:avLst/>
              <a:gdLst/>
              <a:ahLst/>
              <a:cxnLst/>
              <a:rect l="0" t="0" r="0" b="0"/>
              <a:pathLst>
                <a:path>
                  <a:moveTo>
                    <a:pt x="2129780" y="0"/>
                  </a:moveTo>
                  <a:lnTo>
                    <a:pt x="2129780" y="88337"/>
                  </a:lnTo>
                  <a:lnTo>
                    <a:pt x="0" y="88337"/>
                  </a:lnTo>
                  <a:lnTo>
                    <a:pt x="0" y="176675"/>
                  </a:lnTo>
                </a:path>
              </a:pathLst>
            </a:custGeom>
            <a:noFill/>
            <a:ln w="12700">
              <a:solidFill>
                <a:schemeClr val="accent1">
                  <a:lumMod val="50000"/>
                </a:schemeClr>
              </a:solidFill>
              <a:tailEnd type="triangle" w="med" len="sm"/>
            </a:ln>
          </p:spPr>
          <p:style>
            <a:lnRef idx="2">
              <a:scrgbClr r="0" g="0" b="0"/>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sp>
        <p:sp>
          <p:nvSpPr>
            <p:cNvPr id="15" name="Freeform: Shape 14">
              <a:extLst>
                <a:ext uri="{FF2B5EF4-FFF2-40B4-BE49-F238E27FC236}">
                  <a16:creationId xmlns:a16="http://schemas.microsoft.com/office/drawing/2014/main" id="{1FC33A41-D90D-4125-8E37-77B1E598ADF6}"/>
                </a:ext>
              </a:extLst>
            </p:cNvPr>
            <p:cNvSpPr/>
            <p:nvPr/>
          </p:nvSpPr>
          <p:spPr>
            <a:xfrm>
              <a:off x="6308783" y="2112679"/>
              <a:ext cx="91440" cy="176675"/>
            </a:xfrm>
            <a:custGeom>
              <a:avLst/>
              <a:gdLst/>
              <a:ahLst/>
              <a:cxnLst/>
              <a:rect l="0" t="0" r="0" b="0"/>
              <a:pathLst>
                <a:path>
                  <a:moveTo>
                    <a:pt x="45720" y="0"/>
                  </a:moveTo>
                  <a:lnTo>
                    <a:pt x="45720" y="176675"/>
                  </a:lnTo>
                </a:path>
              </a:pathLst>
            </a:custGeom>
            <a:noFill/>
            <a:ln w="12700">
              <a:solidFill>
                <a:schemeClr val="accent1">
                  <a:lumMod val="50000"/>
                </a:schemeClr>
              </a:solidFill>
              <a:tailEnd type="triangle" w="med" len="sm"/>
            </a:ln>
          </p:spPr>
          <p:style>
            <a:lnRef idx="2">
              <a:scrgbClr r="0" g="0" b="0"/>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sp>
        <p:sp>
          <p:nvSpPr>
            <p:cNvPr id="16" name="Freeform: Shape 15">
              <a:extLst>
                <a:ext uri="{FF2B5EF4-FFF2-40B4-BE49-F238E27FC236}">
                  <a16:creationId xmlns:a16="http://schemas.microsoft.com/office/drawing/2014/main" id="{7F0F66DE-4347-42E6-878A-58B089CCC548}"/>
                </a:ext>
              </a:extLst>
            </p:cNvPr>
            <p:cNvSpPr/>
            <p:nvPr/>
          </p:nvSpPr>
          <p:spPr>
            <a:xfrm>
              <a:off x="6308783" y="1515346"/>
              <a:ext cx="91440" cy="176675"/>
            </a:xfrm>
            <a:custGeom>
              <a:avLst/>
              <a:gdLst/>
              <a:ahLst/>
              <a:cxnLst/>
              <a:rect l="0" t="0" r="0" b="0"/>
              <a:pathLst>
                <a:path>
                  <a:moveTo>
                    <a:pt x="45720" y="0"/>
                  </a:moveTo>
                  <a:lnTo>
                    <a:pt x="45720" y="176675"/>
                  </a:lnTo>
                </a:path>
              </a:pathLst>
            </a:custGeom>
            <a:noFill/>
            <a:ln w="12700">
              <a:solidFill>
                <a:schemeClr val="accent1">
                  <a:lumMod val="50000"/>
                </a:schemeClr>
              </a:solidFill>
              <a:tailEnd type="triangle" w="med" len="sm"/>
            </a:ln>
          </p:spPr>
          <p:style>
            <a:lnRef idx="2">
              <a:scrgbClr r="0" g="0" b="0"/>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sp>
        <p:sp>
          <p:nvSpPr>
            <p:cNvPr id="17" name="Freeform: Shape 16">
              <a:extLst>
                <a:ext uri="{FF2B5EF4-FFF2-40B4-BE49-F238E27FC236}">
                  <a16:creationId xmlns:a16="http://schemas.microsoft.com/office/drawing/2014/main" id="{8789E718-24AB-4A58-A5B9-76943E9E4162}"/>
                </a:ext>
              </a:extLst>
            </p:cNvPr>
            <p:cNvSpPr/>
            <p:nvPr/>
          </p:nvSpPr>
          <p:spPr>
            <a:xfrm>
              <a:off x="6308783" y="918014"/>
              <a:ext cx="91440" cy="176675"/>
            </a:xfrm>
            <a:custGeom>
              <a:avLst/>
              <a:gdLst/>
              <a:ahLst/>
              <a:cxnLst/>
              <a:rect l="0" t="0" r="0" b="0"/>
              <a:pathLst>
                <a:path>
                  <a:moveTo>
                    <a:pt x="45720" y="0"/>
                  </a:moveTo>
                  <a:lnTo>
                    <a:pt x="45720" y="176675"/>
                  </a:lnTo>
                </a:path>
              </a:pathLst>
            </a:custGeom>
            <a:noFill/>
            <a:ln w="12700">
              <a:solidFill>
                <a:schemeClr val="accent1">
                  <a:lumMod val="50000"/>
                </a:schemeClr>
              </a:solidFill>
              <a:tailEnd type="triangle" w="med" len="sm"/>
            </a:ln>
          </p:spPr>
          <p:style>
            <a:lnRef idx="2">
              <a:scrgbClr r="0" g="0" b="0"/>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sp>
        <p:sp>
          <p:nvSpPr>
            <p:cNvPr id="18" name="Freeform: Shape 17">
              <a:extLst>
                <a:ext uri="{FF2B5EF4-FFF2-40B4-BE49-F238E27FC236}">
                  <a16:creationId xmlns:a16="http://schemas.microsoft.com/office/drawing/2014/main" id="{4832D2F8-83DB-44BB-AC89-C5FACEF12570}"/>
                </a:ext>
              </a:extLst>
            </p:cNvPr>
            <p:cNvSpPr/>
            <p:nvPr/>
          </p:nvSpPr>
          <p:spPr>
            <a:xfrm>
              <a:off x="4463390" y="497357"/>
              <a:ext cx="3782225" cy="420656"/>
            </a:xfrm>
            <a:custGeom>
              <a:avLst/>
              <a:gdLst>
                <a:gd name="connsiteX0" fmla="*/ 0 w 3782225"/>
                <a:gd name="connsiteY0" fmla="*/ 0 h 420656"/>
                <a:gd name="connsiteX1" fmla="*/ 3782225 w 3782225"/>
                <a:gd name="connsiteY1" fmla="*/ 0 h 420656"/>
                <a:gd name="connsiteX2" fmla="*/ 3782225 w 3782225"/>
                <a:gd name="connsiteY2" fmla="*/ 420656 h 420656"/>
                <a:gd name="connsiteX3" fmla="*/ 0 w 3782225"/>
                <a:gd name="connsiteY3" fmla="*/ 420656 h 420656"/>
                <a:gd name="connsiteX4" fmla="*/ 0 w 3782225"/>
                <a:gd name="connsiteY4" fmla="*/ 0 h 42065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782225" h="420656">
                  <a:moveTo>
                    <a:pt x="0" y="0"/>
                  </a:moveTo>
                  <a:lnTo>
                    <a:pt x="3782225" y="0"/>
                  </a:lnTo>
                  <a:lnTo>
                    <a:pt x="3782225" y="420656"/>
                  </a:lnTo>
                  <a:lnTo>
                    <a:pt x="0" y="420656"/>
                  </a:lnTo>
                  <a:lnTo>
                    <a:pt x="0" y="0"/>
                  </a:lnTo>
                  <a:close/>
                </a:path>
              </a:pathLst>
            </a:custGeom>
            <a:solidFill>
              <a:schemeClr val="accent1">
                <a:lumMod val="50000"/>
              </a:schemeClr>
            </a:solidFill>
            <a:scene3d>
              <a:camera prst="orthographicFront"/>
              <a:lightRig rig="flat" dir="t"/>
            </a:scene3d>
            <a:sp3d prstMaterial="dkEdge">
              <a:bevelT w="8200" h="38100"/>
            </a:sp3d>
          </p:spPr>
          <p:style>
            <a:lnRef idx="0">
              <a:schemeClr val="lt1">
                <a:hueOff val="0"/>
                <a:satOff val="0"/>
                <a:lumOff val="0"/>
                <a:alphaOff val="0"/>
              </a:schemeClr>
            </a:lnRef>
            <a:fillRef idx="2">
              <a:schemeClr val="accent1">
                <a:hueOff val="0"/>
                <a:satOff val="0"/>
                <a:lumOff val="0"/>
                <a:alphaOff val="0"/>
              </a:schemeClr>
            </a:fillRef>
            <a:effectRef idx="1">
              <a:schemeClr val="accent1">
                <a:hueOff val="0"/>
                <a:satOff val="0"/>
                <a:lumOff val="0"/>
                <a:alphaOff val="0"/>
              </a:schemeClr>
            </a:effectRef>
            <a:fontRef idx="minor">
              <a:schemeClr val="dk1"/>
            </a:fontRef>
          </p:style>
          <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en-SG" sz="1600" b="1" kern="1200" dirty="0">
                  <a:solidFill>
                    <a:schemeClr val="tx1"/>
                  </a:solidFill>
                </a:rPr>
                <a:t>Patient with Low Mood</a:t>
              </a:r>
            </a:p>
          </p:txBody>
        </p:sp>
        <p:sp>
          <p:nvSpPr>
            <p:cNvPr id="19" name="Freeform: Shape 18">
              <a:extLst>
                <a:ext uri="{FF2B5EF4-FFF2-40B4-BE49-F238E27FC236}">
                  <a16:creationId xmlns:a16="http://schemas.microsoft.com/office/drawing/2014/main" id="{E79E884A-76F2-4391-A2E4-4276F29C7914}"/>
                </a:ext>
              </a:extLst>
            </p:cNvPr>
            <p:cNvSpPr/>
            <p:nvPr/>
          </p:nvSpPr>
          <p:spPr>
            <a:xfrm>
              <a:off x="4463390" y="1094690"/>
              <a:ext cx="3782225" cy="420656"/>
            </a:xfrm>
            <a:custGeom>
              <a:avLst/>
              <a:gdLst>
                <a:gd name="connsiteX0" fmla="*/ 0 w 3782225"/>
                <a:gd name="connsiteY0" fmla="*/ 0 h 420656"/>
                <a:gd name="connsiteX1" fmla="*/ 3782225 w 3782225"/>
                <a:gd name="connsiteY1" fmla="*/ 0 h 420656"/>
                <a:gd name="connsiteX2" fmla="*/ 3782225 w 3782225"/>
                <a:gd name="connsiteY2" fmla="*/ 420656 h 420656"/>
                <a:gd name="connsiteX3" fmla="*/ 0 w 3782225"/>
                <a:gd name="connsiteY3" fmla="*/ 420656 h 420656"/>
                <a:gd name="connsiteX4" fmla="*/ 0 w 3782225"/>
                <a:gd name="connsiteY4" fmla="*/ 0 h 42065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782225" h="420656">
                  <a:moveTo>
                    <a:pt x="0" y="0"/>
                  </a:moveTo>
                  <a:lnTo>
                    <a:pt x="3782225" y="0"/>
                  </a:lnTo>
                  <a:lnTo>
                    <a:pt x="3782225" y="420656"/>
                  </a:lnTo>
                  <a:lnTo>
                    <a:pt x="0" y="420656"/>
                  </a:lnTo>
                  <a:lnTo>
                    <a:pt x="0" y="0"/>
                  </a:lnTo>
                  <a:close/>
                </a:path>
              </a:pathLst>
            </a:custGeom>
            <a:solidFill>
              <a:schemeClr val="accent1">
                <a:lumMod val="60000"/>
                <a:lumOff val="40000"/>
              </a:schemeClr>
            </a:solidFill>
            <a:scene3d>
              <a:camera prst="orthographicFront"/>
              <a:lightRig rig="flat" dir="t"/>
            </a:scene3d>
            <a:sp3d prstMaterial="dkEdge">
              <a:bevelT w="8200" h="38100"/>
            </a:sp3d>
          </p:spPr>
          <p:style>
            <a:lnRef idx="0">
              <a:schemeClr val="lt1">
                <a:hueOff val="0"/>
                <a:satOff val="0"/>
                <a:lumOff val="0"/>
                <a:alphaOff val="0"/>
              </a:schemeClr>
            </a:lnRef>
            <a:fillRef idx="2">
              <a:schemeClr val="accent1">
                <a:hueOff val="0"/>
                <a:satOff val="0"/>
                <a:lumOff val="0"/>
                <a:alphaOff val="0"/>
              </a:schemeClr>
            </a:fillRef>
            <a:effectRef idx="1">
              <a:schemeClr val="accent1">
                <a:hueOff val="0"/>
                <a:satOff val="0"/>
                <a:lumOff val="0"/>
                <a:alphaOff val="0"/>
              </a:schemeClr>
            </a:effectRef>
            <a:fontRef idx="minor">
              <a:schemeClr val="dk1"/>
            </a:fontRef>
          </p:style>
          <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n-SG" sz="1200" kern="1200" dirty="0"/>
                <a:t>Exclude Organic Causes</a:t>
              </a:r>
            </a:p>
          </p:txBody>
        </p:sp>
        <p:sp>
          <p:nvSpPr>
            <p:cNvPr id="20" name="Freeform: Shape 19">
              <a:extLst>
                <a:ext uri="{FF2B5EF4-FFF2-40B4-BE49-F238E27FC236}">
                  <a16:creationId xmlns:a16="http://schemas.microsoft.com/office/drawing/2014/main" id="{27A76F1E-CBE7-4E34-8DA4-5D143B928665}"/>
                </a:ext>
              </a:extLst>
            </p:cNvPr>
            <p:cNvSpPr/>
            <p:nvPr/>
          </p:nvSpPr>
          <p:spPr>
            <a:xfrm>
              <a:off x="4463390" y="1692022"/>
              <a:ext cx="3782225" cy="420656"/>
            </a:xfrm>
            <a:custGeom>
              <a:avLst/>
              <a:gdLst>
                <a:gd name="connsiteX0" fmla="*/ 0 w 3782225"/>
                <a:gd name="connsiteY0" fmla="*/ 0 h 420656"/>
                <a:gd name="connsiteX1" fmla="*/ 3782225 w 3782225"/>
                <a:gd name="connsiteY1" fmla="*/ 0 h 420656"/>
                <a:gd name="connsiteX2" fmla="*/ 3782225 w 3782225"/>
                <a:gd name="connsiteY2" fmla="*/ 420656 h 420656"/>
                <a:gd name="connsiteX3" fmla="*/ 0 w 3782225"/>
                <a:gd name="connsiteY3" fmla="*/ 420656 h 420656"/>
                <a:gd name="connsiteX4" fmla="*/ 0 w 3782225"/>
                <a:gd name="connsiteY4" fmla="*/ 0 h 42065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782225" h="420656">
                  <a:moveTo>
                    <a:pt x="0" y="0"/>
                  </a:moveTo>
                  <a:lnTo>
                    <a:pt x="3782225" y="0"/>
                  </a:lnTo>
                  <a:lnTo>
                    <a:pt x="3782225" y="420656"/>
                  </a:lnTo>
                  <a:lnTo>
                    <a:pt x="0" y="420656"/>
                  </a:lnTo>
                  <a:lnTo>
                    <a:pt x="0" y="0"/>
                  </a:lnTo>
                  <a:close/>
                </a:path>
              </a:pathLst>
            </a:custGeom>
            <a:solidFill>
              <a:schemeClr val="accent1">
                <a:lumMod val="60000"/>
                <a:lumOff val="40000"/>
              </a:schemeClr>
            </a:solidFill>
            <a:scene3d>
              <a:camera prst="orthographicFront"/>
              <a:lightRig rig="flat" dir="t"/>
            </a:scene3d>
            <a:sp3d prstMaterial="dkEdge">
              <a:bevelT w="8200" h="38100"/>
            </a:sp3d>
          </p:spPr>
          <p:style>
            <a:lnRef idx="0">
              <a:schemeClr val="lt1">
                <a:hueOff val="0"/>
                <a:satOff val="0"/>
                <a:lumOff val="0"/>
                <a:alphaOff val="0"/>
              </a:schemeClr>
            </a:lnRef>
            <a:fillRef idx="2">
              <a:schemeClr val="accent1">
                <a:hueOff val="0"/>
                <a:satOff val="0"/>
                <a:lumOff val="0"/>
                <a:alphaOff val="0"/>
              </a:schemeClr>
            </a:fillRef>
            <a:effectRef idx="1">
              <a:schemeClr val="accent1">
                <a:hueOff val="0"/>
                <a:satOff val="0"/>
                <a:lumOff val="0"/>
                <a:alphaOff val="0"/>
              </a:schemeClr>
            </a:effectRef>
            <a:fontRef idx="minor">
              <a:schemeClr val="dk1"/>
            </a:fontRef>
          </p:style>
          <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n-SG" sz="1200" kern="1200" dirty="0"/>
                <a:t>Exclude Drug / Substance Abuse</a:t>
              </a:r>
            </a:p>
          </p:txBody>
        </p:sp>
        <p:sp>
          <p:nvSpPr>
            <p:cNvPr id="21" name="Freeform: Shape 20">
              <a:extLst>
                <a:ext uri="{FF2B5EF4-FFF2-40B4-BE49-F238E27FC236}">
                  <a16:creationId xmlns:a16="http://schemas.microsoft.com/office/drawing/2014/main" id="{A1BF5F88-5615-4450-B656-7EC28B0FBE2F}"/>
                </a:ext>
              </a:extLst>
            </p:cNvPr>
            <p:cNvSpPr/>
            <p:nvPr/>
          </p:nvSpPr>
          <p:spPr>
            <a:xfrm>
              <a:off x="4463390" y="2289355"/>
              <a:ext cx="3782225" cy="420656"/>
            </a:xfrm>
            <a:custGeom>
              <a:avLst/>
              <a:gdLst>
                <a:gd name="connsiteX0" fmla="*/ 0 w 3782225"/>
                <a:gd name="connsiteY0" fmla="*/ 0 h 420656"/>
                <a:gd name="connsiteX1" fmla="*/ 3782225 w 3782225"/>
                <a:gd name="connsiteY1" fmla="*/ 0 h 420656"/>
                <a:gd name="connsiteX2" fmla="*/ 3782225 w 3782225"/>
                <a:gd name="connsiteY2" fmla="*/ 420656 h 420656"/>
                <a:gd name="connsiteX3" fmla="*/ 0 w 3782225"/>
                <a:gd name="connsiteY3" fmla="*/ 420656 h 420656"/>
                <a:gd name="connsiteX4" fmla="*/ 0 w 3782225"/>
                <a:gd name="connsiteY4" fmla="*/ 0 h 42065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782225" h="420656">
                  <a:moveTo>
                    <a:pt x="0" y="0"/>
                  </a:moveTo>
                  <a:lnTo>
                    <a:pt x="3782225" y="0"/>
                  </a:lnTo>
                  <a:lnTo>
                    <a:pt x="3782225" y="420656"/>
                  </a:lnTo>
                  <a:lnTo>
                    <a:pt x="0" y="420656"/>
                  </a:lnTo>
                  <a:lnTo>
                    <a:pt x="0" y="0"/>
                  </a:lnTo>
                  <a:close/>
                </a:path>
              </a:pathLst>
            </a:custGeom>
            <a:solidFill>
              <a:schemeClr val="accent1">
                <a:lumMod val="60000"/>
                <a:lumOff val="40000"/>
              </a:schemeClr>
            </a:solidFill>
            <a:scene3d>
              <a:camera prst="orthographicFront"/>
              <a:lightRig rig="flat" dir="t"/>
            </a:scene3d>
            <a:sp3d prstMaterial="dkEdge">
              <a:bevelT w="8200" h="38100"/>
            </a:sp3d>
          </p:spPr>
          <p:style>
            <a:lnRef idx="0">
              <a:schemeClr val="lt1">
                <a:hueOff val="0"/>
                <a:satOff val="0"/>
                <a:lumOff val="0"/>
                <a:alphaOff val="0"/>
              </a:schemeClr>
            </a:lnRef>
            <a:fillRef idx="2">
              <a:schemeClr val="accent1">
                <a:hueOff val="0"/>
                <a:satOff val="0"/>
                <a:lumOff val="0"/>
                <a:alphaOff val="0"/>
              </a:schemeClr>
            </a:fillRef>
            <a:effectRef idx="1">
              <a:schemeClr val="accent1">
                <a:hueOff val="0"/>
                <a:satOff val="0"/>
                <a:lumOff val="0"/>
                <a:alphaOff val="0"/>
              </a:schemeClr>
            </a:effectRef>
            <a:fontRef idx="minor">
              <a:schemeClr val="dk1"/>
            </a:fontRef>
          </p:style>
          <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n-SG" sz="1200" kern="1200" dirty="0"/>
                <a:t>Exclude Mania (Bipolar)</a:t>
              </a:r>
            </a:p>
          </p:txBody>
        </p:sp>
        <p:sp>
          <p:nvSpPr>
            <p:cNvPr id="22" name="Freeform: Shape 21">
              <a:extLst>
                <a:ext uri="{FF2B5EF4-FFF2-40B4-BE49-F238E27FC236}">
                  <a16:creationId xmlns:a16="http://schemas.microsoft.com/office/drawing/2014/main" id="{B7D3C44A-6D26-486F-BF7E-AEC32419665D}"/>
                </a:ext>
              </a:extLst>
            </p:cNvPr>
            <p:cNvSpPr/>
            <p:nvPr/>
          </p:nvSpPr>
          <p:spPr>
            <a:xfrm>
              <a:off x="2757429" y="2886687"/>
              <a:ext cx="2934585" cy="420656"/>
            </a:xfrm>
            <a:custGeom>
              <a:avLst/>
              <a:gdLst>
                <a:gd name="connsiteX0" fmla="*/ 0 w 2934585"/>
                <a:gd name="connsiteY0" fmla="*/ 0 h 420656"/>
                <a:gd name="connsiteX1" fmla="*/ 2934585 w 2934585"/>
                <a:gd name="connsiteY1" fmla="*/ 0 h 420656"/>
                <a:gd name="connsiteX2" fmla="*/ 2934585 w 2934585"/>
                <a:gd name="connsiteY2" fmla="*/ 420656 h 420656"/>
                <a:gd name="connsiteX3" fmla="*/ 0 w 2934585"/>
                <a:gd name="connsiteY3" fmla="*/ 420656 h 420656"/>
                <a:gd name="connsiteX4" fmla="*/ 0 w 2934585"/>
                <a:gd name="connsiteY4" fmla="*/ 0 h 42065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34585" h="420656">
                  <a:moveTo>
                    <a:pt x="0" y="0"/>
                  </a:moveTo>
                  <a:lnTo>
                    <a:pt x="2934585" y="0"/>
                  </a:lnTo>
                  <a:lnTo>
                    <a:pt x="2934585" y="420656"/>
                  </a:lnTo>
                  <a:lnTo>
                    <a:pt x="0" y="420656"/>
                  </a:lnTo>
                  <a:lnTo>
                    <a:pt x="0" y="0"/>
                  </a:lnTo>
                  <a:close/>
                </a:path>
              </a:pathLst>
            </a:custGeom>
            <a:solidFill>
              <a:schemeClr val="accent1">
                <a:lumMod val="20000"/>
                <a:lumOff val="80000"/>
              </a:schemeClr>
            </a:solidFill>
            <a:scene3d>
              <a:camera prst="orthographicFront"/>
              <a:lightRig rig="flat" dir="t"/>
            </a:scene3d>
            <a:sp3d prstMaterial="dkEdge">
              <a:bevelT w="8200" h="38100"/>
            </a:sp3d>
          </p:spPr>
          <p:style>
            <a:lnRef idx="0">
              <a:schemeClr val="lt1">
                <a:hueOff val="0"/>
                <a:satOff val="0"/>
                <a:lumOff val="0"/>
                <a:alphaOff val="0"/>
              </a:schemeClr>
            </a:lnRef>
            <a:fillRef idx="2">
              <a:schemeClr val="accent1">
                <a:hueOff val="0"/>
                <a:satOff val="0"/>
                <a:lumOff val="0"/>
                <a:alphaOff val="0"/>
              </a:schemeClr>
            </a:fillRef>
            <a:effectRef idx="1">
              <a:schemeClr val="accent1">
                <a:hueOff val="0"/>
                <a:satOff val="0"/>
                <a:lumOff val="0"/>
                <a:alphaOff val="0"/>
              </a:schemeClr>
            </a:effectRef>
            <a:fontRef idx="minor">
              <a:schemeClr val="dk1"/>
            </a:fontRef>
          </p:style>
          <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n-SG" sz="1200" kern="1200" dirty="0"/>
                <a:t>Fulfils DSM-5 for Major Depressive Disorder</a:t>
              </a:r>
            </a:p>
          </p:txBody>
        </p:sp>
        <p:sp>
          <p:nvSpPr>
            <p:cNvPr id="23" name="Freeform: Shape 22">
              <a:extLst>
                <a:ext uri="{FF2B5EF4-FFF2-40B4-BE49-F238E27FC236}">
                  <a16:creationId xmlns:a16="http://schemas.microsoft.com/office/drawing/2014/main" id="{4EE4EF6B-81B1-4643-940D-16DECA7C9877}"/>
                </a:ext>
              </a:extLst>
            </p:cNvPr>
            <p:cNvSpPr/>
            <p:nvPr/>
          </p:nvSpPr>
          <p:spPr>
            <a:xfrm>
              <a:off x="2142511" y="3502857"/>
              <a:ext cx="3393353" cy="420656"/>
            </a:xfrm>
            <a:custGeom>
              <a:avLst/>
              <a:gdLst>
                <a:gd name="connsiteX0" fmla="*/ 0 w 3393353"/>
                <a:gd name="connsiteY0" fmla="*/ 0 h 420656"/>
                <a:gd name="connsiteX1" fmla="*/ 3393353 w 3393353"/>
                <a:gd name="connsiteY1" fmla="*/ 0 h 420656"/>
                <a:gd name="connsiteX2" fmla="*/ 3393353 w 3393353"/>
                <a:gd name="connsiteY2" fmla="*/ 420656 h 420656"/>
                <a:gd name="connsiteX3" fmla="*/ 0 w 3393353"/>
                <a:gd name="connsiteY3" fmla="*/ 420656 h 420656"/>
                <a:gd name="connsiteX4" fmla="*/ 0 w 3393353"/>
                <a:gd name="connsiteY4" fmla="*/ 0 h 42065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93353" h="420656">
                  <a:moveTo>
                    <a:pt x="0" y="0"/>
                  </a:moveTo>
                  <a:lnTo>
                    <a:pt x="3393353" y="0"/>
                  </a:lnTo>
                  <a:lnTo>
                    <a:pt x="3393353" y="420656"/>
                  </a:lnTo>
                  <a:lnTo>
                    <a:pt x="0" y="420656"/>
                  </a:lnTo>
                  <a:lnTo>
                    <a:pt x="0" y="0"/>
                  </a:lnTo>
                  <a:close/>
                </a:path>
              </a:pathLst>
            </a:custGeom>
            <a:solidFill>
              <a:schemeClr val="accent1">
                <a:lumMod val="20000"/>
                <a:lumOff val="80000"/>
              </a:schemeClr>
            </a:solidFill>
            <a:scene3d>
              <a:camera prst="orthographicFront"/>
              <a:lightRig rig="flat" dir="t"/>
            </a:scene3d>
            <a:sp3d prstMaterial="dkEdge">
              <a:bevelT w="8200" h="38100"/>
            </a:sp3d>
          </p:spPr>
          <p:style>
            <a:lnRef idx="0">
              <a:schemeClr val="lt1">
                <a:hueOff val="0"/>
                <a:satOff val="0"/>
                <a:lumOff val="0"/>
                <a:alphaOff val="0"/>
              </a:schemeClr>
            </a:lnRef>
            <a:fillRef idx="2">
              <a:schemeClr val="accent1">
                <a:hueOff val="0"/>
                <a:satOff val="0"/>
                <a:lumOff val="0"/>
                <a:alphaOff val="0"/>
              </a:schemeClr>
            </a:fillRef>
            <a:effectRef idx="1">
              <a:schemeClr val="accent1">
                <a:hueOff val="0"/>
                <a:satOff val="0"/>
                <a:lumOff val="0"/>
                <a:alphaOff val="0"/>
              </a:schemeClr>
            </a:effectRef>
            <a:fontRef idx="minor">
              <a:schemeClr val="dk1"/>
            </a:fontRef>
          </p:style>
          <p:txBody>
            <a:bodyPr spcFirstLastPara="0" vert="horz" wrap="square" lIns="6985" tIns="6985" rIns="6985" bIns="6985" numCol="1" spcCol="1270" anchor="ctr" anchorCtr="0">
              <a:noAutofit/>
            </a:bodyPr>
            <a:lstStyle/>
            <a:p>
              <a:pPr marL="0" lvl="0" indent="0" algn="ctr" defTabSz="488950">
                <a:lnSpc>
                  <a:spcPct val="90000"/>
                </a:lnSpc>
                <a:spcBef>
                  <a:spcPct val="0"/>
                </a:spcBef>
                <a:spcAft>
                  <a:spcPct val="35000"/>
                </a:spcAft>
                <a:buNone/>
              </a:pPr>
              <a:r>
                <a:rPr lang="en-SG" sz="1100" kern="1200" dirty="0"/>
                <a:t>Use a SSRI or SNRI or </a:t>
              </a:r>
              <a:r>
                <a:rPr lang="en-SG" sz="1100" kern="1200" dirty="0" err="1"/>
                <a:t>NaSSA</a:t>
              </a:r>
              <a:r>
                <a:rPr lang="en-SG" sz="1100" kern="1200" dirty="0"/>
                <a:t> or NDRI according to side-effect profile &amp; efficacy, 4-6weeks</a:t>
              </a:r>
            </a:p>
          </p:txBody>
        </p:sp>
        <p:sp>
          <p:nvSpPr>
            <p:cNvPr id="24" name="Freeform: Shape 23">
              <a:extLst>
                <a:ext uri="{FF2B5EF4-FFF2-40B4-BE49-F238E27FC236}">
                  <a16:creationId xmlns:a16="http://schemas.microsoft.com/office/drawing/2014/main" id="{7B114C0B-9754-4890-9281-194C843C0F0B}"/>
                </a:ext>
              </a:extLst>
            </p:cNvPr>
            <p:cNvSpPr/>
            <p:nvPr/>
          </p:nvSpPr>
          <p:spPr>
            <a:xfrm>
              <a:off x="2142511" y="4100189"/>
              <a:ext cx="3393353" cy="420656"/>
            </a:xfrm>
            <a:custGeom>
              <a:avLst/>
              <a:gdLst>
                <a:gd name="connsiteX0" fmla="*/ 0 w 3393353"/>
                <a:gd name="connsiteY0" fmla="*/ 0 h 420656"/>
                <a:gd name="connsiteX1" fmla="*/ 3393353 w 3393353"/>
                <a:gd name="connsiteY1" fmla="*/ 0 h 420656"/>
                <a:gd name="connsiteX2" fmla="*/ 3393353 w 3393353"/>
                <a:gd name="connsiteY2" fmla="*/ 420656 h 420656"/>
                <a:gd name="connsiteX3" fmla="*/ 0 w 3393353"/>
                <a:gd name="connsiteY3" fmla="*/ 420656 h 420656"/>
                <a:gd name="connsiteX4" fmla="*/ 0 w 3393353"/>
                <a:gd name="connsiteY4" fmla="*/ 0 h 42065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93353" h="420656">
                  <a:moveTo>
                    <a:pt x="0" y="0"/>
                  </a:moveTo>
                  <a:lnTo>
                    <a:pt x="3393353" y="0"/>
                  </a:lnTo>
                  <a:lnTo>
                    <a:pt x="3393353" y="420656"/>
                  </a:lnTo>
                  <a:lnTo>
                    <a:pt x="0" y="420656"/>
                  </a:lnTo>
                  <a:lnTo>
                    <a:pt x="0" y="0"/>
                  </a:lnTo>
                  <a:close/>
                </a:path>
              </a:pathLst>
            </a:custGeom>
            <a:solidFill>
              <a:schemeClr val="accent1">
                <a:lumMod val="20000"/>
                <a:lumOff val="80000"/>
              </a:schemeClr>
            </a:solidFill>
            <a:scene3d>
              <a:camera prst="orthographicFront"/>
              <a:lightRig rig="flat" dir="t"/>
            </a:scene3d>
            <a:sp3d prstMaterial="dkEdge">
              <a:bevelT w="8200" h="38100"/>
            </a:sp3d>
          </p:spPr>
          <p:style>
            <a:lnRef idx="0">
              <a:schemeClr val="lt1">
                <a:hueOff val="0"/>
                <a:satOff val="0"/>
                <a:lumOff val="0"/>
                <a:alphaOff val="0"/>
              </a:schemeClr>
            </a:lnRef>
            <a:fillRef idx="2">
              <a:schemeClr val="accent1">
                <a:hueOff val="0"/>
                <a:satOff val="0"/>
                <a:lumOff val="0"/>
                <a:alphaOff val="0"/>
              </a:schemeClr>
            </a:fillRef>
            <a:effectRef idx="1">
              <a:schemeClr val="accent1">
                <a:hueOff val="0"/>
                <a:satOff val="0"/>
                <a:lumOff val="0"/>
                <a:alphaOff val="0"/>
              </a:schemeClr>
            </a:effectRef>
            <a:fontRef idx="minor">
              <a:schemeClr val="dk1"/>
            </a:fontRef>
          </p:style>
          <p:txBody>
            <a:bodyPr spcFirstLastPara="0" vert="horz" wrap="square" lIns="6985" tIns="6985" rIns="6985" bIns="6985" numCol="1" spcCol="1270" anchor="ctr" anchorCtr="0">
              <a:noAutofit/>
            </a:bodyPr>
            <a:lstStyle/>
            <a:p>
              <a:pPr marL="0" lvl="0" indent="0" algn="ctr" defTabSz="488950">
                <a:lnSpc>
                  <a:spcPct val="90000"/>
                </a:lnSpc>
                <a:spcBef>
                  <a:spcPct val="0"/>
                </a:spcBef>
                <a:spcAft>
                  <a:spcPct val="35000"/>
                </a:spcAft>
                <a:buNone/>
              </a:pPr>
              <a:r>
                <a:rPr lang="en-SG" sz="1100" kern="1200" dirty="0"/>
                <a:t>Adjust dose or switch class or add on, 4-6 weeks*</a:t>
              </a:r>
            </a:p>
          </p:txBody>
        </p:sp>
        <p:sp>
          <p:nvSpPr>
            <p:cNvPr id="25" name="Freeform: Shape 24">
              <a:extLst>
                <a:ext uri="{FF2B5EF4-FFF2-40B4-BE49-F238E27FC236}">
                  <a16:creationId xmlns:a16="http://schemas.microsoft.com/office/drawing/2014/main" id="{A574628A-9586-41CB-9F07-EB273788EBE4}"/>
                </a:ext>
              </a:extLst>
            </p:cNvPr>
            <p:cNvSpPr/>
            <p:nvPr/>
          </p:nvSpPr>
          <p:spPr>
            <a:xfrm>
              <a:off x="2142511" y="4697522"/>
              <a:ext cx="3393353" cy="420656"/>
            </a:xfrm>
            <a:custGeom>
              <a:avLst/>
              <a:gdLst>
                <a:gd name="connsiteX0" fmla="*/ 0 w 3393353"/>
                <a:gd name="connsiteY0" fmla="*/ 0 h 420656"/>
                <a:gd name="connsiteX1" fmla="*/ 3393353 w 3393353"/>
                <a:gd name="connsiteY1" fmla="*/ 0 h 420656"/>
                <a:gd name="connsiteX2" fmla="*/ 3393353 w 3393353"/>
                <a:gd name="connsiteY2" fmla="*/ 420656 h 420656"/>
                <a:gd name="connsiteX3" fmla="*/ 0 w 3393353"/>
                <a:gd name="connsiteY3" fmla="*/ 420656 h 420656"/>
                <a:gd name="connsiteX4" fmla="*/ 0 w 3393353"/>
                <a:gd name="connsiteY4" fmla="*/ 0 h 42065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93353" h="420656">
                  <a:moveTo>
                    <a:pt x="0" y="0"/>
                  </a:moveTo>
                  <a:lnTo>
                    <a:pt x="3393353" y="0"/>
                  </a:lnTo>
                  <a:lnTo>
                    <a:pt x="3393353" y="420656"/>
                  </a:lnTo>
                  <a:lnTo>
                    <a:pt x="0" y="420656"/>
                  </a:lnTo>
                  <a:lnTo>
                    <a:pt x="0" y="0"/>
                  </a:lnTo>
                  <a:close/>
                </a:path>
              </a:pathLst>
            </a:custGeom>
            <a:solidFill>
              <a:schemeClr val="accent1">
                <a:lumMod val="20000"/>
                <a:lumOff val="80000"/>
              </a:schemeClr>
            </a:solidFill>
            <a:scene3d>
              <a:camera prst="orthographicFront"/>
              <a:lightRig rig="flat" dir="t"/>
            </a:scene3d>
            <a:sp3d prstMaterial="dkEdge">
              <a:bevelT w="8200" h="38100"/>
            </a:sp3d>
          </p:spPr>
          <p:style>
            <a:lnRef idx="0">
              <a:schemeClr val="lt1">
                <a:hueOff val="0"/>
                <a:satOff val="0"/>
                <a:lumOff val="0"/>
                <a:alphaOff val="0"/>
              </a:schemeClr>
            </a:lnRef>
            <a:fillRef idx="2">
              <a:schemeClr val="accent1">
                <a:hueOff val="0"/>
                <a:satOff val="0"/>
                <a:lumOff val="0"/>
                <a:alphaOff val="0"/>
              </a:schemeClr>
            </a:fillRef>
            <a:effectRef idx="1">
              <a:schemeClr val="accent1">
                <a:hueOff val="0"/>
                <a:satOff val="0"/>
                <a:lumOff val="0"/>
                <a:alphaOff val="0"/>
              </a:schemeClr>
            </a:effectRef>
            <a:fontRef idx="minor">
              <a:schemeClr val="dk1"/>
            </a:fontRef>
          </p:style>
          <p:txBody>
            <a:bodyPr spcFirstLastPara="0" vert="horz" wrap="square" lIns="6985" tIns="6985" rIns="6985" bIns="6985" numCol="1" spcCol="1270" anchor="ctr" anchorCtr="0">
              <a:noAutofit/>
            </a:bodyPr>
            <a:lstStyle/>
            <a:p>
              <a:pPr marL="0" lvl="0" indent="0" algn="ctr" defTabSz="488950">
                <a:lnSpc>
                  <a:spcPct val="90000"/>
                </a:lnSpc>
                <a:spcBef>
                  <a:spcPct val="0"/>
                </a:spcBef>
                <a:spcAft>
                  <a:spcPct val="35000"/>
                </a:spcAft>
                <a:buNone/>
              </a:pPr>
              <a:r>
                <a:rPr lang="en-SG" sz="1100" kern="1200" dirty="0"/>
                <a:t>Refer psychiatrist if no full remission by 8-12 weeks</a:t>
              </a:r>
            </a:p>
          </p:txBody>
        </p:sp>
        <p:sp>
          <p:nvSpPr>
            <p:cNvPr id="26" name="Freeform: Shape 25">
              <a:extLst>
                <a:ext uri="{FF2B5EF4-FFF2-40B4-BE49-F238E27FC236}">
                  <a16:creationId xmlns:a16="http://schemas.microsoft.com/office/drawing/2014/main" id="{7FDE1F28-5694-4134-BA47-A0173112C49C}"/>
                </a:ext>
              </a:extLst>
            </p:cNvPr>
            <p:cNvSpPr/>
            <p:nvPr/>
          </p:nvSpPr>
          <p:spPr>
            <a:xfrm>
              <a:off x="2142511" y="5294855"/>
              <a:ext cx="3393353" cy="420656"/>
            </a:xfrm>
            <a:custGeom>
              <a:avLst/>
              <a:gdLst>
                <a:gd name="connsiteX0" fmla="*/ 0 w 3393353"/>
                <a:gd name="connsiteY0" fmla="*/ 0 h 420656"/>
                <a:gd name="connsiteX1" fmla="*/ 3393353 w 3393353"/>
                <a:gd name="connsiteY1" fmla="*/ 0 h 420656"/>
                <a:gd name="connsiteX2" fmla="*/ 3393353 w 3393353"/>
                <a:gd name="connsiteY2" fmla="*/ 420656 h 420656"/>
                <a:gd name="connsiteX3" fmla="*/ 0 w 3393353"/>
                <a:gd name="connsiteY3" fmla="*/ 420656 h 420656"/>
                <a:gd name="connsiteX4" fmla="*/ 0 w 3393353"/>
                <a:gd name="connsiteY4" fmla="*/ 0 h 42065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93353" h="420656">
                  <a:moveTo>
                    <a:pt x="0" y="0"/>
                  </a:moveTo>
                  <a:lnTo>
                    <a:pt x="3393353" y="0"/>
                  </a:lnTo>
                  <a:lnTo>
                    <a:pt x="3393353" y="420656"/>
                  </a:lnTo>
                  <a:lnTo>
                    <a:pt x="0" y="420656"/>
                  </a:lnTo>
                  <a:lnTo>
                    <a:pt x="0" y="0"/>
                  </a:lnTo>
                  <a:close/>
                </a:path>
              </a:pathLst>
            </a:custGeom>
            <a:solidFill>
              <a:schemeClr val="accent1">
                <a:lumMod val="20000"/>
                <a:lumOff val="80000"/>
              </a:schemeClr>
            </a:solidFill>
            <a:scene3d>
              <a:camera prst="orthographicFront"/>
              <a:lightRig rig="flat" dir="t"/>
            </a:scene3d>
            <a:sp3d prstMaterial="dkEdge">
              <a:bevelT w="8200" h="38100"/>
            </a:sp3d>
          </p:spPr>
          <p:style>
            <a:lnRef idx="0">
              <a:schemeClr val="lt1">
                <a:hueOff val="0"/>
                <a:satOff val="0"/>
                <a:lumOff val="0"/>
                <a:alphaOff val="0"/>
              </a:schemeClr>
            </a:lnRef>
            <a:fillRef idx="2">
              <a:schemeClr val="accent1">
                <a:hueOff val="0"/>
                <a:satOff val="0"/>
                <a:lumOff val="0"/>
                <a:alphaOff val="0"/>
              </a:schemeClr>
            </a:fillRef>
            <a:effectRef idx="1">
              <a:schemeClr val="accent1">
                <a:hueOff val="0"/>
                <a:satOff val="0"/>
                <a:lumOff val="0"/>
                <a:alphaOff val="0"/>
              </a:schemeClr>
            </a:effectRef>
            <a:fontRef idx="minor">
              <a:schemeClr val="dk1"/>
            </a:fontRef>
          </p:style>
          <p:txBody>
            <a:bodyPr spcFirstLastPara="0" vert="horz" wrap="square" lIns="6985" tIns="6985" rIns="6985" bIns="6985" numCol="1" spcCol="1270" anchor="ctr" anchorCtr="0">
              <a:noAutofit/>
            </a:bodyPr>
            <a:lstStyle/>
            <a:p>
              <a:pPr marL="0" lvl="0" indent="0" algn="ctr" defTabSz="488950">
                <a:lnSpc>
                  <a:spcPct val="90000"/>
                </a:lnSpc>
                <a:spcBef>
                  <a:spcPct val="0"/>
                </a:spcBef>
                <a:spcAft>
                  <a:spcPct val="35000"/>
                </a:spcAft>
                <a:buNone/>
              </a:pPr>
              <a:r>
                <a:rPr lang="en-SG" sz="1100" kern="1200" dirty="0"/>
                <a:t>Maintain effective dose for 6-12 months (the dose that makes them well is the dose that keeps them well)</a:t>
              </a:r>
            </a:p>
          </p:txBody>
        </p:sp>
        <p:sp>
          <p:nvSpPr>
            <p:cNvPr id="27" name="Freeform: Shape 26">
              <a:extLst>
                <a:ext uri="{FF2B5EF4-FFF2-40B4-BE49-F238E27FC236}">
                  <a16:creationId xmlns:a16="http://schemas.microsoft.com/office/drawing/2014/main" id="{73C19127-7E2E-418A-B1AC-E1E37021DA2F}"/>
                </a:ext>
              </a:extLst>
            </p:cNvPr>
            <p:cNvSpPr/>
            <p:nvPr/>
          </p:nvSpPr>
          <p:spPr>
            <a:xfrm>
              <a:off x="2142511" y="5876185"/>
              <a:ext cx="3393353" cy="420656"/>
            </a:xfrm>
            <a:custGeom>
              <a:avLst/>
              <a:gdLst>
                <a:gd name="connsiteX0" fmla="*/ 0 w 3393353"/>
                <a:gd name="connsiteY0" fmla="*/ 0 h 420656"/>
                <a:gd name="connsiteX1" fmla="*/ 3393353 w 3393353"/>
                <a:gd name="connsiteY1" fmla="*/ 0 h 420656"/>
                <a:gd name="connsiteX2" fmla="*/ 3393353 w 3393353"/>
                <a:gd name="connsiteY2" fmla="*/ 420656 h 420656"/>
                <a:gd name="connsiteX3" fmla="*/ 0 w 3393353"/>
                <a:gd name="connsiteY3" fmla="*/ 420656 h 420656"/>
                <a:gd name="connsiteX4" fmla="*/ 0 w 3393353"/>
                <a:gd name="connsiteY4" fmla="*/ 0 h 42065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93353" h="420656">
                  <a:moveTo>
                    <a:pt x="0" y="0"/>
                  </a:moveTo>
                  <a:lnTo>
                    <a:pt x="3393353" y="0"/>
                  </a:lnTo>
                  <a:lnTo>
                    <a:pt x="3393353" y="420656"/>
                  </a:lnTo>
                  <a:lnTo>
                    <a:pt x="0" y="420656"/>
                  </a:lnTo>
                  <a:lnTo>
                    <a:pt x="0" y="0"/>
                  </a:lnTo>
                  <a:close/>
                </a:path>
              </a:pathLst>
            </a:custGeom>
            <a:solidFill>
              <a:schemeClr val="accent1">
                <a:lumMod val="20000"/>
                <a:lumOff val="80000"/>
              </a:schemeClr>
            </a:solidFill>
            <a:scene3d>
              <a:camera prst="orthographicFront"/>
              <a:lightRig rig="flat" dir="t"/>
            </a:scene3d>
            <a:sp3d prstMaterial="dkEdge">
              <a:bevelT w="8200" h="38100"/>
            </a:sp3d>
          </p:spPr>
          <p:style>
            <a:lnRef idx="0">
              <a:schemeClr val="lt1">
                <a:hueOff val="0"/>
                <a:satOff val="0"/>
                <a:lumOff val="0"/>
                <a:alphaOff val="0"/>
              </a:schemeClr>
            </a:lnRef>
            <a:fillRef idx="2">
              <a:schemeClr val="accent1">
                <a:hueOff val="0"/>
                <a:satOff val="0"/>
                <a:lumOff val="0"/>
                <a:alphaOff val="0"/>
              </a:schemeClr>
            </a:fillRef>
            <a:effectRef idx="1">
              <a:schemeClr val="accent1">
                <a:hueOff val="0"/>
                <a:satOff val="0"/>
                <a:lumOff val="0"/>
                <a:alphaOff val="0"/>
              </a:schemeClr>
            </a:effectRef>
            <a:fontRef idx="minor">
              <a:schemeClr val="dk1"/>
            </a:fontRef>
          </p:style>
          <p:txBody>
            <a:bodyPr spcFirstLastPara="0" vert="horz" wrap="square" lIns="6985" tIns="6985" rIns="6985" bIns="6985" numCol="1" spcCol="1270" anchor="ctr" anchorCtr="0">
              <a:noAutofit/>
            </a:bodyPr>
            <a:lstStyle/>
            <a:p>
              <a:pPr marL="0" lvl="0" indent="0" algn="ctr" defTabSz="488950">
                <a:lnSpc>
                  <a:spcPct val="90000"/>
                </a:lnSpc>
                <a:spcBef>
                  <a:spcPct val="0"/>
                </a:spcBef>
                <a:spcAft>
                  <a:spcPct val="35000"/>
                </a:spcAft>
                <a:buNone/>
              </a:pPr>
              <a:r>
                <a:rPr lang="en-SG" sz="1100" kern="1200" dirty="0"/>
                <a:t>Long term for patients ≥2 episodes/suicidal risk/family Hx</a:t>
              </a:r>
            </a:p>
          </p:txBody>
        </p:sp>
        <p:sp>
          <p:nvSpPr>
            <p:cNvPr id="28" name="Freeform: Shape 27">
              <a:extLst>
                <a:ext uri="{FF2B5EF4-FFF2-40B4-BE49-F238E27FC236}">
                  <a16:creationId xmlns:a16="http://schemas.microsoft.com/office/drawing/2014/main" id="{BEE04191-7E00-429F-9252-3349336366AC}"/>
                </a:ext>
              </a:extLst>
            </p:cNvPr>
            <p:cNvSpPr/>
            <p:nvPr/>
          </p:nvSpPr>
          <p:spPr>
            <a:xfrm>
              <a:off x="5650757" y="3502857"/>
              <a:ext cx="1557630" cy="2212655"/>
            </a:xfrm>
            <a:custGeom>
              <a:avLst/>
              <a:gdLst>
                <a:gd name="connsiteX0" fmla="*/ 0 w 1473022"/>
                <a:gd name="connsiteY0" fmla="*/ 0 h 2204649"/>
                <a:gd name="connsiteX1" fmla="*/ 1473022 w 1473022"/>
                <a:gd name="connsiteY1" fmla="*/ 0 h 2204649"/>
                <a:gd name="connsiteX2" fmla="*/ 1473022 w 1473022"/>
                <a:gd name="connsiteY2" fmla="*/ 2204649 h 2204649"/>
                <a:gd name="connsiteX3" fmla="*/ 0 w 1473022"/>
                <a:gd name="connsiteY3" fmla="*/ 2204649 h 2204649"/>
                <a:gd name="connsiteX4" fmla="*/ 0 w 1473022"/>
                <a:gd name="connsiteY4" fmla="*/ 0 h 220464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73022" h="2204649">
                  <a:moveTo>
                    <a:pt x="0" y="0"/>
                  </a:moveTo>
                  <a:lnTo>
                    <a:pt x="1473022" y="0"/>
                  </a:lnTo>
                  <a:lnTo>
                    <a:pt x="1473022" y="2204649"/>
                  </a:lnTo>
                  <a:lnTo>
                    <a:pt x="0" y="2204649"/>
                  </a:lnTo>
                  <a:lnTo>
                    <a:pt x="0" y="0"/>
                  </a:lnTo>
                  <a:close/>
                </a:path>
              </a:pathLst>
            </a:custGeom>
            <a:solidFill>
              <a:schemeClr val="accent1">
                <a:lumMod val="20000"/>
                <a:lumOff val="80000"/>
              </a:schemeClr>
            </a:solidFill>
            <a:scene3d>
              <a:camera prst="orthographicFront"/>
              <a:lightRig rig="flat" dir="t"/>
            </a:scene3d>
            <a:sp3d prstMaterial="dkEdge">
              <a:bevelT w="8200" h="38100"/>
            </a:sp3d>
          </p:spPr>
          <p:style>
            <a:lnRef idx="0">
              <a:schemeClr val="lt1">
                <a:hueOff val="0"/>
                <a:satOff val="0"/>
                <a:lumOff val="0"/>
                <a:alphaOff val="0"/>
              </a:schemeClr>
            </a:lnRef>
            <a:fillRef idx="2">
              <a:schemeClr val="accent1">
                <a:hueOff val="0"/>
                <a:satOff val="0"/>
                <a:lumOff val="0"/>
                <a:alphaOff val="0"/>
              </a:schemeClr>
            </a:fillRef>
            <a:effectRef idx="1">
              <a:schemeClr val="accent1">
                <a:hueOff val="0"/>
                <a:satOff val="0"/>
                <a:lumOff val="0"/>
                <a:alphaOff val="0"/>
              </a:schemeClr>
            </a:effectRef>
            <a:fontRef idx="minor">
              <a:schemeClr val="dk1"/>
            </a:fontRef>
          </p:style>
          <p:txBody>
            <a:bodyPr spcFirstLastPara="0" vert="horz" wrap="square" lIns="6985" tIns="6985" rIns="6985" bIns="6985" numCol="1" spcCol="1270" anchor="ctr" anchorCtr="0">
              <a:noAutofit/>
            </a:bodyPr>
            <a:lstStyle/>
            <a:p>
              <a:pPr marL="93663" lvl="0" defTabSz="488950">
                <a:lnSpc>
                  <a:spcPct val="90000"/>
                </a:lnSpc>
                <a:spcBef>
                  <a:spcPct val="0"/>
                </a:spcBef>
                <a:buNone/>
              </a:pPr>
              <a:r>
                <a:rPr lang="en-SG" sz="1100" kern="1200" dirty="0"/>
                <a:t>Treatment of</a:t>
              </a:r>
            </a:p>
            <a:p>
              <a:pPr marL="93663" lvl="0" defTabSz="488950">
                <a:lnSpc>
                  <a:spcPct val="90000"/>
                </a:lnSpc>
                <a:spcBef>
                  <a:spcPct val="0"/>
                </a:spcBef>
                <a:spcAft>
                  <a:spcPct val="35000"/>
                </a:spcAft>
                <a:buNone/>
              </a:pPr>
              <a:r>
                <a:rPr lang="en-SG" sz="1100" kern="1200" dirty="0"/>
                <a:t>associated issues:</a:t>
              </a:r>
            </a:p>
            <a:p>
              <a:pPr marL="144000" lvl="0" indent="-108000" defTabSz="488950">
                <a:lnSpc>
                  <a:spcPct val="90000"/>
                </a:lnSpc>
                <a:spcBef>
                  <a:spcPct val="0"/>
                </a:spcBef>
                <a:spcAft>
                  <a:spcPct val="35000"/>
                </a:spcAft>
                <a:buFont typeface="Arial" panose="020B0604020202020204" pitchFamily="34" charset="0"/>
                <a:buChar char="•"/>
              </a:pPr>
              <a:r>
                <a:rPr lang="en-SG" sz="1100" kern="1200" dirty="0"/>
                <a:t>Agitation/Anxiety issues (Benzodiazepines)</a:t>
              </a:r>
            </a:p>
            <a:p>
              <a:pPr marL="144000" lvl="0" indent="-108000" defTabSz="488950">
                <a:lnSpc>
                  <a:spcPct val="90000"/>
                </a:lnSpc>
                <a:spcBef>
                  <a:spcPct val="0"/>
                </a:spcBef>
                <a:spcAft>
                  <a:spcPct val="35000"/>
                </a:spcAft>
                <a:buFont typeface="Arial" panose="020B0604020202020204" pitchFamily="34" charset="0"/>
                <a:buChar char="•"/>
              </a:pPr>
              <a:r>
                <a:rPr lang="en-SG" sz="1100" kern="1200" dirty="0"/>
                <a:t>Insomnia (Hypnotics)</a:t>
              </a:r>
            </a:p>
            <a:p>
              <a:pPr marL="144000" lvl="0" indent="-108000" defTabSz="488950">
                <a:lnSpc>
                  <a:spcPct val="90000"/>
                </a:lnSpc>
                <a:spcBef>
                  <a:spcPct val="0"/>
                </a:spcBef>
                <a:spcAft>
                  <a:spcPct val="35000"/>
                </a:spcAft>
                <a:buFont typeface="Arial" panose="020B0604020202020204" pitchFamily="34" charset="0"/>
                <a:buChar char="•"/>
              </a:pPr>
              <a:r>
                <a:rPr lang="en-SG" sz="1100" kern="1200" dirty="0"/>
                <a:t>Psychotic symptoms (Anti-psychotics e.g. Quetiapine)</a:t>
              </a:r>
            </a:p>
            <a:p>
              <a:pPr marL="144000" lvl="0" indent="-108000" defTabSz="488950">
                <a:lnSpc>
                  <a:spcPct val="90000"/>
                </a:lnSpc>
                <a:spcBef>
                  <a:spcPct val="0"/>
                </a:spcBef>
                <a:spcAft>
                  <a:spcPct val="35000"/>
                </a:spcAft>
                <a:buFont typeface="Arial" panose="020B0604020202020204" pitchFamily="34" charset="0"/>
                <a:buChar char="•"/>
              </a:pPr>
              <a:r>
                <a:rPr lang="en-SG" sz="1100" kern="1200" dirty="0"/>
                <a:t>Suicidal tendency (ECT)</a:t>
              </a:r>
            </a:p>
          </p:txBody>
        </p:sp>
        <p:sp>
          <p:nvSpPr>
            <p:cNvPr id="29" name="Freeform: Shape 28">
              <a:extLst>
                <a:ext uri="{FF2B5EF4-FFF2-40B4-BE49-F238E27FC236}">
                  <a16:creationId xmlns:a16="http://schemas.microsoft.com/office/drawing/2014/main" id="{F1072FED-E150-4F2D-A697-E83621C37ED0}"/>
                </a:ext>
              </a:extLst>
            </p:cNvPr>
            <p:cNvSpPr/>
            <p:nvPr/>
          </p:nvSpPr>
          <p:spPr>
            <a:xfrm>
              <a:off x="7323280" y="3502856"/>
              <a:ext cx="1561258" cy="2212655"/>
            </a:xfrm>
            <a:custGeom>
              <a:avLst/>
              <a:gdLst>
                <a:gd name="connsiteX0" fmla="*/ 0 w 1473022"/>
                <a:gd name="connsiteY0" fmla="*/ 0 h 2204649"/>
                <a:gd name="connsiteX1" fmla="*/ 1473022 w 1473022"/>
                <a:gd name="connsiteY1" fmla="*/ 0 h 2204649"/>
                <a:gd name="connsiteX2" fmla="*/ 1473022 w 1473022"/>
                <a:gd name="connsiteY2" fmla="*/ 2204649 h 2204649"/>
                <a:gd name="connsiteX3" fmla="*/ 0 w 1473022"/>
                <a:gd name="connsiteY3" fmla="*/ 2204649 h 2204649"/>
                <a:gd name="connsiteX4" fmla="*/ 0 w 1473022"/>
                <a:gd name="connsiteY4" fmla="*/ 0 h 220464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73022" h="2204649">
                  <a:moveTo>
                    <a:pt x="0" y="0"/>
                  </a:moveTo>
                  <a:lnTo>
                    <a:pt x="1473022" y="0"/>
                  </a:lnTo>
                  <a:lnTo>
                    <a:pt x="1473022" y="2204649"/>
                  </a:lnTo>
                  <a:lnTo>
                    <a:pt x="0" y="2204649"/>
                  </a:lnTo>
                  <a:lnTo>
                    <a:pt x="0" y="0"/>
                  </a:lnTo>
                  <a:close/>
                </a:path>
              </a:pathLst>
            </a:custGeom>
            <a:solidFill>
              <a:schemeClr val="accent1">
                <a:lumMod val="20000"/>
                <a:lumOff val="80000"/>
              </a:schemeClr>
            </a:solidFill>
            <a:scene3d>
              <a:camera prst="orthographicFront"/>
              <a:lightRig rig="flat" dir="t"/>
            </a:scene3d>
            <a:sp3d prstMaterial="dkEdge">
              <a:bevelT w="8200" h="38100"/>
            </a:sp3d>
          </p:spPr>
          <p:style>
            <a:lnRef idx="0">
              <a:schemeClr val="lt1">
                <a:hueOff val="0"/>
                <a:satOff val="0"/>
                <a:lumOff val="0"/>
                <a:alphaOff val="0"/>
              </a:schemeClr>
            </a:lnRef>
            <a:fillRef idx="2">
              <a:schemeClr val="accent1">
                <a:hueOff val="0"/>
                <a:satOff val="0"/>
                <a:lumOff val="0"/>
                <a:alphaOff val="0"/>
              </a:schemeClr>
            </a:fillRef>
            <a:effectRef idx="1">
              <a:schemeClr val="accent1">
                <a:hueOff val="0"/>
                <a:satOff val="0"/>
                <a:lumOff val="0"/>
                <a:alphaOff val="0"/>
              </a:schemeClr>
            </a:effectRef>
            <a:fontRef idx="minor">
              <a:schemeClr val="dk1"/>
            </a:fontRef>
          </p:style>
          <p:txBody>
            <a:bodyPr spcFirstLastPara="0" vert="horz" wrap="square" lIns="6985" tIns="6985" rIns="6985" bIns="6985" numCol="1" spcCol="1270" anchor="ctr" anchorCtr="0">
              <a:noAutofit/>
            </a:bodyPr>
            <a:lstStyle/>
            <a:p>
              <a:pPr marL="0" lvl="0" indent="0" defTabSz="488950">
                <a:lnSpc>
                  <a:spcPct val="90000"/>
                </a:lnSpc>
                <a:spcBef>
                  <a:spcPct val="0"/>
                </a:spcBef>
                <a:spcAft>
                  <a:spcPct val="35000"/>
                </a:spcAft>
                <a:buNone/>
              </a:pPr>
              <a:r>
                <a:rPr lang="en-SG" sz="1100" kern="1200" dirty="0"/>
                <a:t>  Psychosocial Intervention</a:t>
              </a:r>
            </a:p>
            <a:p>
              <a:pPr marL="144000" lvl="0" indent="-108000" defTabSz="488950">
                <a:lnSpc>
                  <a:spcPct val="90000"/>
                </a:lnSpc>
                <a:spcBef>
                  <a:spcPct val="0"/>
                </a:spcBef>
                <a:spcAft>
                  <a:spcPct val="35000"/>
                </a:spcAft>
                <a:buFont typeface="Arial" panose="020B0604020202020204" pitchFamily="34" charset="0"/>
                <a:buChar char="•"/>
              </a:pPr>
              <a:r>
                <a:rPr lang="en-SG" sz="1100" kern="1200" dirty="0"/>
                <a:t>Cognitive Behavioural Therapy</a:t>
              </a:r>
            </a:p>
          </p:txBody>
        </p:sp>
        <p:sp>
          <p:nvSpPr>
            <p:cNvPr id="30" name="Freeform: Shape 29">
              <a:extLst>
                <a:ext uri="{FF2B5EF4-FFF2-40B4-BE49-F238E27FC236}">
                  <a16:creationId xmlns:a16="http://schemas.microsoft.com/office/drawing/2014/main" id="{1ED0CF84-DF2C-464C-AA51-41B91B3A0FE5}"/>
                </a:ext>
              </a:extLst>
            </p:cNvPr>
            <p:cNvSpPr/>
            <p:nvPr/>
          </p:nvSpPr>
          <p:spPr>
            <a:xfrm>
              <a:off x="7016991" y="2886687"/>
              <a:ext cx="2934585" cy="420656"/>
            </a:xfrm>
            <a:custGeom>
              <a:avLst/>
              <a:gdLst>
                <a:gd name="connsiteX0" fmla="*/ 0 w 2934585"/>
                <a:gd name="connsiteY0" fmla="*/ 0 h 420656"/>
                <a:gd name="connsiteX1" fmla="*/ 2934585 w 2934585"/>
                <a:gd name="connsiteY1" fmla="*/ 0 h 420656"/>
                <a:gd name="connsiteX2" fmla="*/ 2934585 w 2934585"/>
                <a:gd name="connsiteY2" fmla="*/ 420656 h 420656"/>
                <a:gd name="connsiteX3" fmla="*/ 0 w 2934585"/>
                <a:gd name="connsiteY3" fmla="*/ 420656 h 420656"/>
                <a:gd name="connsiteX4" fmla="*/ 0 w 2934585"/>
                <a:gd name="connsiteY4" fmla="*/ 0 h 42065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34585" h="420656">
                  <a:moveTo>
                    <a:pt x="0" y="0"/>
                  </a:moveTo>
                  <a:lnTo>
                    <a:pt x="2934585" y="0"/>
                  </a:lnTo>
                  <a:lnTo>
                    <a:pt x="2934585" y="420656"/>
                  </a:lnTo>
                  <a:lnTo>
                    <a:pt x="0" y="420656"/>
                  </a:lnTo>
                  <a:lnTo>
                    <a:pt x="0" y="0"/>
                  </a:lnTo>
                  <a:close/>
                </a:path>
              </a:pathLst>
            </a:custGeom>
            <a:solidFill>
              <a:schemeClr val="accent1">
                <a:lumMod val="60000"/>
                <a:lumOff val="40000"/>
              </a:schemeClr>
            </a:solidFill>
            <a:scene3d>
              <a:camera prst="orthographicFront"/>
              <a:lightRig rig="flat" dir="t"/>
            </a:scene3d>
            <a:sp3d prstMaterial="dkEdge">
              <a:bevelT w="8200" h="38100"/>
            </a:sp3d>
          </p:spPr>
          <p:style>
            <a:lnRef idx="0">
              <a:schemeClr val="lt1">
                <a:hueOff val="0"/>
                <a:satOff val="0"/>
                <a:lumOff val="0"/>
                <a:alphaOff val="0"/>
              </a:schemeClr>
            </a:lnRef>
            <a:fillRef idx="2">
              <a:schemeClr val="accent1">
                <a:hueOff val="0"/>
                <a:satOff val="0"/>
                <a:lumOff val="0"/>
                <a:alphaOff val="0"/>
              </a:schemeClr>
            </a:fillRef>
            <a:effectRef idx="1">
              <a:schemeClr val="accent1">
                <a:hueOff val="0"/>
                <a:satOff val="0"/>
                <a:lumOff val="0"/>
                <a:alphaOff val="0"/>
              </a:schemeClr>
            </a:effectRef>
            <a:fontRef idx="minor">
              <a:schemeClr val="dk1"/>
            </a:fontRef>
          </p:style>
          <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n-SG" sz="1200" kern="1200" dirty="0"/>
                <a:t>Does not fulfil DSM-5 for MDD</a:t>
              </a:r>
            </a:p>
          </p:txBody>
        </p:sp>
        <p:sp>
          <p:nvSpPr>
            <p:cNvPr id="31" name="Freeform: Shape 30">
              <a:extLst>
                <a:ext uri="{FF2B5EF4-FFF2-40B4-BE49-F238E27FC236}">
                  <a16:creationId xmlns:a16="http://schemas.microsoft.com/office/drawing/2014/main" id="{BC392E75-63C2-4D71-968D-654A3436C81B}"/>
                </a:ext>
              </a:extLst>
            </p:cNvPr>
            <p:cNvSpPr/>
            <p:nvPr/>
          </p:nvSpPr>
          <p:spPr>
            <a:xfrm>
              <a:off x="8994373" y="3502856"/>
              <a:ext cx="1561258" cy="2212655"/>
            </a:xfrm>
            <a:custGeom>
              <a:avLst/>
              <a:gdLst>
                <a:gd name="connsiteX0" fmla="*/ 0 w 1473022"/>
                <a:gd name="connsiteY0" fmla="*/ 0 h 2204649"/>
                <a:gd name="connsiteX1" fmla="*/ 1473022 w 1473022"/>
                <a:gd name="connsiteY1" fmla="*/ 0 h 2204649"/>
                <a:gd name="connsiteX2" fmla="*/ 1473022 w 1473022"/>
                <a:gd name="connsiteY2" fmla="*/ 2204649 h 2204649"/>
                <a:gd name="connsiteX3" fmla="*/ 0 w 1473022"/>
                <a:gd name="connsiteY3" fmla="*/ 2204649 h 2204649"/>
                <a:gd name="connsiteX4" fmla="*/ 0 w 1473022"/>
                <a:gd name="connsiteY4" fmla="*/ 0 h 220464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73022" h="2204649">
                  <a:moveTo>
                    <a:pt x="0" y="0"/>
                  </a:moveTo>
                  <a:lnTo>
                    <a:pt x="1473022" y="0"/>
                  </a:lnTo>
                  <a:lnTo>
                    <a:pt x="1473022" y="2204649"/>
                  </a:lnTo>
                  <a:lnTo>
                    <a:pt x="0" y="2204649"/>
                  </a:lnTo>
                  <a:lnTo>
                    <a:pt x="0" y="0"/>
                  </a:lnTo>
                  <a:close/>
                </a:path>
              </a:pathLst>
            </a:custGeom>
            <a:solidFill>
              <a:schemeClr val="accent1">
                <a:lumMod val="60000"/>
                <a:lumOff val="40000"/>
              </a:schemeClr>
            </a:solidFill>
            <a:scene3d>
              <a:camera prst="orthographicFront"/>
              <a:lightRig rig="flat" dir="t"/>
            </a:scene3d>
            <a:sp3d prstMaterial="dkEdge">
              <a:bevelT w="8200" h="38100"/>
            </a:sp3d>
          </p:spPr>
          <p:style>
            <a:lnRef idx="0">
              <a:schemeClr val="lt1">
                <a:hueOff val="0"/>
                <a:satOff val="0"/>
                <a:lumOff val="0"/>
                <a:alphaOff val="0"/>
              </a:schemeClr>
            </a:lnRef>
            <a:fillRef idx="2">
              <a:schemeClr val="accent1">
                <a:hueOff val="0"/>
                <a:satOff val="0"/>
                <a:lumOff val="0"/>
                <a:alphaOff val="0"/>
              </a:schemeClr>
            </a:fillRef>
            <a:effectRef idx="1">
              <a:schemeClr val="accent1">
                <a:hueOff val="0"/>
                <a:satOff val="0"/>
                <a:lumOff val="0"/>
                <a:alphaOff val="0"/>
              </a:schemeClr>
            </a:effectRef>
            <a:fontRef idx="minor">
              <a:schemeClr val="dk1"/>
            </a:fontRef>
          </p:style>
          <p:txBody>
            <a:bodyPr spcFirstLastPara="0" vert="horz" wrap="square" lIns="6985" tIns="6985" rIns="6985" bIns="6985" numCol="1" spcCol="1270" anchor="ctr" anchorCtr="0">
              <a:noAutofit/>
            </a:bodyPr>
            <a:lstStyle/>
            <a:p>
              <a:pPr marL="0" lvl="0" indent="0" defTabSz="488950">
                <a:lnSpc>
                  <a:spcPct val="90000"/>
                </a:lnSpc>
                <a:spcBef>
                  <a:spcPct val="0"/>
                </a:spcBef>
                <a:spcAft>
                  <a:spcPct val="35000"/>
                </a:spcAft>
                <a:buNone/>
              </a:pPr>
              <a:r>
                <a:rPr lang="en-SG" sz="1100" kern="1200" dirty="0"/>
                <a:t>  Evaluate</a:t>
              </a:r>
            </a:p>
            <a:p>
              <a:pPr marL="144000" lvl="0" indent="-108000" defTabSz="488950">
                <a:lnSpc>
                  <a:spcPct val="90000"/>
                </a:lnSpc>
                <a:spcBef>
                  <a:spcPct val="0"/>
                </a:spcBef>
                <a:spcAft>
                  <a:spcPct val="35000"/>
                </a:spcAft>
                <a:buFont typeface="Arial" panose="020B0604020202020204" pitchFamily="34" charset="0"/>
                <a:buChar char="•"/>
              </a:pPr>
              <a:r>
                <a:rPr lang="en-SG" sz="1100" kern="1200" dirty="0"/>
                <a:t>For Other Spectrum of Depressive Disorders</a:t>
              </a:r>
            </a:p>
          </p:txBody>
        </p:sp>
      </p:grpSp>
      <p:sp>
        <p:nvSpPr>
          <p:cNvPr id="32" name="Freeform: Shape 31">
            <a:extLst>
              <a:ext uri="{FF2B5EF4-FFF2-40B4-BE49-F238E27FC236}">
                <a16:creationId xmlns:a16="http://schemas.microsoft.com/office/drawing/2014/main" id="{B70513F2-D929-48E9-B73B-E37F53EF8F94}"/>
              </a:ext>
            </a:extLst>
          </p:cNvPr>
          <p:cNvSpPr/>
          <p:nvPr/>
        </p:nvSpPr>
        <p:spPr>
          <a:xfrm>
            <a:off x="8994373" y="1702770"/>
            <a:ext cx="1561258" cy="420657"/>
          </a:xfrm>
          <a:custGeom>
            <a:avLst/>
            <a:gdLst>
              <a:gd name="connsiteX0" fmla="*/ 0 w 1473022"/>
              <a:gd name="connsiteY0" fmla="*/ 0 h 2204649"/>
              <a:gd name="connsiteX1" fmla="*/ 1473022 w 1473022"/>
              <a:gd name="connsiteY1" fmla="*/ 0 h 2204649"/>
              <a:gd name="connsiteX2" fmla="*/ 1473022 w 1473022"/>
              <a:gd name="connsiteY2" fmla="*/ 2204649 h 2204649"/>
              <a:gd name="connsiteX3" fmla="*/ 0 w 1473022"/>
              <a:gd name="connsiteY3" fmla="*/ 2204649 h 2204649"/>
              <a:gd name="connsiteX4" fmla="*/ 0 w 1473022"/>
              <a:gd name="connsiteY4" fmla="*/ 0 h 220464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73022" h="2204649">
                <a:moveTo>
                  <a:pt x="0" y="0"/>
                </a:moveTo>
                <a:lnTo>
                  <a:pt x="1473022" y="0"/>
                </a:lnTo>
                <a:lnTo>
                  <a:pt x="1473022" y="2204649"/>
                </a:lnTo>
                <a:lnTo>
                  <a:pt x="0" y="2204649"/>
                </a:lnTo>
                <a:lnTo>
                  <a:pt x="0" y="0"/>
                </a:lnTo>
                <a:close/>
              </a:path>
            </a:pathLst>
          </a:custGeom>
          <a:solidFill>
            <a:schemeClr val="accent1">
              <a:lumMod val="60000"/>
              <a:lumOff val="40000"/>
            </a:schemeClr>
          </a:solidFill>
          <a:scene3d>
            <a:camera prst="orthographicFront"/>
            <a:lightRig rig="flat" dir="t"/>
          </a:scene3d>
          <a:sp3d prstMaterial="dkEdge">
            <a:bevelT w="8200" h="38100"/>
          </a:sp3d>
        </p:spPr>
        <p:style>
          <a:lnRef idx="0">
            <a:schemeClr val="lt1">
              <a:hueOff val="0"/>
              <a:satOff val="0"/>
              <a:lumOff val="0"/>
              <a:alphaOff val="0"/>
            </a:schemeClr>
          </a:lnRef>
          <a:fillRef idx="2">
            <a:schemeClr val="accent1">
              <a:hueOff val="0"/>
              <a:satOff val="0"/>
              <a:lumOff val="0"/>
              <a:alphaOff val="0"/>
            </a:schemeClr>
          </a:fillRef>
          <a:effectRef idx="1">
            <a:schemeClr val="accent1">
              <a:hueOff val="0"/>
              <a:satOff val="0"/>
              <a:lumOff val="0"/>
              <a:alphaOff val="0"/>
            </a:schemeClr>
          </a:effectRef>
          <a:fontRef idx="minor">
            <a:schemeClr val="dk1"/>
          </a:fontRef>
        </p:style>
        <p:txBody>
          <a:bodyPr spcFirstLastPara="0" vert="horz" wrap="square" lIns="6985" tIns="6985" rIns="6985" bIns="6985" numCol="1" spcCol="1270" anchor="ctr" anchorCtr="0">
            <a:noAutofit/>
          </a:bodyPr>
          <a:lstStyle/>
          <a:p>
            <a:pPr marL="0" lvl="0" indent="0" algn="ctr" defTabSz="488950">
              <a:lnSpc>
                <a:spcPct val="90000"/>
              </a:lnSpc>
              <a:spcBef>
                <a:spcPct val="0"/>
              </a:spcBef>
              <a:spcAft>
                <a:spcPct val="35000"/>
              </a:spcAft>
              <a:buNone/>
            </a:pPr>
            <a:r>
              <a:rPr lang="en-SG" sz="1100" dirty="0"/>
              <a:t>Treat accordingly</a:t>
            </a:r>
            <a:endParaRPr lang="en-SG" sz="1100" kern="1200" dirty="0"/>
          </a:p>
        </p:txBody>
      </p:sp>
      <p:sp>
        <p:nvSpPr>
          <p:cNvPr id="37" name="TextBox 36">
            <a:extLst>
              <a:ext uri="{FF2B5EF4-FFF2-40B4-BE49-F238E27FC236}">
                <a16:creationId xmlns:a16="http://schemas.microsoft.com/office/drawing/2014/main" id="{BDB390E5-26A2-4951-A832-69AF1D7B5FF0}"/>
              </a:ext>
            </a:extLst>
          </p:cNvPr>
          <p:cNvSpPr txBox="1"/>
          <p:nvPr/>
        </p:nvSpPr>
        <p:spPr>
          <a:xfrm>
            <a:off x="3038425" y="3894812"/>
            <a:ext cx="2126106" cy="246221"/>
          </a:xfrm>
          <a:prstGeom prst="rect">
            <a:avLst/>
          </a:prstGeom>
          <a:noFill/>
        </p:spPr>
        <p:txBody>
          <a:bodyPr wrap="square" rtlCol="0">
            <a:spAutoFit/>
          </a:bodyPr>
          <a:lstStyle/>
          <a:p>
            <a:r>
              <a:rPr lang="en-SG" sz="1000" dirty="0">
                <a:solidFill>
                  <a:schemeClr val="bg1"/>
                </a:solidFill>
              </a:rPr>
              <a:t>Side effects    Inadequate response</a:t>
            </a:r>
          </a:p>
        </p:txBody>
      </p:sp>
      <p:sp>
        <p:nvSpPr>
          <p:cNvPr id="38" name="TextBox 37">
            <a:extLst>
              <a:ext uri="{FF2B5EF4-FFF2-40B4-BE49-F238E27FC236}">
                <a16:creationId xmlns:a16="http://schemas.microsoft.com/office/drawing/2014/main" id="{D5B98C5D-F079-4D3C-9583-486A2834CEAD}"/>
              </a:ext>
            </a:extLst>
          </p:cNvPr>
          <p:cNvSpPr txBox="1"/>
          <p:nvPr/>
        </p:nvSpPr>
        <p:spPr>
          <a:xfrm>
            <a:off x="3038425" y="4486073"/>
            <a:ext cx="2126106" cy="246221"/>
          </a:xfrm>
          <a:prstGeom prst="rect">
            <a:avLst/>
          </a:prstGeom>
          <a:noFill/>
        </p:spPr>
        <p:txBody>
          <a:bodyPr wrap="square" rtlCol="0">
            <a:spAutoFit/>
          </a:bodyPr>
          <a:lstStyle/>
          <a:p>
            <a:r>
              <a:rPr lang="en-SG" sz="1000" dirty="0">
                <a:solidFill>
                  <a:schemeClr val="bg1"/>
                </a:solidFill>
              </a:rPr>
              <a:t>Side effects    Inadequate response</a:t>
            </a:r>
          </a:p>
        </p:txBody>
      </p:sp>
      <p:sp>
        <p:nvSpPr>
          <p:cNvPr id="41" name="TextBox 40">
            <a:extLst>
              <a:ext uri="{FF2B5EF4-FFF2-40B4-BE49-F238E27FC236}">
                <a16:creationId xmlns:a16="http://schemas.microsoft.com/office/drawing/2014/main" id="{A65C8B8D-03B5-4F21-9730-AD7A88BE471E}"/>
              </a:ext>
            </a:extLst>
          </p:cNvPr>
          <p:cNvSpPr txBox="1"/>
          <p:nvPr/>
        </p:nvSpPr>
        <p:spPr>
          <a:xfrm>
            <a:off x="7088251" y="5955708"/>
            <a:ext cx="3812243" cy="261610"/>
          </a:xfrm>
          <a:prstGeom prst="rect">
            <a:avLst/>
          </a:prstGeom>
          <a:noFill/>
        </p:spPr>
        <p:txBody>
          <a:bodyPr wrap="square" rtlCol="0">
            <a:spAutoFit/>
          </a:bodyPr>
          <a:lstStyle/>
          <a:p>
            <a:r>
              <a:rPr lang="en-SG" sz="1100" dirty="0">
                <a:solidFill>
                  <a:schemeClr val="bg1"/>
                </a:solidFill>
              </a:rPr>
              <a:t>*Do not combine SSRI, SNRI, TCA or MAOI at the same time</a:t>
            </a:r>
          </a:p>
        </p:txBody>
      </p:sp>
    </p:spTree>
    <p:extLst>
      <p:ext uri="{BB962C8B-B14F-4D97-AF65-F5344CB8AC3E}">
        <p14:creationId xmlns:p14="http://schemas.microsoft.com/office/powerpoint/2010/main" val="19220831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D159ED-77DE-4F06-96B1-C0A5DAA543E1}"/>
              </a:ext>
            </a:extLst>
          </p:cNvPr>
          <p:cNvSpPr>
            <a:spLocks noGrp="1"/>
          </p:cNvSpPr>
          <p:nvPr>
            <p:ph type="title"/>
          </p:nvPr>
        </p:nvSpPr>
        <p:spPr>
          <a:xfrm>
            <a:off x="1097280" y="134204"/>
            <a:ext cx="10058400" cy="1247228"/>
          </a:xfrm>
        </p:spPr>
        <p:txBody>
          <a:bodyPr>
            <a:normAutofit/>
          </a:bodyPr>
          <a:lstStyle/>
          <a:p>
            <a:r>
              <a:rPr lang="en-SG" sz="4000" dirty="0"/>
              <a:t>Jaya fulfils the DSM-5 Criteria of</a:t>
            </a:r>
            <a:br>
              <a:rPr lang="en-SG" sz="4000" dirty="0"/>
            </a:br>
            <a:r>
              <a:rPr lang="en-SG" sz="4000" dirty="0"/>
              <a:t>Major Depressive Disorder (MDD)(simplified)</a:t>
            </a:r>
            <a:r>
              <a:rPr lang="en-SG" sz="4000" baseline="30000" dirty="0"/>
              <a:t>5</a:t>
            </a:r>
            <a:endParaRPr lang="en-SG" sz="4000" dirty="0"/>
          </a:p>
        </p:txBody>
      </p:sp>
      <p:graphicFrame>
        <p:nvGraphicFramePr>
          <p:cNvPr id="6" name="Table 6">
            <a:extLst>
              <a:ext uri="{FF2B5EF4-FFF2-40B4-BE49-F238E27FC236}">
                <a16:creationId xmlns:a16="http://schemas.microsoft.com/office/drawing/2014/main" id="{319E375B-B7DE-466D-9D31-D77B0C94601F}"/>
              </a:ext>
            </a:extLst>
          </p:cNvPr>
          <p:cNvGraphicFramePr>
            <a:graphicFrameLocks noGrp="1"/>
          </p:cNvGraphicFramePr>
          <p:nvPr>
            <p:ph idx="1"/>
            <p:extLst>
              <p:ext uri="{D42A27DB-BD31-4B8C-83A1-F6EECF244321}">
                <p14:modId xmlns:p14="http://schemas.microsoft.com/office/powerpoint/2010/main" val="4286975568"/>
              </p:ext>
            </p:extLst>
          </p:nvPr>
        </p:nvGraphicFramePr>
        <p:xfrm>
          <a:off x="1097283" y="1381432"/>
          <a:ext cx="10058397" cy="4786377"/>
        </p:xfrm>
        <a:graphic>
          <a:graphicData uri="http://schemas.openxmlformats.org/drawingml/2006/table">
            <a:tbl>
              <a:tblPr firstRow="1" bandRow="1">
                <a:tableStyleId>{69CF1AB2-1976-4502-BF36-3FF5EA218861}</a:tableStyleId>
              </a:tblPr>
              <a:tblGrid>
                <a:gridCol w="2042477">
                  <a:extLst>
                    <a:ext uri="{9D8B030D-6E8A-4147-A177-3AD203B41FA5}">
                      <a16:colId xmlns:a16="http://schemas.microsoft.com/office/drawing/2014/main" val="2202792713"/>
                    </a:ext>
                  </a:extLst>
                </a:gridCol>
                <a:gridCol w="6934200">
                  <a:extLst>
                    <a:ext uri="{9D8B030D-6E8A-4147-A177-3AD203B41FA5}">
                      <a16:colId xmlns:a16="http://schemas.microsoft.com/office/drawing/2014/main" val="167834068"/>
                    </a:ext>
                  </a:extLst>
                </a:gridCol>
                <a:gridCol w="1081720">
                  <a:extLst>
                    <a:ext uri="{9D8B030D-6E8A-4147-A177-3AD203B41FA5}">
                      <a16:colId xmlns:a16="http://schemas.microsoft.com/office/drawing/2014/main" val="3913864433"/>
                    </a:ext>
                  </a:extLst>
                </a:gridCol>
              </a:tblGrid>
              <a:tr h="491890">
                <a:tc gridSpan="2">
                  <a:txBody>
                    <a:bodyPr/>
                    <a:lstStyle/>
                    <a:p>
                      <a:r>
                        <a:rPr lang="en-SG" sz="1800" b="1" kern="1200" dirty="0">
                          <a:solidFill>
                            <a:schemeClr val="dk1"/>
                          </a:solidFill>
                          <a:effectLst/>
                          <a:latin typeface="+mn-lt"/>
                          <a:ea typeface="+mn-ea"/>
                          <a:cs typeface="+mn-cs"/>
                        </a:rPr>
                        <a:t> A. Five or more symptoms present in the same 2 weeks &amp; at least symptom 1 or 2 is present most of the day, nearly every day (Mnemonic ‘</a:t>
                      </a:r>
                      <a:r>
                        <a:rPr lang="en-SG" sz="1800" b="1" kern="1200" dirty="0">
                          <a:solidFill>
                            <a:schemeClr val="accent1">
                              <a:lumMod val="50000"/>
                            </a:schemeClr>
                          </a:solidFill>
                          <a:effectLst/>
                          <a:latin typeface="+mn-lt"/>
                          <a:ea typeface="+mn-ea"/>
                          <a:cs typeface="+mn-cs"/>
                        </a:rPr>
                        <a:t>MISS-SPACE</a:t>
                      </a:r>
                      <a:r>
                        <a:rPr lang="en-SG" sz="1800" b="1" kern="1200" dirty="0">
                          <a:solidFill>
                            <a:schemeClr val="dk1"/>
                          </a:solidFill>
                          <a:effectLst/>
                          <a:latin typeface="+mn-lt"/>
                          <a:ea typeface="+mn-ea"/>
                          <a:cs typeface="+mn-cs"/>
                        </a:rPr>
                        <a:t>’ by A/P Cheong Pak Yean) </a:t>
                      </a:r>
                      <a:endParaRPr lang="en-SG" sz="1800" b="1" dirty="0">
                        <a:latin typeface="+mn-lt"/>
                      </a:endParaRPr>
                    </a:p>
                  </a:txBody>
                  <a:tcPr/>
                </a:tc>
                <a:tc hMerge="1">
                  <a:txBody>
                    <a:bodyPr/>
                    <a:lstStyle/>
                    <a:p>
                      <a:endParaRPr lang="en-SG" sz="1800" dirty="0">
                        <a:latin typeface="+mn-lt"/>
                      </a:endParaRPr>
                    </a:p>
                  </a:txBody>
                  <a:tcPr/>
                </a:tc>
                <a:tc>
                  <a:txBody>
                    <a:bodyPr/>
                    <a:lstStyle/>
                    <a:p>
                      <a:endParaRPr lang="en-SG" sz="1800" b="0">
                        <a:latin typeface="+mn-lt"/>
                      </a:endParaRPr>
                    </a:p>
                  </a:txBody>
                  <a:tcPr/>
                </a:tc>
                <a:extLst>
                  <a:ext uri="{0D108BD9-81ED-4DB2-BD59-A6C34878D82A}">
                    <a16:rowId xmlns:a16="http://schemas.microsoft.com/office/drawing/2014/main" val="1141915948"/>
                  </a:ext>
                </a:extLst>
              </a:tr>
              <a:tr h="281080">
                <a:tc>
                  <a:txBody>
                    <a:bodyPr/>
                    <a:lstStyle/>
                    <a:p>
                      <a:pPr algn="r"/>
                      <a:r>
                        <a:rPr lang="en-SG" sz="1800" b="1" dirty="0">
                          <a:latin typeface="+mn-lt"/>
                        </a:rPr>
                        <a:t>1</a:t>
                      </a:r>
                    </a:p>
                  </a:txBody>
                  <a:tcPr/>
                </a:tc>
                <a:tc>
                  <a:txBody>
                    <a:bodyPr/>
                    <a:lstStyle/>
                    <a:p>
                      <a:pPr>
                        <a:lnSpc>
                          <a:spcPct val="107000"/>
                        </a:lnSpc>
                        <a:spcAft>
                          <a:spcPts val="0"/>
                        </a:spcAft>
                      </a:pPr>
                      <a:r>
                        <a:rPr lang="en-SG" sz="1800" b="1" u="none" dirty="0">
                          <a:solidFill>
                            <a:schemeClr val="accent1">
                              <a:lumMod val="50000"/>
                            </a:schemeClr>
                          </a:solidFill>
                          <a:effectLst/>
                          <a:latin typeface="+mn-lt"/>
                          <a:ea typeface="DengXian" panose="02010600030101010101" pitchFamily="2" charset="-122"/>
                          <a:cs typeface="Times New Roman" panose="02020603050405020304" pitchFamily="18" charset="0"/>
                        </a:rPr>
                        <a:t>M </a:t>
                      </a:r>
                      <a:r>
                        <a:rPr lang="en-SG" sz="1800" b="0" dirty="0" err="1">
                          <a:effectLst/>
                          <a:latin typeface="+mn-lt"/>
                          <a:ea typeface="DengXian" panose="02010600030101010101" pitchFamily="2" charset="-122"/>
                          <a:cs typeface="Times New Roman" panose="02020603050405020304" pitchFamily="18" charset="0"/>
                        </a:rPr>
                        <a:t>ood</a:t>
                      </a:r>
                      <a:r>
                        <a:rPr lang="en-SG" sz="1800" b="0" dirty="0">
                          <a:effectLst/>
                          <a:latin typeface="+mn-lt"/>
                          <a:ea typeface="DengXian" panose="02010600030101010101" pitchFamily="2" charset="-122"/>
                          <a:cs typeface="Times New Roman" panose="02020603050405020304" pitchFamily="18" charset="0"/>
                        </a:rPr>
                        <a:t> low</a:t>
                      </a:r>
                    </a:p>
                  </a:txBody>
                  <a:tcPr marL="68580" marR="68580" marT="0" marB="0"/>
                </a:tc>
                <a:tc>
                  <a:txBody>
                    <a:bodyPr/>
                    <a:lstStyle/>
                    <a:p>
                      <a:pPr algn="ctr">
                        <a:lnSpc>
                          <a:spcPct val="107000"/>
                        </a:lnSpc>
                        <a:spcAft>
                          <a:spcPts val="0"/>
                        </a:spcAft>
                      </a:pPr>
                      <a:r>
                        <a:rPr lang="en-SG" sz="1800" b="0" dirty="0">
                          <a:effectLst/>
                          <a:latin typeface="+mn-lt"/>
                          <a:ea typeface="DengXian" panose="02010600030101010101" pitchFamily="2" charset="-122"/>
                          <a:cs typeface="Times New Roman" panose="02020603050405020304" pitchFamily="18" charset="0"/>
                        </a:rPr>
                        <a:t>√</a:t>
                      </a:r>
                    </a:p>
                  </a:txBody>
                  <a:tcPr marL="68580" marR="68580" marT="0" marB="0"/>
                </a:tc>
                <a:extLst>
                  <a:ext uri="{0D108BD9-81ED-4DB2-BD59-A6C34878D82A}">
                    <a16:rowId xmlns:a16="http://schemas.microsoft.com/office/drawing/2014/main" val="2912567275"/>
                  </a:ext>
                </a:extLst>
              </a:tr>
              <a:tr h="281080">
                <a:tc>
                  <a:txBody>
                    <a:bodyPr/>
                    <a:lstStyle/>
                    <a:p>
                      <a:pPr algn="r"/>
                      <a:r>
                        <a:rPr lang="en-SG" sz="1800" b="1" dirty="0">
                          <a:latin typeface="+mn-lt"/>
                        </a:rPr>
                        <a:t>2</a:t>
                      </a:r>
                    </a:p>
                  </a:txBody>
                  <a:tcPr/>
                </a:tc>
                <a:tc>
                  <a:txBody>
                    <a:bodyPr/>
                    <a:lstStyle/>
                    <a:p>
                      <a:pPr>
                        <a:lnSpc>
                          <a:spcPct val="107000"/>
                        </a:lnSpc>
                        <a:spcAft>
                          <a:spcPts val="0"/>
                        </a:spcAft>
                      </a:pPr>
                      <a:r>
                        <a:rPr lang="en-SG" sz="1800" b="1" u="none" dirty="0">
                          <a:solidFill>
                            <a:schemeClr val="accent1">
                              <a:lumMod val="50000"/>
                            </a:schemeClr>
                          </a:solidFill>
                          <a:effectLst/>
                          <a:latin typeface="+mn-lt"/>
                          <a:ea typeface="DengXian" panose="02010600030101010101" pitchFamily="2" charset="-122"/>
                          <a:cs typeface="Times New Roman" panose="02020603050405020304" pitchFamily="18" charset="0"/>
                        </a:rPr>
                        <a:t>I </a:t>
                      </a:r>
                      <a:r>
                        <a:rPr lang="en-SG" sz="1800" b="0" dirty="0" err="1">
                          <a:effectLst/>
                          <a:latin typeface="+mn-lt"/>
                          <a:ea typeface="DengXian" panose="02010600030101010101" pitchFamily="2" charset="-122"/>
                          <a:cs typeface="Times New Roman" panose="02020603050405020304" pitchFamily="18" charset="0"/>
                        </a:rPr>
                        <a:t>nterest</a:t>
                      </a:r>
                      <a:r>
                        <a:rPr lang="en-SG" sz="1800" b="0" dirty="0">
                          <a:effectLst/>
                          <a:latin typeface="+mn-lt"/>
                          <a:ea typeface="DengXian" panose="02010600030101010101" pitchFamily="2" charset="-122"/>
                          <a:cs typeface="Times New Roman" panose="02020603050405020304" pitchFamily="18" charset="0"/>
                        </a:rPr>
                        <a:t> in usual pleasurable activities diminished (anhedonia) </a:t>
                      </a:r>
                    </a:p>
                  </a:txBody>
                  <a:tcPr marL="68580" marR="68580" marT="0" marB="0"/>
                </a:tc>
                <a:tc>
                  <a:txBody>
                    <a:bodyPr/>
                    <a:lstStyle/>
                    <a:p>
                      <a:pPr algn="ctr">
                        <a:lnSpc>
                          <a:spcPct val="107000"/>
                        </a:lnSpc>
                        <a:spcAft>
                          <a:spcPts val="0"/>
                        </a:spcAft>
                      </a:pPr>
                      <a:r>
                        <a:rPr lang="en-SG" sz="1800" b="0">
                          <a:effectLst/>
                          <a:latin typeface="+mn-lt"/>
                          <a:ea typeface="DengXian" panose="02010600030101010101" pitchFamily="2" charset="-122"/>
                          <a:cs typeface="Times New Roman" panose="02020603050405020304" pitchFamily="18" charset="0"/>
                        </a:rPr>
                        <a:t>√</a:t>
                      </a:r>
                    </a:p>
                  </a:txBody>
                  <a:tcPr marL="68580" marR="68580" marT="0" marB="0"/>
                </a:tc>
                <a:extLst>
                  <a:ext uri="{0D108BD9-81ED-4DB2-BD59-A6C34878D82A}">
                    <a16:rowId xmlns:a16="http://schemas.microsoft.com/office/drawing/2014/main" val="1884119376"/>
                  </a:ext>
                </a:extLst>
              </a:tr>
              <a:tr h="281080">
                <a:tc>
                  <a:txBody>
                    <a:bodyPr/>
                    <a:lstStyle/>
                    <a:p>
                      <a:pPr algn="r"/>
                      <a:r>
                        <a:rPr lang="en-SG" sz="1800" b="0" dirty="0">
                          <a:latin typeface="+mn-lt"/>
                        </a:rPr>
                        <a:t>3</a:t>
                      </a:r>
                    </a:p>
                  </a:txBody>
                  <a:tcPr/>
                </a:tc>
                <a:tc>
                  <a:txBody>
                    <a:bodyPr/>
                    <a:lstStyle/>
                    <a:p>
                      <a:pPr>
                        <a:lnSpc>
                          <a:spcPct val="107000"/>
                        </a:lnSpc>
                        <a:spcAft>
                          <a:spcPts val="0"/>
                        </a:spcAft>
                      </a:pPr>
                      <a:r>
                        <a:rPr lang="en-SG" sz="1800" b="1" u="none" dirty="0">
                          <a:solidFill>
                            <a:schemeClr val="accent1">
                              <a:lumMod val="50000"/>
                            </a:schemeClr>
                          </a:solidFill>
                          <a:effectLst/>
                          <a:latin typeface="+mn-lt"/>
                          <a:ea typeface="DengXian" panose="02010600030101010101" pitchFamily="2" charset="-122"/>
                          <a:cs typeface="Times New Roman" panose="02020603050405020304" pitchFamily="18" charset="0"/>
                        </a:rPr>
                        <a:t>S </a:t>
                      </a:r>
                      <a:r>
                        <a:rPr lang="en-SG" sz="1800" b="0" dirty="0" err="1">
                          <a:effectLst/>
                          <a:latin typeface="+mn-lt"/>
                          <a:ea typeface="DengXian" panose="02010600030101010101" pitchFamily="2" charset="-122"/>
                          <a:cs typeface="Times New Roman" panose="02020603050405020304" pitchFamily="18" charset="0"/>
                        </a:rPr>
                        <a:t>uicidal</a:t>
                      </a:r>
                      <a:r>
                        <a:rPr lang="en-SG" sz="1800" b="0" dirty="0">
                          <a:effectLst/>
                          <a:latin typeface="+mn-lt"/>
                          <a:ea typeface="DengXian" panose="02010600030101010101" pitchFamily="2" charset="-122"/>
                          <a:cs typeface="Times New Roman" panose="02020603050405020304" pitchFamily="18" charset="0"/>
                        </a:rPr>
                        <a:t> ideation or recurrent thoughts of death </a:t>
                      </a:r>
                      <a:r>
                        <a:rPr lang="en-SG" sz="1800" b="1" u="none" dirty="0">
                          <a:solidFill>
                            <a:schemeClr val="accent1">
                              <a:lumMod val="50000"/>
                            </a:schemeClr>
                          </a:solidFill>
                          <a:effectLst/>
                          <a:latin typeface="+mn-lt"/>
                          <a:ea typeface="DengXian" panose="02010600030101010101" pitchFamily="2" charset="-122"/>
                          <a:cs typeface="Times New Roman" panose="02020603050405020304" pitchFamily="18" charset="0"/>
                        </a:rPr>
                        <a:t> </a:t>
                      </a:r>
                      <a:endParaRPr lang="en-SG" sz="1800" b="0" dirty="0">
                        <a:effectLst/>
                        <a:latin typeface="+mn-lt"/>
                        <a:ea typeface="DengXian" panose="02010600030101010101" pitchFamily="2" charset="-122"/>
                        <a:cs typeface="Times New Roman" panose="02020603050405020304" pitchFamily="18" charset="0"/>
                      </a:endParaRPr>
                    </a:p>
                  </a:txBody>
                  <a:tcPr marL="68580" marR="68580" marT="0" marB="0"/>
                </a:tc>
                <a:tc>
                  <a:txBody>
                    <a:bodyPr/>
                    <a:lstStyle/>
                    <a:p>
                      <a:pPr algn="ctr">
                        <a:lnSpc>
                          <a:spcPct val="107000"/>
                        </a:lnSpc>
                        <a:spcAft>
                          <a:spcPts val="0"/>
                        </a:spcAft>
                      </a:pPr>
                      <a:r>
                        <a:rPr lang="en-SG" sz="1800" b="0" dirty="0">
                          <a:effectLst/>
                          <a:latin typeface="+mn-lt"/>
                          <a:ea typeface="DengXian" panose="02010600030101010101" pitchFamily="2" charset="-122"/>
                          <a:cs typeface="Times New Roman" panose="02020603050405020304" pitchFamily="18" charset="0"/>
                        </a:rPr>
                        <a:t>√</a:t>
                      </a:r>
                    </a:p>
                  </a:txBody>
                  <a:tcPr marL="68580" marR="68580" marT="0" marB="0"/>
                </a:tc>
                <a:extLst>
                  <a:ext uri="{0D108BD9-81ED-4DB2-BD59-A6C34878D82A}">
                    <a16:rowId xmlns:a16="http://schemas.microsoft.com/office/drawing/2014/main" val="1713413371"/>
                  </a:ext>
                </a:extLst>
              </a:tr>
              <a:tr h="281080">
                <a:tc>
                  <a:txBody>
                    <a:bodyPr/>
                    <a:lstStyle/>
                    <a:p>
                      <a:pPr algn="r"/>
                      <a:r>
                        <a:rPr lang="en-SG" sz="1800" b="0" dirty="0">
                          <a:latin typeface="+mn-lt"/>
                        </a:rPr>
                        <a:t>4</a:t>
                      </a:r>
                    </a:p>
                  </a:txBody>
                  <a:tcPr/>
                </a:tc>
                <a:tc>
                  <a:txBody>
                    <a:bodyPr/>
                    <a:lstStyle/>
                    <a:p>
                      <a:pPr>
                        <a:lnSpc>
                          <a:spcPct val="107000"/>
                        </a:lnSpc>
                        <a:spcAft>
                          <a:spcPts val="0"/>
                        </a:spcAft>
                      </a:pPr>
                      <a:r>
                        <a:rPr lang="en-SG" sz="1800" b="1" u="none" dirty="0">
                          <a:solidFill>
                            <a:schemeClr val="accent1">
                              <a:lumMod val="50000"/>
                            </a:schemeClr>
                          </a:solidFill>
                          <a:effectLst/>
                          <a:latin typeface="+mn-lt"/>
                          <a:ea typeface="DengXian" panose="02010600030101010101" pitchFamily="2" charset="-122"/>
                          <a:cs typeface="Times New Roman" panose="02020603050405020304" pitchFamily="18" charset="0"/>
                        </a:rPr>
                        <a:t>S </a:t>
                      </a:r>
                      <a:r>
                        <a:rPr lang="en-SG" sz="1800" b="0" u="none" dirty="0" err="1">
                          <a:solidFill>
                            <a:schemeClr val="bg1">
                              <a:lumMod val="95000"/>
                              <a:lumOff val="5000"/>
                            </a:schemeClr>
                          </a:solidFill>
                          <a:effectLst/>
                          <a:latin typeface="+mn-lt"/>
                          <a:ea typeface="DengXian" panose="02010600030101010101" pitchFamily="2" charset="-122"/>
                          <a:cs typeface="Times New Roman" panose="02020603050405020304" pitchFamily="18" charset="0"/>
                        </a:rPr>
                        <a:t>hame</a:t>
                      </a:r>
                      <a:r>
                        <a:rPr lang="en-SG" sz="1800" b="0" dirty="0">
                          <a:effectLst/>
                          <a:latin typeface="+mn-lt"/>
                          <a:ea typeface="DengXian" panose="02010600030101010101" pitchFamily="2" charset="-122"/>
                          <a:cs typeface="Times New Roman" panose="02020603050405020304" pitchFamily="18" charset="0"/>
                        </a:rPr>
                        <a:t> &amp; guilt</a:t>
                      </a:r>
                    </a:p>
                  </a:txBody>
                  <a:tcPr marL="68580" marR="68580" marT="0" marB="0"/>
                </a:tc>
                <a:tc>
                  <a:txBody>
                    <a:bodyPr/>
                    <a:lstStyle/>
                    <a:p>
                      <a:pPr algn="ctr">
                        <a:lnSpc>
                          <a:spcPct val="107000"/>
                        </a:lnSpc>
                        <a:spcAft>
                          <a:spcPts val="0"/>
                        </a:spcAft>
                      </a:pPr>
                      <a:r>
                        <a:rPr lang="en-SG" sz="1800" b="0">
                          <a:effectLst/>
                          <a:latin typeface="+mn-lt"/>
                          <a:ea typeface="DengXian" panose="02010600030101010101" pitchFamily="2" charset="-122"/>
                          <a:cs typeface="Times New Roman" panose="02020603050405020304" pitchFamily="18" charset="0"/>
                        </a:rPr>
                        <a:t>√</a:t>
                      </a:r>
                    </a:p>
                  </a:txBody>
                  <a:tcPr marL="68580" marR="68580" marT="0" marB="0"/>
                </a:tc>
                <a:extLst>
                  <a:ext uri="{0D108BD9-81ED-4DB2-BD59-A6C34878D82A}">
                    <a16:rowId xmlns:a16="http://schemas.microsoft.com/office/drawing/2014/main" val="3108443007"/>
                  </a:ext>
                </a:extLst>
              </a:tr>
              <a:tr h="281080">
                <a:tc>
                  <a:txBody>
                    <a:bodyPr/>
                    <a:lstStyle/>
                    <a:p>
                      <a:pPr algn="r"/>
                      <a:r>
                        <a:rPr lang="en-SG" sz="1800" b="0" dirty="0">
                          <a:latin typeface="+mn-lt"/>
                        </a:rPr>
                        <a:t>5</a:t>
                      </a:r>
                    </a:p>
                  </a:txBody>
                  <a:tcPr/>
                </a:tc>
                <a:tc>
                  <a:txBody>
                    <a:bodyPr/>
                    <a:lstStyle/>
                    <a:p>
                      <a:pPr>
                        <a:lnSpc>
                          <a:spcPct val="107000"/>
                        </a:lnSpc>
                        <a:spcAft>
                          <a:spcPts val="0"/>
                        </a:spcAft>
                      </a:pPr>
                      <a:r>
                        <a:rPr lang="en-SG" sz="1800" b="1" u="none" dirty="0">
                          <a:solidFill>
                            <a:schemeClr val="accent1">
                              <a:lumMod val="50000"/>
                            </a:schemeClr>
                          </a:solidFill>
                          <a:effectLst/>
                          <a:latin typeface="+mn-lt"/>
                          <a:ea typeface="DengXian" panose="02010600030101010101" pitchFamily="2" charset="-122"/>
                          <a:cs typeface="Times New Roman" panose="02020603050405020304" pitchFamily="18" charset="0"/>
                        </a:rPr>
                        <a:t>S </a:t>
                      </a:r>
                      <a:r>
                        <a:rPr lang="en-SG" sz="1800" b="0" dirty="0" err="1">
                          <a:effectLst/>
                          <a:latin typeface="+mn-lt"/>
                          <a:ea typeface="DengXian" panose="02010600030101010101" pitchFamily="2" charset="-122"/>
                          <a:cs typeface="Times New Roman" panose="02020603050405020304" pitchFamily="18" charset="0"/>
                        </a:rPr>
                        <a:t>leep</a:t>
                      </a:r>
                      <a:r>
                        <a:rPr lang="en-SG" sz="1800" b="0" dirty="0">
                          <a:effectLst/>
                          <a:latin typeface="+mn-lt"/>
                          <a:ea typeface="DengXian" panose="02010600030101010101" pitchFamily="2" charset="-122"/>
                          <a:cs typeface="Times New Roman" panose="02020603050405020304" pitchFamily="18" charset="0"/>
                        </a:rPr>
                        <a:t> affected (insomnia or hypersomnia)</a:t>
                      </a:r>
                    </a:p>
                  </a:txBody>
                  <a:tcPr marL="68580" marR="68580" marT="0" marB="0"/>
                </a:tc>
                <a:tc>
                  <a:txBody>
                    <a:bodyPr/>
                    <a:lstStyle/>
                    <a:p>
                      <a:pPr algn="ctr">
                        <a:lnSpc>
                          <a:spcPct val="107000"/>
                        </a:lnSpc>
                        <a:spcAft>
                          <a:spcPts val="0"/>
                        </a:spcAft>
                      </a:pPr>
                      <a:r>
                        <a:rPr lang="en-SG" sz="1800" b="0">
                          <a:effectLst/>
                          <a:latin typeface="+mn-lt"/>
                          <a:ea typeface="DengXian" panose="02010600030101010101" pitchFamily="2" charset="-122"/>
                          <a:cs typeface="Times New Roman" panose="02020603050405020304" pitchFamily="18" charset="0"/>
                        </a:rPr>
                        <a:t>√</a:t>
                      </a:r>
                    </a:p>
                  </a:txBody>
                  <a:tcPr marL="68580" marR="68580" marT="0" marB="0"/>
                </a:tc>
                <a:extLst>
                  <a:ext uri="{0D108BD9-81ED-4DB2-BD59-A6C34878D82A}">
                    <a16:rowId xmlns:a16="http://schemas.microsoft.com/office/drawing/2014/main" val="2687274926"/>
                  </a:ext>
                </a:extLst>
              </a:tr>
              <a:tr h="281080">
                <a:tc>
                  <a:txBody>
                    <a:bodyPr/>
                    <a:lstStyle/>
                    <a:p>
                      <a:pPr algn="r"/>
                      <a:r>
                        <a:rPr lang="en-SG" sz="1800" b="0" dirty="0">
                          <a:latin typeface="+mn-lt"/>
                        </a:rPr>
                        <a:t>6</a:t>
                      </a:r>
                    </a:p>
                  </a:txBody>
                  <a:tcPr/>
                </a:tc>
                <a:tc>
                  <a:txBody>
                    <a:bodyPr/>
                    <a:lstStyle/>
                    <a:p>
                      <a:pPr>
                        <a:lnSpc>
                          <a:spcPct val="107000"/>
                        </a:lnSpc>
                        <a:spcAft>
                          <a:spcPts val="0"/>
                        </a:spcAft>
                      </a:pPr>
                      <a:r>
                        <a:rPr lang="en-SG" sz="1800" b="1" u="none" dirty="0">
                          <a:solidFill>
                            <a:schemeClr val="accent1">
                              <a:lumMod val="50000"/>
                            </a:schemeClr>
                          </a:solidFill>
                          <a:effectLst/>
                          <a:latin typeface="+mn-lt"/>
                          <a:ea typeface="DengXian" panose="02010600030101010101" pitchFamily="2" charset="-122"/>
                          <a:cs typeface="Times New Roman" panose="02020603050405020304" pitchFamily="18" charset="0"/>
                        </a:rPr>
                        <a:t>P </a:t>
                      </a:r>
                      <a:r>
                        <a:rPr lang="en-SG" sz="1800" b="0" dirty="0" err="1">
                          <a:effectLst/>
                          <a:latin typeface="+mn-lt"/>
                          <a:ea typeface="DengXian" panose="02010600030101010101" pitchFamily="2" charset="-122"/>
                          <a:cs typeface="Times New Roman" panose="02020603050405020304" pitchFamily="18" charset="0"/>
                        </a:rPr>
                        <a:t>sychomotor</a:t>
                      </a:r>
                      <a:r>
                        <a:rPr lang="en-SG" sz="1800" b="0" dirty="0">
                          <a:effectLst/>
                          <a:latin typeface="+mn-lt"/>
                          <a:ea typeface="DengXian" panose="02010600030101010101" pitchFamily="2" charset="-122"/>
                          <a:cs typeface="Times New Roman" panose="02020603050405020304" pitchFamily="18" charset="0"/>
                        </a:rPr>
                        <a:t> retardation or agitation</a:t>
                      </a:r>
                    </a:p>
                  </a:txBody>
                  <a:tcPr marL="68580" marR="68580" marT="0" marB="0"/>
                </a:tc>
                <a:tc>
                  <a:txBody>
                    <a:bodyPr/>
                    <a:lstStyle/>
                    <a:p>
                      <a:pPr algn="ctr">
                        <a:lnSpc>
                          <a:spcPct val="107000"/>
                        </a:lnSpc>
                        <a:spcAft>
                          <a:spcPts val="0"/>
                        </a:spcAft>
                      </a:pPr>
                      <a:r>
                        <a:rPr lang="en-SG" sz="1800" b="0">
                          <a:effectLst/>
                          <a:latin typeface="+mn-lt"/>
                          <a:ea typeface="DengXian" panose="02010600030101010101" pitchFamily="2" charset="-122"/>
                          <a:cs typeface="Times New Roman" panose="02020603050405020304" pitchFamily="18" charset="0"/>
                        </a:rPr>
                        <a:t>√</a:t>
                      </a:r>
                    </a:p>
                  </a:txBody>
                  <a:tcPr marL="68580" marR="68580" marT="0" marB="0"/>
                </a:tc>
                <a:extLst>
                  <a:ext uri="{0D108BD9-81ED-4DB2-BD59-A6C34878D82A}">
                    <a16:rowId xmlns:a16="http://schemas.microsoft.com/office/drawing/2014/main" val="3368414732"/>
                  </a:ext>
                </a:extLst>
              </a:tr>
              <a:tr h="281080">
                <a:tc>
                  <a:txBody>
                    <a:bodyPr/>
                    <a:lstStyle/>
                    <a:p>
                      <a:pPr algn="r"/>
                      <a:r>
                        <a:rPr lang="en-SG" sz="1800" b="0" dirty="0">
                          <a:latin typeface="+mn-lt"/>
                        </a:rPr>
                        <a:t>7</a:t>
                      </a:r>
                    </a:p>
                  </a:txBody>
                  <a:tcPr/>
                </a:tc>
                <a:tc>
                  <a:txBody>
                    <a:bodyPr/>
                    <a:lstStyle/>
                    <a:p>
                      <a:pPr>
                        <a:lnSpc>
                          <a:spcPct val="107000"/>
                        </a:lnSpc>
                        <a:spcAft>
                          <a:spcPts val="0"/>
                        </a:spcAft>
                      </a:pPr>
                      <a:r>
                        <a:rPr lang="en-SG" sz="1800" b="1" u="none" dirty="0">
                          <a:solidFill>
                            <a:schemeClr val="accent1">
                              <a:lumMod val="50000"/>
                            </a:schemeClr>
                          </a:solidFill>
                          <a:effectLst/>
                          <a:latin typeface="+mn-lt"/>
                          <a:ea typeface="DengXian" panose="02010600030101010101" pitchFamily="2" charset="-122"/>
                          <a:cs typeface="Times New Roman" panose="02020603050405020304" pitchFamily="18" charset="0"/>
                        </a:rPr>
                        <a:t>A </a:t>
                      </a:r>
                      <a:r>
                        <a:rPr lang="en-SG" sz="1800" b="0" dirty="0" err="1">
                          <a:effectLst/>
                          <a:latin typeface="+mn-lt"/>
                          <a:ea typeface="DengXian" panose="02010600030101010101" pitchFamily="2" charset="-122"/>
                          <a:cs typeface="Times New Roman" panose="02020603050405020304" pitchFamily="18" charset="0"/>
                        </a:rPr>
                        <a:t>ppetite</a:t>
                      </a:r>
                      <a:r>
                        <a:rPr lang="en-SG" sz="1800" b="0" dirty="0">
                          <a:effectLst/>
                          <a:latin typeface="+mn-lt"/>
                          <a:ea typeface="DengXian" panose="02010600030101010101" pitchFamily="2" charset="-122"/>
                          <a:cs typeface="Times New Roman" panose="02020603050405020304" pitchFamily="18" charset="0"/>
                        </a:rPr>
                        <a:t>/weight change (decrease or increase)</a:t>
                      </a:r>
                    </a:p>
                  </a:txBody>
                  <a:tcPr marL="68580" marR="68580" marT="0" marB="0"/>
                </a:tc>
                <a:tc>
                  <a:txBody>
                    <a:bodyPr/>
                    <a:lstStyle/>
                    <a:p>
                      <a:pPr algn="ctr">
                        <a:lnSpc>
                          <a:spcPct val="107000"/>
                        </a:lnSpc>
                        <a:spcAft>
                          <a:spcPts val="0"/>
                        </a:spcAft>
                      </a:pPr>
                      <a:r>
                        <a:rPr lang="en-SG" sz="1800" b="0">
                          <a:effectLst/>
                          <a:latin typeface="+mn-lt"/>
                          <a:ea typeface="DengXian" panose="02010600030101010101" pitchFamily="2" charset="-122"/>
                          <a:cs typeface="Times New Roman" panose="02020603050405020304" pitchFamily="18" charset="0"/>
                        </a:rPr>
                        <a:t>√</a:t>
                      </a:r>
                    </a:p>
                  </a:txBody>
                  <a:tcPr marL="68580" marR="68580" marT="0" marB="0"/>
                </a:tc>
                <a:extLst>
                  <a:ext uri="{0D108BD9-81ED-4DB2-BD59-A6C34878D82A}">
                    <a16:rowId xmlns:a16="http://schemas.microsoft.com/office/drawing/2014/main" val="4166832669"/>
                  </a:ext>
                </a:extLst>
              </a:tr>
              <a:tr h="281080">
                <a:tc>
                  <a:txBody>
                    <a:bodyPr/>
                    <a:lstStyle/>
                    <a:p>
                      <a:pPr algn="r"/>
                      <a:r>
                        <a:rPr lang="en-SG" sz="1800" b="0" dirty="0">
                          <a:latin typeface="+mn-lt"/>
                        </a:rPr>
                        <a:t>8</a:t>
                      </a:r>
                    </a:p>
                  </a:txBody>
                  <a:tcPr/>
                </a:tc>
                <a:tc>
                  <a:txBody>
                    <a:bodyPr/>
                    <a:lstStyle/>
                    <a:p>
                      <a:pPr>
                        <a:lnSpc>
                          <a:spcPct val="107000"/>
                        </a:lnSpc>
                        <a:spcAft>
                          <a:spcPts val="0"/>
                        </a:spcAft>
                      </a:pPr>
                      <a:r>
                        <a:rPr lang="en-SG" sz="1800" b="1" u="none" dirty="0">
                          <a:solidFill>
                            <a:schemeClr val="accent1">
                              <a:lumMod val="50000"/>
                            </a:schemeClr>
                          </a:solidFill>
                          <a:effectLst/>
                          <a:latin typeface="+mn-lt"/>
                          <a:ea typeface="DengXian" panose="02010600030101010101" pitchFamily="2" charset="-122"/>
                          <a:cs typeface="Times New Roman" panose="02020603050405020304" pitchFamily="18" charset="0"/>
                        </a:rPr>
                        <a:t>C </a:t>
                      </a:r>
                      <a:r>
                        <a:rPr lang="en-SG" sz="1800" b="0" dirty="0" err="1">
                          <a:effectLst/>
                          <a:latin typeface="+mn-lt"/>
                          <a:ea typeface="DengXian" panose="02010600030101010101" pitchFamily="2" charset="-122"/>
                          <a:cs typeface="Times New Roman" panose="02020603050405020304" pitchFamily="18" charset="0"/>
                        </a:rPr>
                        <a:t>oncentration</a:t>
                      </a:r>
                      <a:r>
                        <a:rPr lang="en-SG" sz="1800" b="0" dirty="0">
                          <a:effectLst/>
                          <a:latin typeface="+mn-lt"/>
                          <a:ea typeface="DengXian" panose="02010600030101010101" pitchFamily="2" charset="-122"/>
                          <a:cs typeface="Times New Roman" panose="02020603050405020304" pitchFamily="18" charset="0"/>
                        </a:rPr>
                        <a:t> reduced or indecisive</a:t>
                      </a:r>
                    </a:p>
                  </a:txBody>
                  <a:tcPr marL="68580" marR="68580" marT="0" marB="0"/>
                </a:tc>
                <a:tc>
                  <a:txBody>
                    <a:bodyPr/>
                    <a:lstStyle/>
                    <a:p>
                      <a:pPr algn="ctr">
                        <a:lnSpc>
                          <a:spcPct val="107000"/>
                        </a:lnSpc>
                        <a:spcAft>
                          <a:spcPts val="0"/>
                        </a:spcAft>
                      </a:pPr>
                      <a:r>
                        <a:rPr lang="en-SG" sz="1800" b="0">
                          <a:effectLst/>
                          <a:latin typeface="+mn-lt"/>
                          <a:ea typeface="DengXian" panose="02010600030101010101" pitchFamily="2" charset="-122"/>
                          <a:cs typeface="Times New Roman" panose="02020603050405020304" pitchFamily="18" charset="0"/>
                        </a:rPr>
                        <a:t>√</a:t>
                      </a:r>
                    </a:p>
                  </a:txBody>
                  <a:tcPr marL="68580" marR="68580" marT="0" marB="0"/>
                </a:tc>
                <a:extLst>
                  <a:ext uri="{0D108BD9-81ED-4DB2-BD59-A6C34878D82A}">
                    <a16:rowId xmlns:a16="http://schemas.microsoft.com/office/drawing/2014/main" val="3147830560"/>
                  </a:ext>
                </a:extLst>
              </a:tr>
              <a:tr h="281080">
                <a:tc>
                  <a:txBody>
                    <a:bodyPr/>
                    <a:lstStyle/>
                    <a:p>
                      <a:pPr algn="r"/>
                      <a:r>
                        <a:rPr lang="en-SG" sz="1800" b="0" dirty="0">
                          <a:latin typeface="+mn-lt"/>
                        </a:rPr>
                        <a:t>9</a:t>
                      </a:r>
                    </a:p>
                  </a:txBody>
                  <a:tcPr/>
                </a:tc>
                <a:tc>
                  <a:txBody>
                    <a:bodyPr/>
                    <a:lstStyle/>
                    <a:p>
                      <a:pPr>
                        <a:lnSpc>
                          <a:spcPct val="107000"/>
                        </a:lnSpc>
                        <a:spcAft>
                          <a:spcPts val="0"/>
                        </a:spcAft>
                      </a:pPr>
                      <a:r>
                        <a:rPr lang="en-SG" sz="1800" b="1" u="none" dirty="0">
                          <a:solidFill>
                            <a:schemeClr val="accent1">
                              <a:lumMod val="50000"/>
                            </a:schemeClr>
                          </a:solidFill>
                          <a:effectLst/>
                          <a:latin typeface="+mn-lt"/>
                          <a:ea typeface="DengXian" panose="02010600030101010101" pitchFamily="2" charset="-122"/>
                          <a:cs typeface="Times New Roman" panose="02020603050405020304" pitchFamily="18" charset="0"/>
                        </a:rPr>
                        <a:t>E </a:t>
                      </a:r>
                      <a:r>
                        <a:rPr lang="en-SG" sz="1800" b="0" dirty="0" err="1">
                          <a:effectLst/>
                          <a:latin typeface="+mn-lt"/>
                          <a:ea typeface="DengXian" panose="02010600030101010101" pitchFamily="2" charset="-122"/>
                          <a:cs typeface="Times New Roman" panose="02020603050405020304" pitchFamily="18" charset="0"/>
                        </a:rPr>
                        <a:t>nergy</a:t>
                      </a:r>
                      <a:r>
                        <a:rPr lang="en-SG" sz="1800" b="0" dirty="0">
                          <a:effectLst/>
                          <a:latin typeface="+mn-lt"/>
                          <a:ea typeface="DengXian" panose="02010600030101010101" pitchFamily="2" charset="-122"/>
                          <a:cs typeface="Times New Roman" panose="02020603050405020304" pitchFamily="18" charset="0"/>
                        </a:rPr>
                        <a:t> loss or fatigue</a:t>
                      </a:r>
                    </a:p>
                  </a:txBody>
                  <a:tcPr marL="68580" marR="68580" marT="0" marB="0"/>
                </a:tc>
                <a:tc>
                  <a:txBody>
                    <a:bodyPr/>
                    <a:lstStyle/>
                    <a:p>
                      <a:pPr algn="ctr">
                        <a:lnSpc>
                          <a:spcPct val="107000"/>
                        </a:lnSpc>
                        <a:spcAft>
                          <a:spcPts val="0"/>
                        </a:spcAft>
                      </a:pPr>
                      <a:r>
                        <a:rPr lang="en-SG" sz="1800" b="0">
                          <a:effectLst/>
                          <a:latin typeface="+mn-lt"/>
                          <a:ea typeface="DengXian" panose="02010600030101010101" pitchFamily="2" charset="-122"/>
                          <a:cs typeface="Times New Roman" panose="02020603050405020304" pitchFamily="18" charset="0"/>
                        </a:rPr>
                        <a:t>√</a:t>
                      </a:r>
                    </a:p>
                  </a:txBody>
                  <a:tcPr marL="68580" marR="68580" marT="0" marB="0"/>
                </a:tc>
                <a:extLst>
                  <a:ext uri="{0D108BD9-81ED-4DB2-BD59-A6C34878D82A}">
                    <a16:rowId xmlns:a16="http://schemas.microsoft.com/office/drawing/2014/main" val="917674709"/>
                  </a:ext>
                </a:extLst>
              </a:tr>
              <a:tr h="215544">
                <a:tc>
                  <a:txBody>
                    <a:bodyPr/>
                    <a:lstStyle/>
                    <a:p>
                      <a:pPr>
                        <a:lnSpc>
                          <a:spcPct val="107000"/>
                        </a:lnSpc>
                        <a:spcAft>
                          <a:spcPts val="0"/>
                        </a:spcAft>
                      </a:pPr>
                      <a:r>
                        <a:rPr lang="en-SG" sz="1800" b="1" dirty="0">
                          <a:effectLst/>
                          <a:latin typeface="+mn-lt"/>
                          <a:ea typeface="DengXian" panose="02010600030101010101" pitchFamily="2" charset="-122"/>
                          <a:cs typeface="Times New Roman" panose="02020603050405020304" pitchFamily="18" charset="0"/>
                        </a:rPr>
                        <a:t>B. Function</a:t>
                      </a:r>
                    </a:p>
                  </a:txBody>
                  <a:tcPr marL="68580" marR="68580" marT="0" marB="0"/>
                </a:tc>
                <a:tc>
                  <a:txBody>
                    <a:bodyPr/>
                    <a:lstStyle/>
                    <a:p>
                      <a:pPr>
                        <a:lnSpc>
                          <a:spcPct val="107000"/>
                        </a:lnSpc>
                        <a:spcAft>
                          <a:spcPts val="0"/>
                        </a:spcAft>
                      </a:pPr>
                      <a:r>
                        <a:rPr lang="en-SG" sz="1800" b="0" dirty="0">
                          <a:effectLst/>
                          <a:latin typeface="+mn-lt"/>
                          <a:ea typeface="DengXian" panose="02010600030101010101" pitchFamily="2" charset="-122"/>
                          <a:cs typeface="Times New Roman" panose="02020603050405020304" pitchFamily="18" charset="0"/>
                        </a:rPr>
                        <a:t>Social, Occupational Dysfunction or Distress</a:t>
                      </a:r>
                    </a:p>
                  </a:txBody>
                  <a:tcPr marL="68580" marR="68580" marT="0" marB="0"/>
                </a:tc>
                <a:tc>
                  <a:txBody>
                    <a:bodyPr/>
                    <a:lstStyle/>
                    <a:p>
                      <a:pPr algn="ctr">
                        <a:lnSpc>
                          <a:spcPct val="107000"/>
                        </a:lnSpc>
                        <a:spcAft>
                          <a:spcPts val="0"/>
                        </a:spcAft>
                      </a:pPr>
                      <a:r>
                        <a:rPr lang="en-SG" sz="1800" b="0">
                          <a:effectLst/>
                          <a:latin typeface="+mn-lt"/>
                          <a:ea typeface="DengXian" panose="02010600030101010101" pitchFamily="2" charset="-122"/>
                          <a:cs typeface="Times New Roman" panose="02020603050405020304" pitchFamily="18" charset="0"/>
                        </a:rPr>
                        <a:t>√</a:t>
                      </a:r>
                    </a:p>
                  </a:txBody>
                  <a:tcPr marL="68580" marR="68580" marT="0" marB="0"/>
                </a:tc>
                <a:extLst>
                  <a:ext uri="{0D108BD9-81ED-4DB2-BD59-A6C34878D82A}">
                    <a16:rowId xmlns:a16="http://schemas.microsoft.com/office/drawing/2014/main" val="1017793508"/>
                  </a:ext>
                </a:extLst>
              </a:tr>
              <a:tr h="441091">
                <a:tc>
                  <a:txBody>
                    <a:bodyPr/>
                    <a:lstStyle/>
                    <a:p>
                      <a:pPr marL="0" indent="0">
                        <a:lnSpc>
                          <a:spcPct val="107000"/>
                        </a:lnSpc>
                        <a:spcAft>
                          <a:spcPts val="0"/>
                        </a:spcAft>
                      </a:pPr>
                      <a:r>
                        <a:rPr lang="en-SG" sz="1800" b="1" dirty="0">
                          <a:effectLst/>
                          <a:latin typeface="+mn-lt"/>
                          <a:ea typeface="DengXian" panose="02010600030101010101" pitchFamily="2" charset="-122"/>
                          <a:cs typeface="Times New Roman" panose="02020603050405020304" pitchFamily="18" charset="0"/>
                        </a:rPr>
                        <a:t>C. Exclusion Criteria</a:t>
                      </a:r>
                    </a:p>
                  </a:txBody>
                  <a:tcPr marL="68580" marR="68580" marT="0" marB="0"/>
                </a:tc>
                <a:tc>
                  <a:txBody>
                    <a:bodyPr/>
                    <a:lstStyle/>
                    <a:p>
                      <a:pPr>
                        <a:lnSpc>
                          <a:spcPct val="107000"/>
                        </a:lnSpc>
                        <a:spcAft>
                          <a:spcPts val="0"/>
                        </a:spcAft>
                      </a:pPr>
                      <a:r>
                        <a:rPr lang="en-SG" sz="1800" b="0" dirty="0">
                          <a:effectLst/>
                          <a:latin typeface="+mn-lt"/>
                          <a:ea typeface="DengXian" panose="02010600030101010101" pitchFamily="2" charset="-122"/>
                          <a:cs typeface="Times New Roman" panose="02020603050405020304" pitchFamily="18" charset="0"/>
                        </a:rPr>
                        <a:t>Exclude other mental disorders (</a:t>
                      </a:r>
                      <a:r>
                        <a:rPr lang="en-SG" sz="1800" b="0" dirty="0" err="1">
                          <a:effectLst/>
                          <a:latin typeface="+mn-lt"/>
                          <a:ea typeface="DengXian" panose="02010600030101010101" pitchFamily="2" charset="-122"/>
                          <a:cs typeface="Times New Roman" panose="02020603050405020304" pitchFamily="18" charset="0"/>
                        </a:rPr>
                        <a:t>eg.</a:t>
                      </a:r>
                      <a:r>
                        <a:rPr lang="en-SG" sz="1800" b="0" dirty="0">
                          <a:effectLst/>
                          <a:latin typeface="+mn-lt"/>
                          <a:ea typeface="DengXian" panose="02010600030101010101" pitchFamily="2" charset="-122"/>
                          <a:cs typeface="Times New Roman" panose="02020603050405020304" pitchFamily="18" charset="0"/>
                        </a:rPr>
                        <a:t> bipolar), organic causes or</a:t>
                      </a:r>
                    </a:p>
                    <a:p>
                      <a:pPr>
                        <a:lnSpc>
                          <a:spcPct val="107000"/>
                        </a:lnSpc>
                        <a:spcAft>
                          <a:spcPts val="0"/>
                        </a:spcAft>
                      </a:pPr>
                      <a:r>
                        <a:rPr lang="en-SG" sz="1800" b="0" dirty="0">
                          <a:effectLst/>
                          <a:latin typeface="+mn-lt"/>
                          <a:ea typeface="DengXian" panose="02010600030101010101" pitchFamily="2" charset="-122"/>
                          <a:cs typeface="Times New Roman" panose="02020603050405020304" pitchFamily="18" charset="0"/>
                        </a:rPr>
                        <a:t>substance use disorder</a:t>
                      </a:r>
                    </a:p>
                  </a:txBody>
                  <a:tcPr marL="68580" marR="68580" marT="0" marB="0"/>
                </a:tc>
                <a:tc>
                  <a:txBody>
                    <a:bodyPr/>
                    <a:lstStyle/>
                    <a:p>
                      <a:pPr algn="ctr">
                        <a:lnSpc>
                          <a:spcPct val="107000"/>
                        </a:lnSpc>
                        <a:spcAft>
                          <a:spcPts val="0"/>
                        </a:spcAft>
                      </a:pPr>
                      <a:r>
                        <a:rPr lang="en-SG" sz="1800" b="0" dirty="0">
                          <a:effectLst/>
                          <a:latin typeface="+mn-lt"/>
                          <a:ea typeface="DengXian" panose="02010600030101010101" pitchFamily="2" charset="-122"/>
                          <a:cs typeface="Times New Roman" panose="02020603050405020304" pitchFamily="18" charset="0"/>
                        </a:rPr>
                        <a:t>√</a:t>
                      </a:r>
                    </a:p>
                  </a:txBody>
                  <a:tcPr marL="68580" marR="68580" marT="0" marB="0"/>
                </a:tc>
                <a:extLst>
                  <a:ext uri="{0D108BD9-81ED-4DB2-BD59-A6C34878D82A}">
                    <a16:rowId xmlns:a16="http://schemas.microsoft.com/office/drawing/2014/main" val="1829054048"/>
                  </a:ext>
                </a:extLst>
              </a:tr>
            </a:tbl>
          </a:graphicData>
        </a:graphic>
      </p:graphicFrame>
    </p:spTree>
    <p:extLst>
      <p:ext uri="{BB962C8B-B14F-4D97-AF65-F5344CB8AC3E}">
        <p14:creationId xmlns:p14="http://schemas.microsoft.com/office/powerpoint/2010/main" val="224182344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12151D-C955-43B6-A9EB-11C3FFDE3B75}"/>
              </a:ext>
            </a:extLst>
          </p:cNvPr>
          <p:cNvSpPr>
            <a:spLocks noGrp="1"/>
          </p:cNvSpPr>
          <p:nvPr>
            <p:ph type="title"/>
          </p:nvPr>
        </p:nvSpPr>
        <p:spPr/>
        <p:txBody>
          <a:bodyPr/>
          <a:lstStyle/>
          <a:p>
            <a:r>
              <a:rPr lang="en-SG" dirty="0"/>
              <a:t>When to Refer</a:t>
            </a:r>
          </a:p>
        </p:txBody>
      </p:sp>
      <p:sp>
        <p:nvSpPr>
          <p:cNvPr id="3" name="Content Placeholder 2">
            <a:extLst>
              <a:ext uri="{FF2B5EF4-FFF2-40B4-BE49-F238E27FC236}">
                <a16:creationId xmlns:a16="http://schemas.microsoft.com/office/drawing/2014/main" id="{DB41F6DE-9ADD-4B1D-A0A7-8E1BB6CBB3CE}"/>
              </a:ext>
            </a:extLst>
          </p:cNvPr>
          <p:cNvSpPr>
            <a:spLocks noGrp="1"/>
          </p:cNvSpPr>
          <p:nvPr>
            <p:ph idx="1"/>
          </p:nvPr>
        </p:nvSpPr>
        <p:spPr/>
        <p:txBody>
          <a:bodyPr>
            <a:normAutofit/>
          </a:bodyPr>
          <a:lstStyle/>
          <a:p>
            <a:pPr lvl="1"/>
            <a:r>
              <a:rPr lang="en-SG" dirty="0"/>
              <a:t>Suicidal ideation (for active ideation refer to Emergency Department, passive ideation to psychiatry clinic)</a:t>
            </a:r>
          </a:p>
          <a:p>
            <a:pPr lvl="1"/>
            <a:r>
              <a:rPr lang="en-SG" dirty="0"/>
              <a:t>Co-morbidities (e.g. bipolar, psychosis or substance abuse)</a:t>
            </a:r>
          </a:p>
          <a:p>
            <a:pPr lvl="1"/>
            <a:r>
              <a:rPr lang="en-SG" dirty="0"/>
              <a:t>Failed two first-line medications or intolerable side-effects </a:t>
            </a:r>
          </a:p>
          <a:p>
            <a:pPr lvl="1"/>
            <a:r>
              <a:rPr lang="en-SG" dirty="0"/>
              <a:t>Other modalities of treatment required: Counselling, ECT</a:t>
            </a:r>
          </a:p>
          <a:p>
            <a:pPr lvl="1"/>
            <a:r>
              <a:rPr lang="en-SG" dirty="0"/>
              <a:t>Special patient groups: Obstetric, paediatric</a:t>
            </a:r>
          </a:p>
        </p:txBody>
      </p:sp>
    </p:spTree>
    <p:extLst>
      <p:ext uri="{BB962C8B-B14F-4D97-AF65-F5344CB8AC3E}">
        <p14:creationId xmlns:p14="http://schemas.microsoft.com/office/powerpoint/2010/main" val="209253922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1DAC98-25E5-40E3-8AB9-A8266569D198}"/>
              </a:ext>
            </a:extLst>
          </p:cNvPr>
          <p:cNvSpPr>
            <a:spLocks noGrp="1"/>
          </p:cNvSpPr>
          <p:nvPr>
            <p:ph type="title"/>
          </p:nvPr>
        </p:nvSpPr>
        <p:spPr/>
        <p:txBody>
          <a:bodyPr/>
          <a:lstStyle/>
          <a:p>
            <a:r>
              <a:rPr lang="en-SG" sz="4000" dirty="0"/>
              <a:t>REFERENCES (PART 1)</a:t>
            </a:r>
            <a:endParaRPr lang="en-SG" dirty="0"/>
          </a:p>
        </p:txBody>
      </p:sp>
      <p:sp>
        <p:nvSpPr>
          <p:cNvPr id="3" name="Content Placeholder 2">
            <a:extLst>
              <a:ext uri="{FF2B5EF4-FFF2-40B4-BE49-F238E27FC236}">
                <a16:creationId xmlns:a16="http://schemas.microsoft.com/office/drawing/2014/main" id="{23BAB9CD-1FCE-4356-B763-D99E0FBF61AE}"/>
              </a:ext>
            </a:extLst>
          </p:cNvPr>
          <p:cNvSpPr>
            <a:spLocks noGrp="1"/>
          </p:cNvSpPr>
          <p:nvPr>
            <p:ph idx="1"/>
          </p:nvPr>
        </p:nvSpPr>
        <p:spPr>
          <a:xfrm>
            <a:off x="1097280" y="1666803"/>
            <a:ext cx="10058400" cy="4621702"/>
          </a:xfrm>
        </p:spPr>
        <p:txBody>
          <a:bodyPr>
            <a:normAutofit fontScale="92500" lnSpcReduction="20000"/>
          </a:bodyPr>
          <a:lstStyle/>
          <a:p>
            <a:pPr marL="269875" lvl="1" indent="-269875">
              <a:buFont typeface="+mj-lt"/>
              <a:buAutoNum type="arabicPeriod"/>
            </a:pPr>
            <a:r>
              <a:rPr lang="en-SG" sz="1600" dirty="0"/>
              <a:t>Institute of Mental Health. Singapore Mental Health Survey (SMHS) 2016. [Internet]. 2018 [cited 31 December 2019]. Available from: </a:t>
            </a:r>
            <a:r>
              <a:rPr lang="en-SG" sz="1600" u="sng" dirty="0">
                <a:hlinkClick r:id="rId2">
                  <a:extLst>
                    <a:ext uri="{A12FA001-AC4F-418D-AE19-62706E023703}">
                      <ahyp:hlinkClr xmlns:ahyp="http://schemas.microsoft.com/office/drawing/2018/hyperlinkcolor" val="tx"/>
                    </a:ext>
                  </a:extLst>
                </a:hlinkClick>
              </a:rPr>
              <a:t>http://file:///E:/2019%20Capstone%20HMS%20project,%20yet%20to%20be%20saved/SMHS%202016_Media%20Release_FINAL_web%20upload.pdf</a:t>
            </a:r>
            <a:endParaRPr lang="en-SG" sz="1600" dirty="0"/>
          </a:p>
          <a:p>
            <a:pPr marL="269875" lvl="1" indent="-269875">
              <a:buFont typeface="+mj-lt"/>
              <a:buAutoNum type="arabicPeriod"/>
            </a:pPr>
            <a:r>
              <a:rPr lang="en-SG" sz="1600" dirty="0"/>
              <a:t>Sim Kang, Somnath Sengupta, Daniel SS Fung, Chee </a:t>
            </a:r>
            <a:r>
              <a:rPr lang="en-SG" sz="1600" dirty="0" err="1"/>
              <a:t>Kuan</a:t>
            </a:r>
            <a:r>
              <a:rPr lang="en-SG" sz="1600" dirty="0"/>
              <a:t> </a:t>
            </a:r>
            <a:r>
              <a:rPr lang="en-SG" sz="1600" dirty="0" err="1"/>
              <a:t>Tsee</a:t>
            </a:r>
            <a:r>
              <a:rPr lang="en-SG" sz="1600" dirty="0"/>
              <a:t>. Essential Guide to Psychiatry. Institute of Mental Health. Pearson Education South Asia Pte Ltd; 2014.</a:t>
            </a:r>
          </a:p>
          <a:p>
            <a:pPr marL="269875" lvl="1" indent="-269875">
              <a:buFont typeface="+mj-lt"/>
              <a:buAutoNum type="arabicPeriod"/>
            </a:pPr>
            <a:r>
              <a:rPr lang="en-SG" sz="1600" dirty="0"/>
              <a:t>Smith R, Osborn G, </a:t>
            </a:r>
            <a:r>
              <a:rPr lang="en-SG" sz="1600" dirty="0" err="1"/>
              <a:t>Dwamena</a:t>
            </a:r>
            <a:r>
              <a:rPr lang="en-SG" sz="1600" dirty="0"/>
              <a:t> F, </a:t>
            </a:r>
            <a:r>
              <a:rPr lang="en-SG" sz="1600" dirty="0" err="1"/>
              <a:t>D'Mello</a:t>
            </a:r>
            <a:r>
              <a:rPr lang="en-SG" sz="1600" dirty="0"/>
              <a:t> D, </a:t>
            </a:r>
            <a:r>
              <a:rPr lang="en-SG" sz="1600" dirty="0" err="1"/>
              <a:t>Freilich</a:t>
            </a:r>
            <a:r>
              <a:rPr lang="en-SG" sz="1600" dirty="0"/>
              <a:t> L, Laird-Fick H. Essentials of Psychiatry in Primary Care: Behavioural Health in the Medical Setting. United States: McGraw-Hill Education; 2019.</a:t>
            </a:r>
          </a:p>
          <a:p>
            <a:pPr marL="269875" lvl="1" indent="-269875">
              <a:buFont typeface="+mj-lt"/>
              <a:buAutoNum type="arabicPeriod"/>
            </a:pPr>
            <a:r>
              <a:rPr lang="en-SG" sz="1600" dirty="0"/>
              <a:t>Ministry of Health, Singapore, Clinical Practice Guidelines: Depression. 1/2012.</a:t>
            </a:r>
          </a:p>
          <a:p>
            <a:pPr marL="269875" lvl="1" indent="-269875">
              <a:buFont typeface="+mj-lt"/>
              <a:buAutoNum type="arabicPeriod"/>
            </a:pPr>
            <a:r>
              <a:rPr lang="en-SG" sz="1600" dirty="0"/>
              <a:t> Diagnostic and Statistical Manual of Mental Disorders, Fifth Edition. Available from </a:t>
            </a:r>
            <a:r>
              <a:rPr lang="en-SG" sz="1600" u="sng" dirty="0">
                <a:hlinkClick r:id="rId3">
                  <a:extLst>
                    <a:ext uri="{A12FA001-AC4F-418D-AE19-62706E023703}">
                      <ahyp:hlinkClr xmlns:ahyp="http://schemas.microsoft.com/office/drawing/2018/hyperlinkcolor" val="tx"/>
                    </a:ext>
                  </a:extLst>
                </a:hlinkClick>
              </a:rPr>
              <a:t>https://dsm.psychiatryonline.org/doi/book/10.1176/appi.books.9780890425596</a:t>
            </a:r>
            <a:endParaRPr lang="en-SG" sz="1600" dirty="0"/>
          </a:p>
          <a:p>
            <a:pPr marL="269875" lvl="1" indent="-269875">
              <a:buFont typeface="+mj-lt"/>
              <a:buAutoNum type="arabicPeriod"/>
            </a:pPr>
            <a:r>
              <a:rPr lang="en-SG" sz="1600" dirty="0"/>
              <a:t>Kroenke K, Spitzer RL, Williams JB; The PHQ-9: validity of a brief depression severity measure. J Gen Intern Med. 2001 Sep 16(9):606-16. Available from: </a:t>
            </a:r>
            <a:r>
              <a:rPr lang="en-SG" sz="1600" dirty="0">
                <a:hlinkClick r:id="rId4">
                  <a:extLst>
                    <a:ext uri="{A12FA001-AC4F-418D-AE19-62706E023703}">
                      <ahyp:hlinkClr xmlns:ahyp="http://schemas.microsoft.com/office/drawing/2018/hyperlinkcolor" val="tx"/>
                    </a:ext>
                  </a:extLst>
                </a:hlinkClick>
              </a:rPr>
              <a:t>http://www.ncbi.nlm.nih.gov/entrez/query.fcgi?cmd=Retrieve&amp;db=PubMed&amp;dopt=Abstract&amp;list_uids=11556941</a:t>
            </a:r>
            <a:endParaRPr lang="en-SG" sz="1600" dirty="0"/>
          </a:p>
          <a:p>
            <a:pPr marL="269875" lvl="1" indent="-269875">
              <a:buFont typeface="+mj-lt"/>
              <a:buAutoNum type="arabicPeriod"/>
            </a:pPr>
            <a:r>
              <a:rPr lang="en-SG" sz="1600" dirty="0"/>
              <a:t>Kroenke K, Spitzer RL, Williams JB. The Patient-Health Questionnaire-2: validity of a 2-item depression screener, Medical Care 2003, (41)1284-1294.</a:t>
            </a:r>
          </a:p>
          <a:p>
            <a:pPr marL="269875" lvl="1" indent="-269875">
              <a:buFont typeface="+mj-lt"/>
              <a:buAutoNum type="arabicPeriod"/>
            </a:pPr>
            <a:r>
              <a:rPr lang="en-SG" sz="1600" dirty="0"/>
              <a:t>Low CCH, Sung SC, Tan A, Chan YH, Fung DSS. Use of PHQ-9, PHQ-2 &amp; PHQ-1 For Depression Screening In Singapore Primary Care. SFP2018; 44(2): 68-73.</a:t>
            </a:r>
          </a:p>
          <a:p>
            <a:pPr marL="269875" lvl="1" indent="-269875">
              <a:buFont typeface="+mj-lt"/>
              <a:buAutoNum type="arabicPeriod"/>
            </a:pPr>
            <a:r>
              <a:rPr lang="en-SG" sz="1600" dirty="0" err="1"/>
              <a:t>Nyunt</a:t>
            </a:r>
            <a:r>
              <a:rPr lang="en-SG" sz="1600" dirty="0"/>
              <a:t> MS, </a:t>
            </a:r>
            <a:r>
              <a:rPr lang="en-SG" sz="1600" dirty="0" err="1"/>
              <a:t>Fones</a:t>
            </a:r>
            <a:r>
              <a:rPr lang="en-SG" sz="1600" dirty="0"/>
              <a:t> C, </a:t>
            </a:r>
            <a:r>
              <a:rPr lang="en-SG" sz="1600" dirty="0" err="1"/>
              <a:t>Niti</a:t>
            </a:r>
            <a:r>
              <a:rPr lang="en-SG" sz="1600" dirty="0"/>
              <a:t> M, Ng TP. Criterion-based validity and reliability of the Geriatric Depression Screening Scale (GDS-15) in a large validation sample of community-living Asian older adults (Spore hospitals). Aging </a:t>
            </a:r>
            <a:r>
              <a:rPr lang="en-SG" sz="1600" dirty="0" err="1"/>
              <a:t>Ment</a:t>
            </a:r>
            <a:r>
              <a:rPr lang="en-SG" sz="1600" dirty="0"/>
              <a:t> Health. 2009;13:376–82.</a:t>
            </a:r>
          </a:p>
          <a:p>
            <a:pPr marL="269875" lvl="1" indent="-269875">
              <a:buFont typeface="+mj-lt"/>
              <a:buAutoNum type="arabicPeriod"/>
            </a:pPr>
            <a:r>
              <a:rPr lang="en-SG" sz="1600" dirty="0"/>
              <a:t>Holroyd &amp; Clayton. Measuring Depression in the Elderly: Which Scale is Best? Medscape. (2000) Available from </a:t>
            </a:r>
            <a:r>
              <a:rPr lang="en-SG" sz="1600" u="sng" dirty="0">
                <a:hlinkClick r:id="rId5">
                  <a:extLst>
                    <a:ext uri="{A12FA001-AC4F-418D-AE19-62706E023703}">
                      <ahyp:hlinkClr xmlns:ahyp="http://schemas.microsoft.com/office/drawing/2018/hyperlinkcolor" val="tx"/>
                    </a:ext>
                  </a:extLst>
                </a:hlinkClick>
              </a:rPr>
              <a:t>http://www.medscape.com/viewarticle/430554_3</a:t>
            </a:r>
            <a:endParaRPr lang="en-SG" sz="1600" dirty="0"/>
          </a:p>
          <a:p>
            <a:pPr marL="269875" lvl="1" indent="-269875">
              <a:buFont typeface="+mj-lt"/>
              <a:buAutoNum type="arabicPeriod"/>
            </a:pPr>
            <a:r>
              <a:rPr lang="en-SG" sz="1600" dirty="0"/>
              <a:t>Gagliardi JP, Differentiating among depression, delirium, and dementia in elderly patients. Virtual Mentor. 2008;10(6):383-388.</a:t>
            </a:r>
          </a:p>
        </p:txBody>
      </p:sp>
    </p:spTree>
    <p:extLst>
      <p:ext uri="{BB962C8B-B14F-4D97-AF65-F5344CB8AC3E}">
        <p14:creationId xmlns:p14="http://schemas.microsoft.com/office/powerpoint/2010/main" val="238036598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25EB37-20A7-4AAA-A725-ACF5FEA53B71}"/>
              </a:ext>
            </a:extLst>
          </p:cNvPr>
          <p:cNvSpPr>
            <a:spLocks noGrp="1"/>
          </p:cNvSpPr>
          <p:nvPr>
            <p:ph type="title"/>
          </p:nvPr>
        </p:nvSpPr>
        <p:spPr/>
        <p:txBody>
          <a:bodyPr>
            <a:normAutofit/>
          </a:bodyPr>
          <a:lstStyle/>
          <a:p>
            <a:r>
              <a:rPr lang="en-SG" sz="4000" dirty="0"/>
              <a:t>REFERENCES (PART 2)</a:t>
            </a:r>
          </a:p>
        </p:txBody>
      </p:sp>
      <p:sp>
        <p:nvSpPr>
          <p:cNvPr id="3" name="Content Placeholder 2">
            <a:extLst>
              <a:ext uri="{FF2B5EF4-FFF2-40B4-BE49-F238E27FC236}">
                <a16:creationId xmlns:a16="http://schemas.microsoft.com/office/drawing/2014/main" id="{39738EB4-AE3A-43EF-A556-3AAA244C28F7}"/>
              </a:ext>
            </a:extLst>
          </p:cNvPr>
          <p:cNvSpPr>
            <a:spLocks noGrp="1"/>
          </p:cNvSpPr>
          <p:nvPr>
            <p:ph idx="1"/>
          </p:nvPr>
        </p:nvSpPr>
        <p:spPr>
          <a:xfrm>
            <a:off x="1097280" y="1666803"/>
            <a:ext cx="10058400" cy="4514078"/>
          </a:xfrm>
        </p:spPr>
        <p:txBody>
          <a:bodyPr>
            <a:noAutofit/>
          </a:bodyPr>
          <a:lstStyle/>
          <a:p>
            <a:pPr marL="269875" lvl="1" indent="-269875">
              <a:buFont typeface="+mj-lt"/>
              <a:buAutoNum type="arabicPeriod" startAt="12"/>
            </a:pPr>
            <a:r>
              <a:rPr lang="en-SG" sz="1500" dirty="0"/>
              <a:t>Maurer DM; Screening for depression. Am Fam Physician. 2012 Jan 15 85(2):139-44. Available from: </a:t>
            </a:r>
            <a:r>
              <a:rPr lang="en-SG" sz="1500" dirty="0">
                <a:hlinkClick r:id="rId2">
                  <a:extLst>
                    <a:ext uri="{A12FA001-AC4F-418D-AE19-62706E023703}">
                      <ahyp:hlinkClr xmlns:ahyp="http://schemas.microsoft.com/office/drawing/2018/hyperlinkcolor" val="tx"/>
                    </a:ext>
                  </a:extLst>
                </a:hlinkClick>
              </a:rPr>
              <a:t>https://www.aafp.org/afp/2012/0115/p139.pdf</a:t>
            </a:r>
            <a:endParaRPr lang="en-SG" sz="1500" dirty="0"/>
          </a:p>
          <a:p>
            <a:pPr marL="269875" lvl="1" indent="-269875">
              <a:buFont typeface="+mj-lt"/>
              <a:buAutoNum type="arabicPeriod" startAt="12"/>
            </a:pPr>
            <a:r>
              <a:rPr lang="en-SG" sz="1500" dirty="0"/>
              <a:t>Goh LG. Role of primary care physician in bipolar disorder and depression. Singapore Family Physician. 2011;37:8–12.</a:t>
            </a:r>
          </a:p>
          <a:p>
            <a:pPr marL="269875" lvl="1" indent="-269875">
              <a:buFont typeface="+mj-lt"/>
              <a:buAutoNum type="arabicPeriod" startAt="12"/>
            </a:pPr>
            <a:r>
              <a:rPr lang="en-SG" sz="1500" dirty="0"/>
              <a:t>Ho RC, </a:t>
            </a:r>
            <a:r>
              <a:rPr lang="en-SG" sz="1500" dirty="0" err="1"/>
              <a:t>Mak</a:t>
            </a:r>
            <a:r>
              <a:rPr lang="en-SG" sz="1500" dirty="0"/>
              <a:t> KK, Chua AN, Ho CS, </a:t>
            </a:r>
            <a:r>
              <a:rPr lang="en-SG" sz="1500" dirty="0" err="1"/>
              <a:t>Mak</a:t>
            </a:r>
            <a:r>
              <a:rPr lang="en-SG" sz="1500" dirty="0"/>
              <a:t> A. The effect of severity of depressive disorder on economic burden in a university hospital in Singapore. Expert Rev </a:t>
            </a:r>
            <a:r>
              <a:rPr lang="en-SG" sz="1500" dirty="0" err="1"/>
              <a:t>Pharmacoecon</a:t>
            </a:r>
            <a:r>
              <a:rPr lang="en-SG" sz="1500" dirty="0"/>
              <a:t> Outcomes Res. 2013;13:549–59.</a:t>
            </a:r>
          </a:p>
          <a:p>
            <a:pPr marL="269875" lvl="1" indent="-269875">
              <a:buFont typeface="+mj-lt"/>
              <a:buAutoNum type="arabicPeriod" startAt="12"/>
            </a:pPr>
            <a:r>
              <a:rPr lang="en-SG" sz="1500" dirty="0"/>
              <a:t>Lum AWM, Kwok KW, Chong SA. Providing integrated mental health services in the Singapore primary care setting — the General Practitioner Psychiatric Programme experience. Ann </a:t>
            </a:r>
            <a:r>
              <a:rPr lang="en-SG" sz="1500" dirty="0" err="1"/>
              <a:t>Acad</a:t>
            </a:r>
            <a:r>
              <a:rPr lang="en-SG" sz="1500" dirty="0"/>
              <a:t> Med Singapore. 2008;37:128–31.</a:t>
            </a:r>
          </a:p>
          <a:p>
            <a:pPr marL="269875" lvl="1" indent="-269875">
              <a:buFont typeface="+mj-lt"/>
              <a:buAutoNum type="arabicPeriod" startAt="12"/>
            </a:pPr>
            <a:r>
              <a:rPr lang="en-SG" sz="1500" dirty="0"/>
              <a:t>Subramaniam M, </a:t>
            </a:r>
            <a:r>
              <a:rPr lang="en-SG" sz="1500" dirty="0" err="1"/>
              <a:t>Abdin</a:t>
            </a:r>
            <a:r>
              <a:rPr lang="en-SG" sz="1500" dirty="0"/>
              <a:t> E, </a:t>
            </a:r>
            <a:r>
              <a:rPr lang="en-SG" sz="1500" dirty="0" err="1"/>
              <a:t>Seow</a:t>
            </a:r>
            <a:r>
              <a:rPr lang="en-SG" sz="1500" dirty="0"/>
              <a:t> EL, </a:t>
            </a:r>
            <a:r>
              <a:rPr lang="en-SG" sz="1500" dirty="0" err="1"/>
              <a:t>Picco</a:t>
            </a:r>
            <a:r>
              <a:rPr lang="en-SG" sz="1500" dirty="0"/>
              <a:t> L, </a:t>
            </a:r>
            <a:r>
              <a:rPr lang="en-SG" sz="1500" dirty="0" err="1"/>
              <a:t>Vaingankar</a:t>
            </a:r>
            <a:r>
              <a:rPr lang="en-SG" sz="1500" dirty="0"/>
              <a:t> JA, Chong SA. Suicidal ideation, suicidal plan and suicidal attempts among those with major depressive disorder. Ann </a:t>
            </a:r>
            <a:r>
              <a:rPr lang="en-SG" sz="1500" dirty="0" err="1"/>
              <a:t>Acad</a:t>
            </a:r>
            <a:r>
              <a:rPr lang="en-SG" sz="1500" dirty="0"/>
              <a:t> Med Singapore. 2014;43:412–21.</a:t>
            </a:r>
          </a:p>
          <a:p>
            <a:pPr marL="269875" lvl="1" indent="-269875">
              <a:buFont typeface="+mj-lt"/>
              <a:buAutoNum type="arabicPeriod" startAt="12"/>
            </a:pPr>
            <a:r>
              <a:rPr lang="en-SG" sz="1500" dirty="0"/>
              <a:t>Koh KG, </a:t>
            </a:r>
            <a:r>
              <a:rPr lang="en-SG" sz="1500" dirty="0" err="1"/>
              <a:t>Gwee</a:t>
            </a:r>
            <a:r>
              <a:rPr lang="en-SG" sz="1500" dirty="0"/>
              <a:t> KP, Chan YH. Psychiatric aspects of homicide in Singapore: a five-year review (1997–2001). Singapore Med J. 2006;47:297–304.</a:t>
            </a:r>
          </a:p>
          <a:p>
            <a:pPr marL="269875" lvl="1" indent="-269875">
              <a:buFont typeface="+mj-lt"/>
              <a:buAutoNum type="arabicPeriod" startAt="12"/>
            </a:pPr>
            <a:r>
              <a:rPr lang="en-SG" sz="1500" dirty="0"/>
              <a:t>Chung Wai Mark Ng, Choon How </a:t>
            </a:r>
            <a:r>
              <a:rPr lang="en-SG" sz="1500" dirty="0" err="1"/>
              <a:t>How</a:t>
            </a:r>
            <a:r>
              <a:rPr lang="en-SG" sz="1500" dirty="0"/>
              <a:t>, Yin Ping Ng. Depression in primary care: assessing suicide risk. Singapore Med J 2017; 58(2): 72-77. Available from: 10.11622/smedj.2017006 </a:t>
            </a:r>
          </a:p>
          <a:p>
            <a:pPr marL="269875" lvl="1" indent="-269875">
              <a:buFont typeface="+mj-lt"/>
              <a:buAutoNum type="arabicPeriod" startAt="12"/>
            </a:pPr>
            <a:r>
              <a:rPr lang="en-SG" sz="1500" dirty="0"/>
              <a:t>CGA </a:t>
            </a:r>
            <a:r>
              <a:rPr lang="en-SG" sz="1500" dirty="0" err="1"/>
              <a:t>Toolkitplus</a:t>
            </a:r>
            <a:r>
              <a:rPr lang="en-SG" sz="1500" dirty="0"/>
              <a:t>. Available from: </a:t>
            </a:r>
            <a:r>
              <a:rPr lang="en-SG" sz="1500" dirty="0">
                <a:hlinkClick r:id="rId3">
                  <a:extLst>
                    <a:ext uri="{A12FA001-AC4F-418D-AE19-62706E023703}">
                      <ahyp:hlinkClr xmlns:ahyp="http://schemas.microsoft.com/office/drawing/2018/hyperlinkcolor" val="tx"/>
                    </a:ext>
                  </a:extLst>
                </a:hlinkClick>
              </a:rPr>
              <a:t>https://www.cgakit.com/m-1-clock-test</a:t>
            </a:r>
            <a:endParaRPr lang="en-SG" sz="1500" dirty="0"/>
          </a:p>
          <a:p>
            <a:pPr marL="269875" lvl="1" indent="-269875">
              <a:buFont typeface="+mj-lt"/>
              <a:buAutoNum type="arabicPeriod" startAt="12"/>
            </a:pPr>
            <a:r>
              <a:rPr lang="en-SG" sz="1500" dirty="0" err="1"/>
              <a:t>PsychTools</a:t>
            </a:r>
            <a:r>
              <a:rPr lang="en-SG" sz="1500" dirty="0"/>
              <a:t>. A repository of free psychological assessment tools. (2018) Available from: </a:t>
            </a:r>
            <a:r>
              <a:rPr lang="en-SG" sz="1500" dirty="0">
                <a:hlinkClick r:id="rId4">
                  <a:extLst>
                    <a:ext uri="{A12FA001-AC4F-418D-AE19-62706E023703}">
                      <ahyp:hlinkClr xmlns:ahyp="http://schemas.microsoft.com/office/drawing/2018/hyperlinkcolor" val="tx"/>
                    </a:ext>
                  </a:extLst>
                </a:hlinkClick>
              </a:rPr>
              <a:t>https://www.psychtools.info/gds/</a:t>
            </a:r>
            <a:endParaRPr lang="en-SG" sz="1500" dirty="0"/>
          </a:p>
          <a:p>
            <a:pPr marL="269875" lvl="1" indent="-269875">
              <a:buFont typeface="+mj-lt"/>
              <a:buAutoNum type="arabicPeriod" startAt="12"/>
            </a:pPr>
            <a:r>
              <a:rPr lang="en-SG" sz="1500" dirty="0"/>
              <a:t>GBD 2017 Disease and Injury Incidence and Prevalence Collaborators. Global, regional, and national incidence, prevalence, and years lived with disability for 354 diseases and injuries for 195 countries and territories, 1990–2017: a systematic analysis for the Global Burden of Disease Study 2017. The Lancet. Available from: </a:t>
            </a:r>
            <a:r>
              <a:rPr lang="en-SG" sz="1500" dirty="0">
                <a:hlinkClick r:id="rId5">
                  <a:extLst>
                    <a:ext uri="{A12FA001-AC4F-418D-AE19-62706E023703}">
                      <ahyp:hlinkClr xmlns:ahyp="http://schemas.microsoft.com/office/drawing/2018/hyperlinkcolor" val="tx"/>
                    </a:ext>
                  </a:extLst>
                </a:hlinkClick>
              </a:rPr>
              <a:t>https://www.thelancet.com/journals/lancet/article/PIIS0140-6736(18)32279-7/fulltext</a:t>
            </a:r>
            <a:endParaRPr lang="en-SG" sz="1500" dirty="0"/>
          </a:p>
        </p:txBody>
      </p:sp>
    </p:spTree>
    <p:extLst>
      <p:ext uri="{BB962C8B-B14F-4D97-AF65-F5344CB8AC3E}">
        <p14:creationId xmlns:p14="http://schemas.microsoft.com/office/powerpoint/2010/main" val="82144829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7398D0-E791-434E-88B2-27190960D2F2}"/>
              </a:ext>
            </a:extLst>
          </p:cNvPr>
          <p:cNvSpPr>
            <a:spLocks noGrp="1"/>
          </p:cNvSpPr>
          <p:nvPr>
            <p:ph type="title"/>
          </p:nvPr>
        </p:nvSpPr>
        <p:spPr/>
        <p:txBody>
          <a:bodyPr/>
          <a:lstStyle/>
          <a:p>
            <a:r>
              <a:rPr lang="en-SG" dirty="0"/>
              <a:t>ACKNOWLEDGEMENT</a:t>
            </a:r>
          </a:p>
        </p:txBody>
      </p:sp>
      <p:graphicFrame>
        <p:nvGraphicFramePr>
          <p:cNvPr id="4" name="Table 4">
            <a:extLst>
              <a:ext uri="{FF2B5EF4-FFF2-40B4-BE49-F238E27FC236}">
                <a16:creationId xmlns:a16="http://schemas.microsoft.com/office/drawing/2014/main" id="{A572B408-5EA0-4C60-A692-9C09C6916D52}"/>
              </a:ext>
            </a:extLst>
          </p:cNvPr>
          <p:cNvGraphicFramePr>
            <a:graphicFrameLocks noGrp="1"/>
          </p:cNvGraphicFramePr>
          <p:nvPr>
            <p:ph idx="1"/>
            <p:extLst>
              <p:ext uri="{D42A27DB-BD31-4B8C-83A1-F6EECF244321}">
                <p14:modId xmlns:p14="http://schemas.microsoft.com/office/powerpoint/2010/main" val="1496772228"/>
              </p:ext>
            </p:extLst>
          </p:nvPr>
        </p:nvGraphicFramePr>
        <p:xfrm>
          <a:off x="929640" y="1413164"/>
          <a:ext cx="10576560" cy="5059680"/>
        </p:xfrm>
        <a:graphic>
          <a:graphicData uri="http://schemas.openxmlformats.org/drawingml/2006/table">
            <a:tbl>
              <a:tblPr firstRow="1" bandRow="1">
                <a:tableStyleId>{2D5ABB26-0587-4C30-8999-92F81FD0307C}</a:tableStyleId>
              </a:tblPr>
              <a:tblGrid>
                <a:gridCol w="5288280">
                  <a:extLst>
                    <a:ext uri="{9D8B030D-6E8A-4147-A177-3AD203B41FA5}">
                      <a16:colId xmlns:a16="http://schemas.microsoft.com/office/drawing/2014/main" val="3877462834"/>
                    </a:ext>
                  </a:extLst>
                </a:gridCol>
                <a:gridCol w="5288280">
                  <a:extLst>
                    <a:ext uri="{9D8B030D-6E8A-4147-A177-3AD203B41FA5}">
                      <a16:colId xmlns:a16="http://schemas.microsoft.com/office/drawing/2014/main" val="3007436960"/>
                    </a:ext>
                  </a:extLst>
                </a:gridCol>
              </a:tblGrid>
              <a:tr h="3006317">
                <a:tc gridSpan="2">
                  <a:txBody>
                    <a:bodyPr/>
                    <a:lstStyle/>
                    <a:p>
                      <a:r>
                        <a:rPr lang="en-SG" sz="2000" b="1" dirty="0">
                          <a:solidFill>
                            <a:schemeClr val="bg1"/>
                          </a:solidFill>
                        </a:rPr>
                        <a:t>Authors – VASE Team (Video Assisted </a:t>
                      </a:r>
                      <a:r>
                        <a:rPr lang="en-SG" sz="2000" b="1" dirty="0" err="1">
                          <a:solidFill>
                            <a:schemeClr val="bg1"/>
                          </a:solidFill>
                        </a:rPr>
                        <a:t>SElf</a:t>
                      </a:r>
                      <a:r>
                        <a:rPr lang="en-SG" sz="2000" b="1" dirty="0">
                          <a:solidFill>
                            <a:schemeClr val="bg1"/>
                          </a:solidFill>
                        </a:rPr>
                        <a:t> Learning of Mental Health Conditions)</a:t>
                      </a:r>
                    </a:p>
                    <a:p>
                      <a:pPr marL="285750" indent="-285750">
                        <a:buFont typeface="Arial" panose="020B0604020202020204" pitchFamily="34" charset="0"/>
                        <a:buChar char="•"/>
                      </a:pPr>
                      <a:r>
                        <a:rPr lang="en-SG" sz="2000" dirty="0">
                          <a:solidFill>
                            <a:schemeClr val="bg1"/>
                          </a:solidFill>
                        </a:rPr>
                        <a:t>Dr Charity Low (Peace Family Clinic (WL 832), GDMH 18/19)</a:t>
                      </a:r>
                    </a:p>
                    <a:p>
                      <a:pPr marL="285750" indent="-285750">
                        <a:buFont typeface="Arial" panose="020B0604020202020204" pitchFamily="34" charset="0"/>
                        <a:buChar char="•"/>
                      </a:pPr>
                      <a:r>
                        <a:rPr lang="en-SG" sz="2000" dirty="0">
                          <a:solidFill>
                            <a:schemeClr val="bg1"/>
                          </a:solidFill>
                        </a:rPr>
                        <a:t>Dr Lim Choon Guan (Senior Consultant and Deputy Chief, Dept of Developmental Psychiatry, IMH)</a:t>
                      </a:r>
                    </a:p>
                    <a:p>
                      <a:pPr marL="285750" indent="-285750">
                        <a:buFont typeface="Arial" panose="020B0604020202020204" pitchFamily="34" charset="0"/>
                        <a:buChar char="•"/>
                      </a:pPr>
                      <a:r>
                        <a:rPr lang="en-SG" sz="2000" dirty="0">
                          <a:solidFill>
                            <a:schemeClr val="bg1"/>
                          </a:solidFill>
                        </a:rPr>
                        <a:t>Dr Eugene Chua (Family Physician in public institute, GDMH 18/19)</a:t>
                      </a:r>
                    </a:p>
                    <a:p>
                      <a:pPr marL="285750" indent="-285750">
                        <a:buFont typeface="Arial" panose="020B0604020202020204" pitchFamily="34" charset="0"/>
                        <a:buChar char="•"/>
                      </a:pPr>
                      <a:r>
                        <a:rPr lang="en-SG" sz="2000" dirty="0">
                          <a:solidFill>
                            <a:schemeClr val="bg1"/>
                          </a:solidFill>
                        </a:rPr>
                        <a:t>Dr </a:t>
                      </a:r>
                      <a:r>
                        <a:rPr lang="en-SG" sz="2000" dirty="0" err="1">
                          <a:solidFill>
                            <a:schemeClr val="bg1"/>
                          </a:solidFill>
                        </a:rPr>
                        <a:t>Kumi</a:t>
                      </a:r>
                      <a:r>
                        <a:rPr lang="en-SG" sz="2000" dirty="0">
                          <a:solidFill>
                            <a:schemeClr val="bg1"/>
                          </a:solidFill>
                        </a:rPr>
                        <a:t> </a:t>
                      </a:r>
                      <a:r>
                        <a:rPr lang="en-SG" sz="2000" dirty="0" err="1">
                          <a:solidFill>
                            <a:schemeClr val="bg1"/>
                          </a:solidFill>
                        </a:rPr>
                        <a:t>Mehara</a:t>
                      </a:r>
                      <a:r>
                        <a:rPr lang="en-SG" sz="2000" dirty="0">
                          <a:solidFill>
                            <a:schemeClr val="bg1"/>
                          </a:solidFill>
                        </a:rPr>
                        <a:t> (Japan Green Clinic, GDMH 18/19)</a:t>
                      </a:r>
                    </a:p>
                    <a:p>
                      <a:pPr marL="285750" indent="-285750">
                        <a:buFont typeface="Arial" panose="020B0604020202020204" pitchFamily="34" charset="0"/>
                        <a:buChar char="•"/>
                      </a:pPr>
                      <a:r>
                        <a:rPr lang="en-SG" sz="2000" dirty="0">
                          <a:solidFill>
                            <a:schemeClr val="bg1"/>
                          </a:solidFill>
                        </a:rPr>
                        <a:t>Dr Roy </a:t>
                      </a:r>
                      <a:r>
                        <a:rPr lang="en-SG" sz="2000" dirty="0" err="1">
                          <a:solidFill>
                            <a:schemeClr val="bg1"/>
                          </a:solidFill>
                        </a:rPr>
                        <a:t>Teow</a:t>
                      </a:r>
                      <a:r>
                        <a:rPr lang="en-SG" sz="2000" dirty="0">
                          <a:solidFill>
                            <a:schemeClr val="bg1"/>
                          </a:solidFill>
                        </a:rPr>
                        <a:t> Kay Leong (United Health Family Clinic &amp; Surgery, GDMH 16/17)</a:t>
                      </a:r>
                    </a:p>
                    <a:p>
                      <a:pPr marL="285750" indent="-285750">
                        <a:buFont typeface="Arial" panose="020B0604020202020204" pitchFamily="34" charset="0"/>
                        <a:buChar char="•"/>
                      </a:pPr>
                      <a:r>
                        <a:rPr lang="en-SG" sz="2000" dirty="0">
                          <a:solidFill>
                            <a:schemeClr val="bg1"/>
                          </a:solidFill>
                        </a:rPr>
                        <a:t>Dr Paul Ang (Zenith Medical Clinic, GDMH 16/17)</a:t>
                      </a:r>
                    </a:p>
                    <a:p>
                      <a:pPr marL="285750" indent="-285750">
                        <a:buFont typeface="Arial" panose="020B0604020202020204" pitchFamily="34" charset="0"/>
                        <a:buChar char="•"/>
                      </a:pPr>
                      <a:r>
                        <a:rPr lang="en-SG" sz="2000" dirty="0">
                          <a:solidFill>
                            <a:schemeClr val="bg1"/>
                          </a:solidFill>
                        </a:rPr>
                        <a:t>Dr Siti Aishah (Polyclinic, GDMH 16/17)</a:t>
                      </a:r>
                    </a:p>
                    <a:p>
                      <a:pPr marL="285750" indent="-285750">
                        <a:buFont typeface="Arial" panose="020B0604020202020204" pitchFamily="34" charset="0"/>
                        <a:buChar char="•"/>
                      </a:pPr>
                      <a:r>
                        <a:rPr lang="en-SG" sz="2000" dirty="0">
                          <a:solidFill>
                            <a:schemeClr val="bg1"/>
                          </a:solidFill>
                        </a:rPr>
                        <a:t>Dr Nyein </a:t>
                      </a:r>
                      <a:r>
                        <a:rPr lang="en-SG" sz="2000" dirty="0" err="1">
                          <a:solidFill>
                            <a:schemeClr val="bg1"/>
                          </a:solidFill>
                        </a:rPr>
                        <a:t>Nyein</a:t>
                      </a:r>
                      <a:r>
                        <a:rPr lang="en-SG" sz="2000" dirty="0">
                          <a:solidFill>
                            <a:schemeClr val="bg1"/>
                          </a:solidFill>
                        </a:rPr>
                        <a:t> (Clinical Psychologist, Thrive Family)</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SG" sz="2000" dirty="0">
                          <a:solidFill>
                            <a:schemeClr val="bg1"/>
                          </a:solidFill>
                        </a:rPr>
                        <a:t>Ng Boon Tat (Pharmacist)</a:t>
                      </a:r>
                      <a:endParaRPr lang="en-SG" sz="2000" b="1" kern="1200" dirty="0">
                        <a:solidFill>
                          <a:schemeClr val="bg1"/>
                        </a:solidFill>
                        <a:effectLst/>
                      </a:endParaRPr>
                    </a:p>
                  </a:txBody>
                  <a:tcPr>
                    <a:lnL>
                      <a:noFill/>
                    </a:lnL>
                    <a:lnT>
                      <a:noFill/>
                    </a:lnT>
                    <a:lnB>
                      <a:noFill/>
                    </a:lnB>
                    <a:lnTlToBr w="12700" cmpd="sng">
                      <a:noFill/>
                      <a:prstDash val="solid"/>
                    </a:lnTlToBr>
                    <a:lnBlToTr w="12700" cmpd="sng">
                      <a:noFill/>
                      <a:prstDash val="solid"/>
                    </a:lnBlToTr>
                  </a:tcPr>
                </a:tc>
                <a:tc hMerge="1">
                  <a:txBody>
                    <a:bodyPr/>
                    <a:lstStyle/>
                    <a:p>
                      <a:endParaRPr lang="en-SG" dirty="0">
                        <a:solidFill>
                          <a:schemeClr val="bg1"/>
                        </a:solidFill>
                      </a:endParaRPr>
                    </a:p>
                  </a:txBody>
                  <a:tcPr>
                    <a:lnL>
                      <a:noFill/>
                    </a:lnL>
                  </a:tcPr>
                </a:tc>
                <a:extLst>
                  <a:ext uri="{0D108BD9-81ED-4DB2-BD59-A6C34878D82A}">
                    <a16:rowId xmlns:a16="http://schemas.microsoft.com/office/drawing/2014/main" val="2038593394"/>
                  </a:ext>
                </a:extLst>
              </a:tr>
              <a:tr h="1838815">
                <a:tc>
                  <a:txBody>
                    <a:bodyPr/>
                    <a:lstStyle/>
                    <a:p>
                      <a:r>
                        <a:rPr lang="en-SG" sz="2000" b="1" kern="1200" dirty="0">
                          <a:solidFill>
                            <a:schemeClr val="bg1"/>
                          </a:solidFill>
                          <a:effectLst/>
                        </a:rPr>
                        <a:t>Actors</a:t>
                      </a:r>
                    </a:p>
                    <a:p>
                      <a:pPr marL="285750" indent="-285750">
                        <a:buFont typeface="Arial" panose="020B0604020202020204" pitchFamily="34" charset="0"/>
                        <a:buChar char="•"/>
                      </a:pPr>
                      <a:r>
                        <a:rPr lang="en-SG" sz="2000" kern="1200" dirty="0">
                          <a:solidFill>
                            <a:schemeClr val="bg1"/>
                          </a:solidFill>
                          <a:effectLst/>
                        </a:rPr>
                        <a:t>Dr Siti Aishah as </a:t>
                      </a:r>
                      <a:r>
                        <a:rPr lang="en-SG" sz="2000" i="1" kern="1200" dirty="0">
                          <a:solidFill>
                            <a:schemeClr val="bg1"/>
                          </a:solidFill>
                          <a:effectLst/>
                        </a:rPr>
                        <a:t>The General Practitioner</a:t>
                      </a:r>
                    </a:p>
                    <a:p>
                      <a:pPr marL="285750" indent="-285750">
                        <a:buFont typeface="Arial" panose="020B0604020202020204" pitchFamily="34" charset="0"/>
                        <a:buChar char="•"/>
                      </a:pPr>
                      <a:r>
                        <a:rPr lang="en-SG" sz="2000" kern="1200" dirty="0">
                          <a:solidFill>
                            <a:schemeClr val="bg1"/>
                          </a:solidFill>
                          <a:effectLst/>
                        </a:rPr>
                        <a:t>Veronica </a:t>
                      </a:r>
                      <a:r>
                        <a:rPr lang="en-SG" sz="2000" kern="1200" dirty="0" err="1">
                          <a:solidFill>
                            <a:schemeClr val="bg1"/>
                          </a:solidFill>
                          <a:effectLst/>
                        </a:rPr>
                        <a:t>Veloo</a:t>
                      </a:r>
                      <a:r>
                        <a:rPr lang="en-SG" sz="2000" kern="1200" dirty="0">
                          <a:solidFill>
                            <a:schemeClr val="bg1"/>
                          </a:solidFill>
                          <a:effectLst/>
                        </a:rPr>
                        <a:t> as </a:t>
                      </a:r>
                      <a:r>
                        <a:rPr lang="en-SG" sz="2000" i="1" kern="1200" dirty="0" err="1">
                          <a:solidFill>
                            <a:schemeClr val="bg1"/>
                          </a:solidFill>
                          <a:effectLst/>
                        </a:rPr>
                        <a:t>Mdm</a:t>
                      </a:r>
                      <a:r>
                        <a:rPr lang="en-SG" sz="2000" i="1" kern="1200" dirty="0">
                          <a:solidFill>
                            <a:schemeClr val="bg1"/>
                          </a:solidFill>
                          <a:effectLst/>
                        </a:rPr>
                        <a:t> Jaya</a:t>
                      </a:r>
                    </a:p>
                    <a:p>
                      <a:pPr marL="285750" indent="-285750">
                        <a:buFont typeface="Arial" panose="020B0604020202020204" pitchFamily="34" charset="0"/>
                        <a:buChar char="•"/>
                      </a:pPr>
                      <a:r>
                        <a:rPr lang="en-SG" sz="2000" kern="1200" dirty="0" err="1">
                          <a:solidFill>
                            <a:schemeClr val="bg1"/>
                          </a:solidFill>
                          <a:effectLst/>
                        </a:rPr>
                        <a:t>Thiruvarangan</a:t>
                      </a:r>
                      <a:r>
                        <a:rPr lang="en-SG" sz="2000" kern="1200" dirty="0">
                          <a:solidFill>
                            <a:schemeClr val="bg1"/>
                          </a:solidFill>
                          <a:effectLst/>
                        </a:rPr>
                        <a:t> Ramaswamy Savitha as </a:t>
                      </a:r>
                      <a:r>
                        <a:rPr lang="en-SG" sz="2000" i="1" kern="1200" dirty="0">
                          <a:solidFill>
                            <a:schemeClr val="bg1"/>
                          </a:solidFill>
                          <a:effectLst/>
                        </a:rPr>
                        <a:t>Gita, </a:t>
                      </a:r>
                      <a:r>
                        <a:rPr lang="en-SG" sz="2000" i="1" kern="1200" dirty="0" err="1">
                          <a:solidFill>
                            <a:schemeClr val="bg1"/>
                          </a:solidFill>
                          <a:effectLst/>
                        </a:rPr>
                        <a:t>Mdm</a:t>
                      </a:r>
                      <a:r>
                        <a:rPr lang="en-SG" sz="2000" i="1" kern="1200" dirty="0">
                          <a:solidFill>
                            <a:schemeClr val="bg1"/>
                          </a:solidFill>
                          <a:effectLst/>
                        </a:rPr>
                        <a:t> Jaya’s daughter</a:t>
                      </a:r>
                    </a:p>
                    <a:p>
                      <a:pPr marL="285750" indent="-285750">
                        <a:buFont typeface="Arial" panose="020B0604020202020204" pitchFamily="34" charset="0"/>
                        <a:buChar char="•"/>
                      </a:pPr>
                      <a:r>
                        <a:rPr lang="en-SG" sz="2000" i="0" kern="1200" dirty="0">
                          <a:solidFill>
                            <a:schemeClr val="bg1"/>
                          </a:solidFill>
                          <a:effectLst/>
                          <a:latin typeface="+mn-lt"/>
                          <a:ea typeface="+mn-ea"/>
                          <a:cs typeface="+mn-cs"/>
                        </a:rPr>
                        <a:t>Dr Lim Choon Guan as</a:t>
                      </a:r>
                      <a:r>
                        <a:rPr lang="en-SG" sz="2000" i="1" kern="1200" dirty="0">
                          <a:solidFill>
                            <a:schemeClr val="bg1"/>
                          </a:solidFill>
                          <a:effectLst/>
                          <a:latin typeface="+mn-lt"/>
                          <a:ea typeface="+mn-ea"/>
                          <a:cs typeface="+mn-cs"/>
                        </a:rPr>
                        <a:t> The Expert</a:t>
                      </a:r>
                    </a:p>
                  </a:txBody>
                  <a:tcPr>
                    <a:lnT>
                      <a:noFill/>
                    </a:lnT>
                  </a:tcPr>
                </a:tc>
                <a:tc>
                  <a:txBody>
                    <a:bodyPr/>
                    <a:lstStyle/>
                    <a:p>
                      <a:r>
                        <a:rPr lang="en-SG" sz="2000" b="1" kern="1200" dirty="0">
                          <a:solidFill>
                            <a:schemeClr val="bg1"/>
                          </a:solidFill>
                          <a:effectLst/>
                        </a:rPr>
                        <a:t>Contributor</a:t>
                      </a:r>
                    </a:p>
                    <a:p>
                      <a:pPr marL="285750" indent="-285750">
                        <a:buFont typeface="Arial" panose="020B0604020202020204" pitchFamily="34" charset="0"/>
                        <a:buChar char="•"/>
                      </a:pPr>
                      <a:r>
                        <a:rPr lang="en-SG" sz="2000" kern="1200" dirty="0">
                          <a:solidFill>
                            <a:schemeClr val="bg1"/>
                          </a:solidFill>
                          <a:effectLst/>
                        </a:rPr>
                        <a:t>Richard Roshan </a:t>
                      </a:r>
                      <a:r>
                        <a:rPr lang="en-SG" sz="2000" kern="1200" dirty="0" err="1">
                          <a:solidFill>
                            <a:schemeClr val="bg1"/>
                          </a:solidFill>
                          <a:effectLst/>
                        </a:rPr>
                        <a:t>Goveas</a:t>
                      </a:r>
                      <a:r>
                        <a:rPr lang="en-SG" sz="2000" kern="1200" dirty="0">
                          <a:solidFill>
                            <a:schemeClr val="bg1"/>
                          </a:solidFill>
                          <a:effectLst/>
                        </a:rPr>
                        <a:t> (Senior Consultant, Dept of Geriatric Psychiatry, IMH)  </a:t>
                      </a:r>
                    </a:p>
                    <a:p>
                      <a:pPr marL="285750" indent="-285750">
                        <a:buFont typeface="Arial" panose="020B0604020202020204" pitchFamily="34" charset="0"/>
                        <a:buChar char="•"/>
                      </a:pPr>
                      <a:r>
                        <a:rPr lang="en-SG" sz="2000" kern="1200" dirty="0">
                          <a:solidFill>
                            <a:schemeClr val="bg1"/>
                          </a:solidFill>
                          <a:effectLst/>
                        </a:rPr>
                        <a:t>Ananya </a:t>
                      </a:r>
                      <a:r>
                        <a:rPr lang="en-SG" sz="2000" kern="1200" dirty="0" err="1">
                          <a:solidFill>
                            <a:schemeClr val="bg1"/>
                          </a:solidFill>
                          <a:effectLst/>
                        </a:rPr>
                        <a:t>Balehithlu</a:t>
                      </a:r>
                      <a:r>
                        <a:rPr lang="en-SG" sz="2000" kern="1200" dirty="0">
                          <a:solidFill>
                            <a:schemeClr val="bg1"/>
                          </a:solidFill>
                          <a:effectLst/>
                        </a:rPr>
                        <a:t> (Student)</a:t>
                      </a:r>
                    </a:p>
                    <a:p>
                      <a:pPr marL="0" indent="0">
                        <a:buFont typeface="Arial" panose="020B0604020202020204" pitchFamily="34" charset="0"/>
                        <a:buNone/>
                      </a:pPr>
                      <a:r>
                        <a:rPr lang="en-SG" sz="2000" b="1" kern="1200" dirty="0">
                          <a:solidFill>
                            <a:schemeClr val="bg1"/>
                          </a:solidFill>
                          <a:effectLst/>
                        </a:rPr>
                        <a:t>Venue of filming                           IMH grant</a:t>
                      </a:r>
                    </a:p>
                    <a:p>
                      <a:pPr marL="285750" indent="-285750">
                        <a:buFont typeface="Arial" panose="020B0604020202020204" pitchFamily="34" charset="0"/>
                        <a:buChar char="•"/>
                      </a:pPr>
                      <a:r>
                        <a:rPr lang="en-SG" sz="2000" kern="1200" dirty="0">
                          <a:solidFill>
                            <a:schemeClr val="bg1"/>
                          </a:solidFill>
                          <a:effectLst/>
                        </a:rPr>
                        <a:t>IMH clinic consultation room</a:t>
                      </a:r>
                      <a:endParaRPr lang="en-SG" sz="2000" kern="1200" dirty="0">
                        <a:solidFill>
                          <a:schemeClr val="bg1"/>
                        </a:solidFill>
                        <a:effectLst/>
                        <a:latin typeface="+mn-lt"/>
                        <a:ea typeface="+mn-ea"/>
                        <a:cs typeface="+mn-cs"/>
                      </a:endParaRPr>
                    </a:p>
                  </a:txBody>
                  <a:tcPr/>
                </a:tc>
                <a:extLst>
                  <a:ext uri="{0D108BD9-81ED-4DB2-BD59-A6C34878D82A}">
                    <a16:rowId xmlns:a16="http://schemas.microsoft.com/office/drawing/2014/main" val="900832091"/>
                  </a:ext>
                </a:extLst>
              </a:tr>
            </a:tbl>
          </a:graphicData>
        </a:graphic>
      </p:graphicFrame>
    </p:spTree>
    <p:extLst>
      <p:ext uri="{BB962C8B-B14F-4D97-AF65-F5344CB8AC3E}">
        <p14:creationId xmlns:p14="http://schemas.microsoft.com/office/powerpoint/2010/main" val="107258454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621947-437F-43A8-BB9C-2953CD350F84}"/>
              </a:ext>
            </a:extLst>
          </p:cNvPr>
          <p:cNvSpPr>
            <a:spLocks noGrp="1"/>
          </p:cNvSpPr>
          <p:nvPr>
            <p:ph type="title"/>
          </p:nvPr>
        </p:nvSpPr>
        <p:spPr/>
        <p:txBody>
          <a:bodyPr/>
          <a:lstStyle/>
          <a:p>
            <a:r>
              <a:rPr lang="en-SG" dirty="0"/>
              <a:t>DISCLAIMER</a:t>
            </a:r>
          </a:p>
        </p:txBody>
      </p:sp>
      <p:sp>
        <p:nvSpPr>
          <p:cNvPr id="3" name="Content Placeholder 2">
            <a:extLst>
              <a:ext uri="{FF2B5EF4-FFF2-40B4-BE49-F238E27FC236}">
                <a16:creationId xmlns:a16="http://schemas.microsoft.com/office/drawing/2014/main" id="{AFBE64E0-C9E7-4271-824C-AA790A92AE61}"/>
              </a:ext>
            </a:extLst>
          </p:cNvPr>
          <p:cNvSpPr>
            <a:spLocks noGrp="1"/>
          </p:cNvSpPr>
          <p:nvPr>
            <p:ph idx="1"/>
          </p:nvPr>
        </p:nvSpPr>
        <p:spPr>
          <a:xfrm>
            <a:off x="1097280" y="1666803"/>
            <a:ext cx="10058400" cy="4520637"/>
          </a:xfrm>
        </p:spPr>
        <p:txBody>
          <a:bodyPr>
            <a:normAutofit/>
          </a:bodyPr>
          <a:lstStyle/>
          <a:p>
            <a:pPr marL="0" indent="0" algn="just">
              <a:lnSpc>
                <a:spcPct val="60000"/>
              </a:lnSpc>
              <a:spcBef>
                <a:spcPts val="600"/>
              </a:spcBef>
              <a:buNone/>
            </a:pPr>
            <a:endParaRPr lang="en-SG" sz="2800" dirty="0"/>
          </a:p>
          <a:p>
            <a:pPr marL="0" indent="0" algn="just">
              <a:buNone/>
            </a:pPr>
            <a:r>
              <a:rPr lang="en-SG" sz="2800" dirty="0"/>
              <a:t>The information in this video is correct to the best of our knowledge at the point of circulation. It is by no means exhaustive. Please refer to the above references &amp; other materials to consolidate your appreciation of the subject. The authors disclaim any liability in connection with the use of this information.</a:t>
            </a:r>
          </a:p>
          <a:p>
            <a:pPr marL="0" indent="0" algn="just">
              <a:buNone/>
            </a:pPr>
            <a:r>
              <a:rPr lang="en-SG" sz="2800" dirty="0"/>
              <a:t>All rights reserved. No part of this video may be reproduced, distributed or transmitted in any form by any means without the permission of the authors.</a:t>
            </a:r>
          </a:p>
        </p:txBody>
      </p:sp>
    </p:spTree>
    <p:extLst>
      <p:ext uri="{BB962C8B-B14F-4D97-AF65-F5344CB8AC3E}">
        <p14:creationId xmlns:p14="http://schemas.microsoft.com/office/powerpoint/2010/main" val="36389536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a:extLst>
              <a:ext uri="{FF2B5EF4-FFF2-40B4-BE49-F238E27FC236}">
                <a16:creationId xmlns:a16="http://schemas.microsoft.com/office/drawing/2014/main" id="{19429226-B176-4305-9001-785ECBA38EAB}"/>
              </a:ext>
            </a:extLst>
          </p:cNvPr>
          <p:cNvSpPr>
            <a:spLocks noGrp="1"/>
          </p:cNvSpPr>
          <p:nvPr>
            <p:ph sz="half" idx="4294967295"/>
          </p:nvPr>
        </p:nvSpPr>
        <p:spPr>
          <a:xfrm>
            <a:off x="5819443" y="542925"/>
            <a:ext cx="6115883" cy="5766468"/>
          </a:xfrm>
        </p:spPr>
        <p:txBody>
          <a:bodyPr>
            <a:normAutofit fontScale="85000" lnSpcReduction="10000"/>
          </a:bodyPr>
          <a:lstStyle/>
          <a:p>
            <a:pPr lvl="1">
              <a:lnSpc>
                <a:spcPct val="120000"/>
              </a:lnSpc>
            </a:pPr>
            <a:r>
              <a:rPr lang="en-SG" dirty="0"/>
              <a:t>Self-administered depression questionnaires can be employed in busy GP clinics where MSE is difficult to be conducted</a:t>
            </a:r>
          </a:p>
          <a:p>
            <a:pPr lvl="1">
              <a:lnSpc>
                <a:spcPct val="120000"/>
              </a:lnSpc>
            </a:pPr>
            <a:r>
              <a:rPr lang="en-SG" dirty="0"/>
              <a:t>Patient Health Questionnaire (PHQ-2) can be used first</a:t>
            </a:r>
          </a:p>
          <a:p>
            <a:pPr lvl="2">
              <a:lnSpc>
                <a:spcPct val="120000"/>
              </a:lnSpc>
            </a:pPr>
            <a:r>
              <a:rPr lang="en-SG" sz="2600" dirty="0"/>
              <a:t>97% sensitivity and 67% specificity</a:t>
            </a:r>
          </a:p>
          <a:p>
            <a:pPr lvl="1">
              <a:lnSpc>
                <a:spcPct val="120000"/>
              </a:lnSpc>
            </a:pPr>
            <a:r>
              <a:rPr lang="en-SG" dirty="0"/>
              <a:t>If PHQ-2 ≥ 3, go on to PHQ-9</a:t>
            </a:r>
          </a:p>
          <a:p>
            <a:pPr lvl="2">
              <a:lnSpc>
                <a:spcPct val="120000"/>
              </a:lnSpc>
            </a:pPr>
            <a:r>
              <a:rPr lang="en-SG" sz="2600" dirty="0"/>
              <a:t>88% sensitivity &amp; 88% specificity at score≥10</a:t>
            </a:r>
            <a:r>
              <a:rPr lang="en-SG" sz="2600" baseline="30000" dirty="0"/>
              <a:t>6,7,12</a:t>
            </a:r>
            <a:endParaRPr lang="en-SG" sz="2600" dirty="0"/>
          </a:p>
          <a:p>
            <a:pPr lvl="1">
              <a:lnSpc>
                <a:spcPct val="120000"/>
              </a:lnSpc>
            </a:pPr>
            <a:r>
              <a:rPr lang="en-SG" dirty="0"/>
              <a:t>In elderly, GDS-15 is an alternative</a:t>
            </a:r>
            <a:r>
              <a:rPr lang="en-SG" baseline="30000" dirty="0"/>
              <a:t>10</a:t>
            </a:r>
            <a:endParaRPr lang="en-SG" dirty="0"/>
          </a:p>
          <a:p>
            <a:pPr lvl="1">
              <a:lnSpc>
                <a:spcPct val="120000"/>
              </a:lnSpc>
            </a:pPr>
            <a:r>
              <a:rPr lang="en-SG" dirty="0"/>
              <a:t>Both PHQ-9 &amp; GDS-15 have severity scores used to monitor improvement on follow up</a:t>
            </a:r>
          </a:p>
          <a:p>
            <a:pPr lvl="1">
              <a:lnSpc>
                <a:spcPct val="120000"/>
              </a:lnSpc>
            </a:pPr>
            <a:r>
              <a:rPr lang="en-SG" dirty="0"/>
              <a:t>Both have been validated locally</a:t>
            </a:r>
            <a:r>
              <a:rPr lang="en-SG" baseline="30000" dirty="0"/>
              <a:t>8,9</a:t>
            </a:r>
            <a:endParaRPr lang="en-SG" dirty="0"/>
          </a:p>
        </p:txBody>
      </p:sp>
      <p:pic>
        <p:nvPicPr>
          <p:cNvPr id="7" name="Content Placeholder 6">
            <a:extLst>
              <a:ext uri="{FF2B5EF4-FFF2-40B4-BE49-F238E27FC236}">
                <a16:creationId xmlns:a16="http://schemas.microsoft.com/office/drawing/2014/main" id="{CC6F20E4-C2AE-42B0-B4ED-72144EA1C058}"/>
              </a:ext>
            </a:extLst>
          </p:cNvPr>
          <p:cNvPicPr>
            <a:picLocks noGrp="1"/>
          </p:cNvPicPr>
          <p:nvPr>
            <p:ph sz="half" idx="4294967295"/>
          </p:nvPr>
        </p:nvPicPr>
        <p:blipFill rotWithShape="1">
          <a:blip r:embed="rId2"/>
          <a:srcRect t="7535"/>
          <a:stretch/>
        </p:blipFill>
        <p:spPr>
          <a:xfrm>
            <a:off x="550505" y="179021"/>
            <a:ext cx="5413315" cy="6136054"/>
          </a:xfrm>
          <a:prstGeom prst="rect">
            <a:avLst/>
          </a:prstGeom>
        </p:spPr>
      </p:pic>
    </p:spTree>
    <p:extLst>
      <p:ext uri="{BB962C8B-B14F-4D97-AF65-F5344CB8AC3E}">
        <p14:creationId xmlns:p14="http://schemas.microsoft.com/office/powerpoint/2010/main" val="41255199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F4670E-DA93-49E1-91C3-488D37EC080D}"/>
              </a:ext>
            </a:extLst>
          </p:cNvPr>
          <p:cNvSpPr>
            <a:spLocks noGrp="1"/>
          </p:cNvSpPr>
          <p:nvPr>
            <p:ph type="title"/>
          </p:nvPr>
        </p:nvSpPr>
        <p:spPr/>
        <p:txBody>
          <a:bodyPr/>
          <a:lstStyle/>
          <a:p>
            <a:r>
              <a:rPr lang="en-SG" dirty="0"/>
              <a:t>Severity score of PHQ-9</a:t>
            </a:r>
          </a:p>
        </p:txBody>
      </p:sp>
      <p:graphicFrame>
        <p:nvGraphicFramePr>
          <p:cNvPr id="4" name="Content Placeholder 3">
            <a:extLst>
              <a:ext uri="{FF2B5EF4-FFF2-40B4-BE49-F238E27FC236}">
                <a16:creationId xmlns:a16="http://schemas.microsoft.com/office/drawing/2014/main" id="{351FEEB7-5FDA-47C1-A4E0-FAADB25D088F}"/>
              </a:ext>
            </a:extLst>
          </p:cNvPr>
          <p:cNvGraphicFramePr>
            <a:graphicFrameLocks noGrp="1"/>
          </p:cNvGraphicFramePr>
          <p:nvPr>
            <p:ph idx="1"/>
            <p:extLst>
              <p:ext uri="{D42A27DB-BD31-4B8C-83A1-F6EECF244321}">
                <p14:modId xmlns:p14="http://schemas.microsoft.com/office/powerpoint/2010/main" val="1213190078"/>
              </p:ext>
            </p:extLst>
          </p:nvPr>
        </p:nvGraphicFramePr>
        <p:xfrm>
          <a:off x="1096963" y="1666875"/>
          <a:ext cx="10058400" cy="420211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TextBox 4">
            <a:extLst>
              <a:ext uri="{FF2B5EF4-FFF2-40B4-BE49-F238E27FC236}">
                <a16:creationId xmlns:a16="http://schemas.microsoft.com/office/drawing/2014/main" id="{D50F3246-88A4-4B31-8466-A38DAF8888E5}"/>
              </a:ext>
            </a:extLst>
          </p:cNvPr>
          <p:cNvSpPr txBox="1"/>
          <p:nvPr/>
        </p:nvSpPr>
        <p:spPr>
          <a:xfrm>
            <a:off x="1036637" y="3001739"/>
            <a:ext cx="10058400" cy="338554"/>
          </a:xfrm>
          <a:prstGeom prst="rect">
            <a:avLst/>
          </a:prstGeom>
          <a:noFill/>
        </p:spPr>
        <p:txBody>
          <a:bodyPr wrap="square" rtlCol="0">
            <a:spAutoFit/>
          </a:bodyPr>
          <a:lstStyle/>
          <a:p>
            <a:r>
              <a:rPr lang="en-SG" sz="1600" dirty="0">
                <a:solidFill>
                  <a:schemeClr val="bg1"/>
                </a:solidFill>
              </a:rPr>
              <a:t>0				 5				 10				   15				     20</a:t>
            </a:r>
          </a:p>
        </p:txBody>
      </p:sp>
    </p:spTree>
    <p:extLst>
      <p:ext uri="{BB962C8B-B14F-4D97-AF65-F5344CB8AC3E}">
        <p14:creationId xmlns:p14="http://schemas.microsoft.com/office/powerpoint/2010/main" val="30325166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4">
            <a:extLst>
              <a:ext uri="{FF2B5EF4-FFF2-40B4-BE49-F238E27FC236}">
                <a16:creationId xmlns:a16="http://schemas.microsoft.com/office/drawing/2014/main" id="{A7086AE6-3953-41C5-8BE8-BED4671C781A}"/>
              </a:ext>
            </a:extLst>
          </p:cNvPr>
          <p:cNvGraphicFramePr>
            <a:graphicFrameLocks noGrp="1"/>
          </p:cNvGraphicFramePr>
          <p:nvPr>
            <p:extLst>
              <p:ext uri="{D42A27DB-BD31-4B8C-83A1-F6EECF244321}">
                <p14:modId xmlns:p14="http://schemas.microsoft.com/office/powerpoint/2010/main" val="1083173688"/>
              </p:ext>
            </p:extLst>
          </p:nvPr>
        </p:nvGraphicFramePr>
        <p:xfrm>
          <a:off x="1896834" y="55375"/>
          <a:ext cx="8436429" cy="5059680"/>
        </p:xfrm>
        <a:graphic>
          <a:graphicData uri="http://schemas.openxmlformats.org/drawingml/2006/table">
            <a:tbl>
              <a:tblPr firstRow="1" bandRow="1">
                <a:tableStyleId>{5C22544A-7EE6-4342-B048-85BDC9FD1C3A}</a:tableStyleId>
              </a:tblPr>
              <a:tblGrid>
                <a:gridCol w="6387195">
                  <a:extLst>
                    <a:ext uri="{9D8B030D-6E8A-4147-A177-3AD203B41FA5}">
                      <a16:colId xmlns:a16="http://schemas.microsoft.com/office/drawing/2014/main" val="2029414768"/>
                    </a:ext>
                  </a:extLst>
                </a:gridCol>
                <a:gridCol w="2049234">
                  <a:extLst>
                    <a:ext uri="{9D8B030D-6E8A-4147-A177-3AD203B41FA5}">
                      <a16:colId xmlns:a16="http://schemas.microsoft.com/office/drawing/2014/main" val="2766065947"/>
                    </a:ext>
                  </a:extLst>
                </a:gridCol>
              </a:tblGrid>
              <a:tr h="213141">
                <a:tc gridSpan="2">
                  <a:txBody>
                    <a:bodyPr/>
                    <a:lstStyle/>
                    <a:p>
                      <a:r>
                        <a:rPr lang="en-SG" sz="2000" b="1" kern="1200" dirty="0">
                          <a:solidFill>
                            <a:schemeClr val="lt1"/>
                          </a:solidFill>
                          <a:effectLst/>
                          <a:latin typeface="+mn-lt"/>
                          <a:ea typeface="+mn-ea"/>
                          <a:cs typeface="+mn-cs"/>
                        </a:rPr>
                        <a:t>Geriatric Depression Scale Short Form (GD15)</a:t>
                      </a:r>
                      <a:r>
                        <a:rPr lang="en-SG" sz="2000" b="1" kern="1200" baseline="30000" dirty="0">
                          <a:solidFill>
                            <a:schemeClr val="lt1"/>
                          </a:solidFill>
                          <a:effectLst/>
                          <a:latin typeface="+mn-lt"/>
                          <a:ea typeface="+mn-ea"/>
                          <a:cs typeface="+mn-cs"/>
                        </a:rPr>
                        <a:t>9</a:t>
                      </a:r>
                      <a:endParaRPr lang="en-SG" sz="2000" dirty="0"/>
                    </a:p>
                  </a:txBody>
                  <a:tcPr/>
                </a:tc>
                <a:tc hMerge="1">
                  <a:txBody>
                    <a:bodyPr/>
                    <a:lstStyle/>
                    <a:p>
                      <a:endParaRPr lang="en-SG" sz="1200" dirty="0"/>
                    </a:p>
                  </a:txBody>
                  <a:tcPr/>
                </a:tc>
                <a:extLst>
                  <a:ext uri="{0D108BD9-81ED-4DB2-BD59-A6C34878D82A}">
                    <a16:rowId xmlns:a16="http://schemas.microsoft.com/office/drawing/2014/main" val="1695174414"/>
                  </a:ext>
                </a:extLst>
              </a:tr>
              <a:tr h="213141">
                <a:tc gridSpan="2">
                  <a:txBody>
                    <a:bodyPr/>
                    <a:lstStyle/>
                    <a:p>
                      <a:r>
                        <a:rPr lang="en-SG" sz="1200" kern="1200" dirty="0">
                          <a:solidFill>
                            <a:schemeClr val="dk1"/>
                          </a:solidFill>
                          <a:effectLst/>
                          <a:latin typeface="+mn-lt"/>
                          <a:ea typeface="+mn-ea"/>
                          <a:cs typeface="+mn-cs"/>
                        </a:rPr>
                        <a:t>Choose the best answer for how you have felt over the past week:</a:t>
                      </a:r>
                      <a:endParaRPr lang="en-SG" sz="1200" dirty="0"/>
                    </a:p>
                  </a:txBody>
                  <a:tcPr/>
                </a:tc>
                <a:tc hMerge="1">
                  <a:txBody>
                    <a:bodyPr/>
                    <a:lstStyle/>
                    <a:p>
                      <a:endParaRPr lang="en-SG" sz="1200" dirty="0"/>
                    </a:p>
                  </a:txBody>
                  <a:tcPr/>
                </a:tc>
                <a:extLst>
                  <a:ext uri="{0D108BD9-81ED-4DB2-BD59-A6C34878D82A}">
                    <a16:rowId xmlns:a16="http://schemas.microsoft.com/office/drawing/2014/main" val="82953633"/>
                  </a:ext>
                </a:extLst>
              </a:tr>
              <a:tr h="213141">
                <a:tc>
                  <a:txBody>
                    <a:bodyPr/>
                    <a:lstStyle/>
                    <a:p>
                      <a:r>
                        <a:rPr lang="en-SG" sz="1200" kern="1200" dirty="0">
                          <a:solidFill>
                            <a:schemeClr val="dk1"/>
                          </a:solidFill>
                          <a:effectLst/>
                          <a:latin typeface="+mn-lt"/>
                          <a:ea typeface="+mn-ea"/>
                          <a:cs typeface="+mn-cs"/>
                        </a:rPr>
                        <a:t>1. Are you basically satisfied with your life?</a:t>
                      </a:r>
                      <a:endParaRPr lang="en-SG" sz="1200"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SG" sz="1200" dirty="0"/>
                        <a:t>YES / </a:t>
                      </a:r>
                      <a:r>
                        <a:rPr lang="en-SG" sz="1200" b="1" dirty="0"/>
                        <a:t>NO</a:t>
                      </a:r>
                    </a:p>
                  </a:txBody>
                  <a:tcPr/>
                </a:tc>
                <a:extLst>
                  <a:ext uri="{0D108BD9-81ED-4DB2-BD59-A6C34878D82A}">
                    <a16:rowId xmlns:a16="http://schemas.microsoft.com/office/drawing/2014/main" val="1043765862"/>
                  </a:ext>
                </a:extLst>
              </a:tr>
              <a:tr h="213141">
                <a:tc>
                  <a:txBody>
                    <a:bodyPr/>
                    <a:lstStyle/>
                    <a:p>
                      <a:r>
                        <a:rPr lang="en-SG" sz="1200" kern="1200" dirty="0">
                          <a:solidFill>
                            <a:schemeClr val="dk1"/>
                          </a:solidFill>
                          <a:effectLst/>
                          <a:latin typeface="+mn-lt"/>
                          <a:ea typeface="+mn-ea"/>
                          <a:cs typeface="+mn-cs"/>
                        </a:rPr>
                        <a:t>2. Have you dropped many of your activities and interests? </a:t>
                      </a:r>
                      <a:endParaRPr lang="en-SG" sz="1200"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SG" sz="1200" b="1" dirty="0"/>
                        <a:t>YES</a:t>
                      </a:r>
                      <a:r>
                        <a:rPr lang="en-SG" sz="1200" dirty="0"/>
                        <a:t> / NO</a:t>
                      </a:r>
                    </a:p>
                  </a:txBody>
                  <a:tcPr/>
                </a:tc>
                <a:extLst>
                  <a:ext uri="{0D108BD9-81ED-4DB2-BD59-A6C34878D82A}">
                    <a16:rowId xmlns:a16="http://schemas.microsoft.com/office/drawing/2014/main" val="3404579524"/>
                  </a:ext>
                </a:extLst>
              </a:tr>
              <a:tr h="213141">
                <a:tc>
                  <a:txBody>
                    <a:bodyPr/>
                    <a:lstStyle/>
                    <a:p>
                      <a:r>
                        <a:rPr lang="en-SG" sz="1200" kern="1200" dirty="0">
                          <a:solidFill>
                            <a:schemeClr val="dk1"/>
                          </a:solidFill>
                          <a:effectLst/>
                          <a:latin typeface="+mn-lt"/>
                          <a:ea typeface="+mn-ea"/>
                          <a:cs typeface="+mn-cs"/>
                        </a:rPr>
                        <a:t>3. Do you feel that your life is empty?</a:t>
                      </a:r>
                      <a:endParaRPr lang="en-SG" sz="1200"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SG" sz="1200" b="1" dirty="0"/>
                        <a:t>YES</a:t>
                      </a:r>
                      <a:r>
                        <a:rPr lang="en-SG" sz="1200" dirty="0"/>
                        <a:t> / NO</a:t>
                      </a:r>
                    </a:p>
                  </a:txBody>
                  <a:tcPr/>
                </a:tc>
                <a:extLst>
                  <a:ext uri="{0D108BD9-81ED-4DB2-BD59-A6C34878D82A}">
                    <a16:rowId xmlns:a16="http://schemas.microsoft.com/office/drawing/2014/main" val="1399879712"/>
                  </a:ext>
                </a:extLst>
              </a:tr>
              <a:tr h="213141">
                <a:tc>
                  <a:txBody>
                    <a:bodyPr/>
                    <a:lstStyle/>
                    <a:p>
                      <a:r>
                        <a:rPr lang="en-SG" sz="1200" kern="1200" dirty="0">
                          <a:solidFill>
                            <a:schemeClr val="dk1"/>
                          </a:solidFill>
                          <a:effectLst/>
                          <a:latin typeface="+mn-lt"/>
                          <a:ea typeface="+mn-ea"/>
                          <a:cs typeface="+mn-cs"/>
                        </a:rPr>
                        <a:t>4. Do you often get bored?</a:t>
                      </a:r>
                      <a:endParaRPr lang="en-SG" sz="1200"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SG" sz="1200" b="1" dirty="0"/>
                        <a:t>YES</a:t>
                      </a:r>
                      <a:r>
                        <a:rPr lang="en-SG" sz="1200" dirty="0"/>
                        <a:t> / NO</a:t>
                      </a:r>
                    </a:p>
                  </a:txBody>
                  <a:tcPr/>
                </a:tc>
                <a:extLst>
                  <a:ext uri="{0D108BD9-81ED-4DB2-BD59-A6C34878D82A}">
                    <a16:rowId xmlns:a16="http://schemas.microsoft.com/office/drawing/2014/main" val="3414434546"/>
                  </a:ext>
                </a:extLst>
              </a:tr>
              <a:tr h="213141">
                <a:tc>
                  <a:txBody>
                    <a:bodyPr/>
                    <a:lstStyle/>
                    <a:p>
                      <a:r>
                        <a:rPr lang="en-SG" sz="1200" kern="1200" dirty="0">
                          <a:solidFill>
                            <a:schemeClr val="dk1"/>
                          </a:solidFill>
                          <a:effectLst/>
                          <a:latin typeface="+mn-lt"/>
                          <a:ea typeface="+mn-ea"/>
                          <a:cs typeface="+mn-cs"/>
                        </a:rPr>
                        <a:t>5. Are you in good spirits most of the time?</a:t>
                      </a:r>
                      <a:endParaRPr lang="en-SG" sz="1200"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SG" sz="1200" dirty="0"/>
                        <a:t>YES / </a:t>
                      </a:r>
                      <a:r>
                        <a:rPr lang="en-SG" sz="1200" b="1" dirty="0"/>
                        <a:t>NO</a:t>
                      </a:r>
                    </a:p>
                  </a:txBody>
                  <a:tcPr/>
                </a:tc>
                <a:extLst>
                  <a:ext uri="{0D108BD9-81ED-4DB2-BD59-A6C34878D82A}">
                    <a16:rowId xmlns:a16="http://schemas.microsoft.com/office/drawing/2014/main" val="3862792245"/>
                  </a:ext>
                </a:extLst>
              </a:tr>
              <a:tr h="213141">
                <a:tc>
                  <a:txBody>
                    <a:bodyPr/>
                    <a:lstStyle/>
                    <a:p>
                      <a:r>
                        <a:rPr lang="en-SG" sz="1200" kern="1200" dirty="0">
                          <a:solidFill>
                            <a:schemeClr val="dk1"/>
                          </a:solidFill>
                          <a:effectLst/>
                          <a:latin typeface="+mn-lt"/>
                          <a:ea typeface="+mn-ea"/>
                          <a:cs typeface="+mn-cs"/>
                        </a:rPr>
                        <a:t>6. Are you afraid that something bad is going to happen to you?</a:t>
                      </a:r>
                      <a:endParaRPr lang="en-SG" sz="1200"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SG" sz="1200" b="1" dirty="0"/>
                        <a:t>YES</a:t>
                      </a:r>
                      <a:r>
                        <a:rPr lang="en-SG" sz="1200" dirty="0"/>
                        <a:t> / NO</a:t>
                      </a:r>
                    </a:p>
                  </a:txBody>
                  <a:tcPr/>
                </a:tc>
                <a:extLst>
                  <a:ext uri="{0D108BD9-81ED-4DB2-BD59-A6C34878D82A}">
                    <a16:rowId xmlns:a16="http://schemas.microsoft.com/office/drawing/2014/main" val="3521134253"/>
                  </a:ext>
                </a:extLst>
              </a:tr>
              <a:tr h="213141">
                <a:tc>
                  <a:txBody>
                    <a:bodyPr/>
                    <a:lstStyle/>
                    <a:p>
                      <a:r>
                        <a:rPr lang="en-SG" sz="1200" kern="1200" dirty="0">
                          <a:solidFill>
                            <a:schemeClr val="dk1"/>
                          </a:solidFill>
                          <a:effectLst/>
                          <a:latin typeface="+mn-lt"/>
                          <a:ea typeface="+mn-ea"/>
                          <a:cs typeface="+mn-cs"/>
                        </a:rPr>
                        <a:t>7. Do you feel happy most of the time?</a:t>
                      </a:r>
                      <a:endParaRPr lang="en-SG" sz="1200"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SG" sz="1200" dirty="0"/>
                        <a:t>YES / </a:t>
                      </a:r>
                      <a:r>
                        <a:rPr lang="en-SG" sz="1200" b="1" dirty="0"/>
                        <a:t>NO</a:t>
                      </a:r>
                    </a:p>
                  </a:txBody>
                  <a:tcPr/>
                </a:tc>
                <a:extLst>
                  <a:ext uri="{0D108BD9-81ED-4DB2-BD59-A6C34878D82A}">
                    <a16:rowId xmlns:a16="http://schemas.microsoft.com/office/drawing/2014/main" val="125130683"/>
                  </a:ext>
                </a:extLst>
              </a:tr>
              <a:tr h="213141">
                <a:tc>
                  <a:txBody>
                    <a:bodyPr/>
                    <a:lstStyle/>
                    <a:p>
                      <a:r>
                        <a:rPr lang="en-SG" sz="1200" kern="1200" dirty="0">
                          <a:solidFill>
                            <a:schemeClr val="dk1"/>
                          </a:solidFill>
                          <a:effectLst/>
                          <a:latin typeface="+mn-lt"/>
                          <a:ea typeface="+mn-ea"/>
                          <a:cs typeface="+mn-cs"/>
                        </a:rPr>
                        <a:t>8. Do you often feel helpless?</a:t>
                      </a:r>
                      <a:endParaRPr lang="en-SG" sz="1200"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SG" sz="1200" b="1" dirty="0"/>
                        <a:t>YES</a:t>
                      </a:r>
                      <a:r>
                        <a:rPr lang="en-SG" sz="1200" dirty="0"/>
                        <a:t> / NO</a:t>
                      </a:r>
                    </a:p>
                  </a:txBody>
                  <a:tcPr/>
                </a:tc>
                <a:extLst>
                  <a:ext uri="{0D108BD9-81ED-4DB2-BD59-A6C34878D82A}">
                    <a16:rowId xmlns:a16="http://schemas.microsoft.com/office/drawing/2014/main" val="341416607"/>
                  </a:ext>
                </a:extLst>
              </a:tr>
              <a:tr h="213141">
                <a:tc>
                  <a:txBody>
                    <a:bodyPr/>
                    <a:lstStyle/>
                    <a:p>
                      <a:r>
                        <a:rPr lang="en-SG" sz="1200" kern="1200" dirty="0">
                          <a:solidFill>
                            <a:schemeClr val="dk1"/>
                          </a:solidFill>
                          <a:effectLst/>
                          <a:latin typeface="+mn-lt"/>
                          <a:ea typeface="+mn-ea"/>
                          <a:cs typeface="+mn-cs"/>
                        </a:rPr>
                        <a:t>9. Do you prefer to stay at home, rather than going out and doing new things?</a:t>
                      </a:r>
                      <a:endParaRPr lang="en-SG" sz="1200"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SG" sz="1200" b="1" dirty="0"/>
                        <a:t>YES</a:t>
                      </a:r>
                      <a:r>
                        <a:rPr lang="en-SG" sz="1200" dirty="0"/>
                        <a:t> / NO</a:t>
                      </a:r>
                    </a:p>
                  </a:txBody>
                  <a:tcPr/>
                </a:tc>
                <a:extLst>
                  <a:ext uri="{0D108BD9-81ED-4DB2-BD59-A6C34878D82A}">
                    <a16:rowId xmlns:a16="http://schemas.microsoft.com/office/drawing/2014/main" val="1859283093"/>
                  </a:ext>
                </a:extLst>
              </a:tr>
              <a:tr h="213141">
                <a:tc>
                  <a:txBody>
                    <a:bodyPr/>
                    <a:lstStyle/>
                    <a:p>
                      <a:r>
                        <a:rPr lang="en-SG" sz="1200" kern="1200" dirty="0">
                          <a:solidFill>
                            <a:schemeClr val="dk1"/>
                          </a:solidFill>
                          <a:effectLst/>
                          <a:latin typeface="+mn-lt"/>
                          <a:ea typeface="+mn-ea"/>
                          <a:cs typeface="+mn-cs"/>
                        </a:rPr>
                        <a:t>10. Do you feel you have more problems with memory than most people?</a:t>
                      </a:r>
                      <a:endParaRPr lang="en-SG" sz="1200"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SG" sz="1200" b="1" dirty="0"/>
                        <a:t>YES</a:t>
                      </a:r>
                      <a:r>
                        <a:rPr lang="en-SG" sz="1200" dirty="0"/>
                        <a:t> / NO</a:t>
                      </a:r>
                    </a:p>
                  </a:txBody>
                  <a:tcPr/>
                </a:tc>
                <a:extLst>
                  <a:ext uri="{0D108BD9-81ED-4DB2-BD59-A6C34878D82A}">
                    <a16:rowId xmlns:a16="http://schemas.microsoft.com/office/drawing/2014/main" val="2113555057"/>
                  </a:ext>
                </a:extLst>
              </a:tr>
              <a:tr h="213141">
                <a:tc>
                  <a:txBody>
                    <a:bodyPr/>
                    <a:lstStyle/>
                    <a:p>
                      <a:r>
                        <a:rPr lang="en-SG" sz="1200" kern="1200" dirty="0">
                          <a:solidFill>
                            <a:schemeClr val="dk1"/>
                          </a:solidFill>
                          <a:effectLst/>
                          <a:latin typeface="+mn-lt"/>
                          <a:ea typeface="+mn-ea"/>
                          <a:cs typeface="+mn-cs"/>
                        </a:rPr>
                        <a:t>11. Do you think it is wonderful to be alive now?</a:t>
                      </a:r>
                      <a:endParaRPr lang="en-SG" sz="1200"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SG" sz="1200" dirty="0"/>
                        <a:t>YES / </a:t>
                      </a:r>
                      <a:r>
                        <a:rPr lang="en-SG" sz="1200" b="1" dirty="0"/>
                        <a:t>NO</a:t>
                      </a:r>
                    </a:p>
                  </a:txBody>
                  <a:tcPr/>
                </a:tc>
                <a:extLst>
                  <a:ext uri="{0D108BD9-81ED-4DB2-BD59-A6C34878D82A}">
                    <a16:rowId xmlns:a16="http://schemas.microsoft.com/office/drawing/2014/main" val="3406728476"/>
                  </a:ext>
                </a:extLst>
              </a:tr>
              <a:tr h="213141">
                <a:tc>
                  <a:txBody>
                    <a:bodyPr/>
                    <a:lstStyle/>
                    <a:p>
                      <a:r>
                        <a:rPr lang="en-SG" sz="1200" kern="1200" dirty="0">
                          <a:solidFill>
                            <a:schemeClr val="dk1"/>
                          </a:solidFill>
                          <a:effectLst/>
                          <a:latin typeface="+mn-lt"/>
                          <a:ea typeface="+mn-ea"/>
                          <a:cs typeface="+mn-cs"/>
                        </a:rPr>
                        <a:t>12. Do you feel pretty worthless the way you are now?</a:t>
                      </a:r>
                      <a:endParaRPr lang="en-SG" sz="1200"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SG" sz="1200" b="1" dirty="0"/>
                        <a:t>YES</a:t>
                      </a:r>
                      <a:r>
                        <a:rPr lang="en-SG" sz="1200" dirty="0"/>
                        <a:t> / NO</a:t>
                      </a:r>
                    </a:p>
                  </a:txBody>
                  <a:tcPr/>
                </a:tc>
                <a:extLst>
                  <a:ext uri="{0D108BD9-81ED-4DB2-BD59-A6C34878D82A}">
                    <a16:rowId xmlns:a16="http://schemas.microsoft.com/office/drawing/2014/main" val="1026597681"/>
                  </a:ext>
                </a:extLst>
              </a:tr>
              <a:tr h="213141">
                <a:tc>
                  <a:txBody>
                    <a:bodyPr/>
                    <a:lstStyle/>
                    <a:p>
                      <a:r>
                        <a:rPr lang="en-SG" sz="1200" kern="1200" dirty="0">
                          <a:solidFill>
                            <a:schemeClr val="dk1"/>
                          </a:solidFill>
                          <a:effectLst/>
                          <a:latin typeface="+mn-lt"/>
                          <a:ea typeface="+mn-ea"/>
                          <a:cs typeface="+mn-cs"/>
                        </a:rPr>
                        <a:t>13. Do you feel full of energy?</a:t>
                      </a:r>
                      <a:endParaRPr lang="en-SG" sz="1200"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SG" sz="1200" dirty="0"/>
                        <a:t>YES / </a:t>
                      </a:r>
                      <a:r>
                        <a:rPr lang="en-SG" sz="1200" b="1" dirty="0"/>
                        <a:t>NO</a:t>
                      </a:r>
                    </a:p>
                  </a:txBody>
                  <a:tcPr/>
                </a:tc>
                <a:extLst>
                  <a:ext uri="{0D108BD9-81ED-4DB2-BD59-A6C34878D82A}">
                    <a16:rowId xmlns:a16="http://schemas.microsoft.com/office/drawing/2014/main" val="1113754074"/>
                  </a:ext>
                </a:extLst>
              </a:tr>
              <a:tr h="213141">
                <a:tc>
                  <a:txBody>
                    <a:bodyPr/>
                    <a:lstStyle/>
                    <a:p>
                      <a:r>
                        <a:rPr lang="en-SG" sz="1200" kern="1200" dirty="0">
                          <a:solidFill>
                            <a:schemeClr val="dk1"/>
                          </a:solidFill>
                          <a:effectLst/>
                          <a:latin typeface="+mn-lt"/>
                          <a:ea typeface="+mn-ea"/>
                          <a:cs typeface="+mn-cs"/>
                        </a:rPr>
                        <a:t>14. Do you feel that your situation is hopeless?</a:t>
                      </a:r>
                      <a:endParaRPr lang="en-SG" sz="1200"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SG" sz="1200" b="1" dirty="0"/>
                        <a:t>YES</a:t>
                      </a:r>
                      <a:r>
                        <a:rPr lang="en-SG" sz="1200" dirty="0"/>
                        <a:t> / NO</a:t>
                      </a:r>
                    </a:p>
                  </a:txBody>
                  <a:tcPr/>
                </a:tc>
                <a:extLst>
                  <a:ext uri="{0D108BD9-81ED-4DB2-BD59-A6C34878D82A}">
                    <a16:rowId xmlns:a16="http://schemas.microsoft.com/office/drawing/2014/main" val="257219217"/>
                  </a:ext>
                </a:extLst>
              </a:tr>
              <a:tr h="213141">
                <a:tc>
                  <a:txBody>
                    <a:bodyPr/>
                    <a:lstStyle/>
                    <a:p>
                      <a:r>
                        <a:rPr lang="en-SG" sz="1200" kern="1200" dirty="0">
                          <a:solidFill>
                            <a:schemeClr val="dk1"/>
                          </a:solidFill>
                          <a:effectLst/>
                          <a:latin typeface="+mn-lt"/>
                          <a:ea typeface="+mn-ea"/>
                          <a:cs typeface="+mn-cs"/>
                        </a:rPr>
                        <a:t>15. Do you think that most people are better off than you are?</a:t>
                      </a:r>
                      <a:endParaRPr lang="en-SG" sz="1200"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SG" sz="1200" b="1" dirty="0"/>
                        <a:t>YES</a:t>
                      </a:r>
                      <a:r>
                        <a:rPr lang="en-SG" sz="1200" dirty="0"/>
                        <a:t> / NO</a:t>
                      </a:r>
                    </a:p>
                  </a:txBody>
                  <a:tcPr/>
                </a:tc>
                <a:extLst>
                  <a:ext uri="{0D108BD9-81ED-4DB2-BD59-A6C34878D82A}">
                    <a16:rowId xmlns:a16="http://schemas.microsoft.com/office/drawing/2014/main" val="807630291"/>
                  </a:ext>
                </a:extLst>
              </a:tr>
              <a:tr h="213141">
                <a:tc>
                  <a:txBody>
                    <a:bodyPr/>
                    <a:lstStyle/>
                    <a:p>
                      <a:pPr algn="l"/>
                      <a:r>
                        <a:rPr lang="en-SG" sz="1200" b="0" dirty="0">
                          <a:solidFill>
                            <a:schemeClr val="tx1"/>
                          </a:solidFill>
                        </a:rPr>
                        <a:t>Answers in bold indicate depression. Score 1 point for each bolded answer.                        </a:t>
                      </a:r>
                      <a:r>
                        <a:rPr lang="en-SG" sz="1200" b="1" dirty="0">
                          <a:solidFill>
                            <a:schemeClr val="tx1"/>
                          </a:solidFill>
                        </a:rPr>
                        <a:t>Total score:</a:t>
                      </a:r>
                    </a:p>
                  </a:txBody>
                  <a:tcPr>
                    <a:solidFill>
                      <a:schemeClr val="accent1"/>
                    </a:solidFill>
                  </a:tcPr>
                </a:tc>
                <a:tc>
                  <a:txBody>
                    <a:bodyPr/>
                    <a:lstStyle/>
                    <a:p>
                      <a:endParaRPr lang="en-SG" sz="1050" b="1" dirty="0"/>
                    </a:p>
                  </a:txBody>
                  <a:tcPr>
                    <a:solidFill>
                      <a:schemeClr val="accent1"/>
                    </a:solidFill>
                  </a:tcPr>
                </a:tc>
                <a:extLst>
                  <a:ext uri="{0D108BD9-81ED-4DB2-BD59-A6C34878D82A}">
                    <a16:rowId xmlns:a16="http://schemas.microsoft.com/office/drawing/2014/main" val="1020339375"/>
                  </a:ext>
                </a:extLst>
              </a:tr>
            </a:tbl>
          </a:graphicData>
        </a:graphic>
      </p:graphicFrame>
      <p:graphicFrame>
        <p:nvGraphicFramePr>
          <p:cNvPr id="3" name="Content Placeholder 3">
            <a:extLst>
              <a:ext uri="{FF2B5EF4-FFF2-40B4-BE49-F238E27FC236}">
                <a16:creationId xmlns:a16="http://schemas.microsoft.com/office/drawing/2014/main" id="{37ED9E8F-98DA-46DB-86D1-C435B8327121}"/>
              </a:ext>
            </a:extLst>
          </p:cNvPr>
          <p:cNvGraphicFramePr>
            <a:graphicFrameLocks/>
          </p:cNvGraphicFramePr>
          <p:nvPr>
            <p:extLst>
              <p:ext uri="{D42A27DB-BD31-4B8C-83A1-F6EECF244321}">
                <p14:modId xmlns:p14="http://schemas.microsoft.com/office/powerpoint/2010/main" val="4057266817"/>
              </p:ext>
            </p:extLst>
          </p:nvPr>
        </p:nvGraphicFramePr>
        <p:xfrm>
          <a:off x="1896834" y="5359395"/>
          <a:ext cx="8869138" cy="89989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TextBox 4">
            <a:extLst>
              <a:ext uri="{FF2B5EF4-FFF2-40B4-BE49-F238E27FC236}">
                <a16:creationId xmlns:a16="http://schemas.microsoft.com/office/drawing/2014/main" id="{04864F84-2D53-4074-9C7B-9B4E06B8D2A3}"/>
              </a:ext>
            </a:extLst>
          </p:cNvPr>
          <p:cNvSpPr txBox="1"/>
          <p:nvPr/>
        </p:nvSpPr>
        <p:spPr>
          <a:xfrm>
            <a:off x="1831518" y="5166763"/>
            <a:ext cx="8869138" cy="276999"/>
          </a:xfrm>
          <a:prstGeom prst="rect">
            <a:avLst/>
          </a:prstGeom>
          <a:noFill/>
        </p:spPr>
        <p:txBody>
          <a:bodyPr wrap="square" rtlCol="0">
            <a:spAutoFit/>
          </a:bodyPr>
          <a:lstStyle/>
          <a:p>
            <a:r>
              <a:rPr lang="en-SG" sz="1200" dirty="0">
                <a:solidFill>
                  <a:schemeClr val="bg1"/>
                </a:solidFill>
              </a:rPr>
              <a:t>0					           5					          10						 15</a:t>
            </a:r>
          </a:p>
        </p:txBody>
      </p:sp>
    </p:spTree>
    <p:extLst>
      <p:ext uri="{BB962C8B-B14F-4D97-AF65-F5344CB8AC3E}">
        <p14:creationId xmlns:p14="http://schemas.microsoft.com/office/powerpoint/2010/main" val="9262675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D6C3C9-D3C0-47B3-A7FF-1D15C83F866E}"/>
              </a:ext>
            </a:extLst>
          </p:cNvPr>
          <p:cNvSpPr>
            <a:spLocks noGrp="1"/>
          </p:cNvSpPr>
          <p:nvPr>
            <p:ph type="title"/>
          </p:nvPr>
        </p:nvSpPr>
        <p:spPr/>
        <p:txBody>
          <a:bodyPr/>
          <a:lstStyle/>
          <a:p>
            <a:r>
              <a:rPr lang="en-SG" dirty="0"/>
              <a:t>Jaya’s Abbreviated Mental Test Score</a:t>
            </a:r>
            <a:r>
              <a:rPr lang="en-SG" baseline="30000" dirty="0"/>
              <a:t>2</a:t>
            </a:r>
            <a:endParaRPr lang="en-SG" dirty="0"/>
          </a:p>
        </p:txBody>
      </p:sp>
      <p:graphicFrame>
        <p:nvGraphicFramePr>
          <p:cNvPr id="6" name="Table 6">
            <a:extLst>
              <a:ext uri="{FF2B5EF4-FFF2-40B4-BE49-F238E27FC236}">
                <a16:creationId xmlns:a16="http://schemas.microsoft.com/office/drawing/2014/main" id="{219C34BF-DB60-4BCB-8251-321035793727}"/>
              </a:ext>
            </a:extLst>
          </p:cNvPr>
          <p:cNvGraphicFramePr>
            <a:graphicFrameLocks noGrp="1"/>
          </p:cNvGraphicFramePr>
          <p:nvPr>
            <p:ph idx="1"/>
            <p:extLst>
              <p:ext uri="{D42A27DB-BD31-4B8C-83A1-F6EECF244321}">
                <p14:modId xmlns:p14="http://schemas.microsoft.com/office/powerpoint/2010/main" val="2108524865"/>
              </p:ext>
            </p:extLst>
          </p:nvPr>
        </p:nvGraphicFramePr>
        <p:xfrm>
          <a:off x="1096963" y="1666875"/>
          <a:ext cx="10058400" cy="4450080"/>
        </p:xfrm>
        <a:graphic>
          <a:graphicData uri="http://schemas.openxmlformats.org/drawingml/2006/table">
            <a:tbl>
              <a:tblPr firstRow="1" bandRow="1">
                <a:tableStyleId>{5C22544A-7EE6-4342-B048-85BDC9FD1C3A}</a:tableStyleId>
              </a:tblPr>
              <a:tblGrid>
                <a:gridCol w="9121858">
                  <a:extLst>
                    <a:ext uri="{9D8B030D-6E8A-4147-A177-3AD203B41FA5}">
                      <a16:colId xmlns:a16="http://schemas.microsoft.com/office/drawing/2014/main" val="1979207583"/>
                    </a:ext>
                  </a:extLst>
                </a:gridCol>
                <a:gridCol w="936542">
                  <a:extLst>
                    <a:ext uri="{9D8B030D-6E8A-4147-A177-3AD203B41FA5}">
                      <a16:colId xmlns:a16="http://schemas.microsoft.com/office/drawing/2014/main" val="2758655300"/>
                    </a:ext>
                  </a:extLst>
                </a:gridCol>
              </a:tblGrid>
              <a:tr h="370840">
                <a:tc>
                  <a:txBody>
                    <a:bodyPr/>
                    <a:lstStyle/>
                    <a:p>
                      <a:pPr algn="l">
                        <a:lnSpc>
                          <a:spcPct val="107000"/>
                        </a:lnSpc>
                        <a:spcAft>
                          <a:spcPts val="0"/>
                        </a:spcAft>
                      </a:pPr>
                      <a:r>
                        <a:rPr lang="en-SG" sz="2000" dirty="0">
                          <a:effectLst/>
                        </a:rPr>
                        <a:t>Question</a:t>
                      </a:r>
                      <a:endParaRPr lang="en-SG" sz="2000" dirty="0">
                        <a:effectLst/>
                        <a:latin typeface="+mn-lt"/>
                        <a:ea typeface="DengXian" panose="02010600030101010101" pitchFamily="2" charset="-122"/>
                        <a:cs typeface="Times New Roman" panose="02020603050405020304" pitchFamily="18" charset="0"/>
                      </a:endParaRPr>
                    </a:p>
                  </a:txBody>
                  <a:tcPr marL="68580" marR="68580" marT="0" marB="0"/>
                </a:tc>
                <a:tc>
                  <a:txBody>
                    <a:bodyPr/>
                    <a:lstStyle/>
                    <a:p>
                      <a:pPr algn="ctr">
                        <a:lnSpc>
                          <a:spcPct val="107000"/>
                        </a:lnSpc>
                        <a:spcAft>
                          <a:spcPts val="0"/>
                        </a:spcAft>
                      </a:pPr>
                      <a:r>
                        <a:rPr lang="en-SG" sz="2000" dirty="0">
                          <a:effectLst/>
                        </a:rPr>
                        <a:t>Score</a:t>
                      </a:r>
                      <a:endParaRPr lang="en-SG" sz="2000" dirty="0">
                        <a:effectLst/>
                        <a:latin typeface="+mn-lt"/>
                        <a:ea typeface="DengXian" panose="02010600030101010101" pitchFamily="2" charset="-122"/>
                        <a:cs typeface="Times New Roman" panose="02020603050405020304" pitchFamily="18" charset="0"/>
                      </a:endParaRPr>
                    </a:p>
                  </a:txBody>
                  <a:tcPr marL="68580" marR="68580" marT="0" marB="0"/>
                </a:tc>
                <a:extLst>
                  <a:ext uri="{0D108BD9-81ED-4DB2-BD59-A6C34878D82A}">
                    <a16:rowId xmlns:a16="http://schemas.microsoft.com/office/drawing/2014/main" val="1049240376"/>
                  </a:ext>
                </a:extLst>
              </a:tr>
              <a:tr h="370840">
                <a:tc>
                  <a:txBody>
                    <a:bodyPr/>
                    <a:lstStyle/>
                    <a:p>
                      <a:pPr algn="l">
                        <a:lnSpc>
                          <a:spcPct val="107000"/>
                        </a:lnSpc>
                        <a:spcAft>
                          <a:spcPts val="0"/>
                        </a:spcAft>
                      </a:pPr>
                      <a:r>
                        <a:rPr lang="en-SG" sz="2000" dirty="0">
                          <a:effectLst/>
                        </a:rPr>
                        <a:t>1. How old are you?</a:t>
                      </a:r>
                      <a:endParaRPr lang="en-SG" sz="2000" dirty="0">
                        <a:effectLst/>
                        <a:latin typeface="+mn-lt"/>
                        <a:ea typeface="DengXian" panose="02010600030101010101" pitchFamily="2" charset="-122"/>
                        <a:cs typeface="Times New Roman" panose="02020603050405020304" pitchFamily="18" charset="0"/>
                      </a:endParaRPr>
                    </a:p>
                  </a:txBody>
                  <a:tcPr marL="68580" marR="68580" marT="0" marB="0"/>
                </a:tc>
                <a:tc>
                  <a:txBody>
                    <a:bodyPr/>
                    <a:lstStyle/>
                    <a:p>
                      <a:pPr algn="ctr">
                        <a:lnSpc>
                          <a:spcPct val="107000"/>
                        </a:lnSpc>
                        <a:spcAft>
                          <a:spcPts val="0"/>
                        </a:spcAft>
                      </a:pPr>
                      <a:r>
                        <a:rPr lang="en-SG" sz="2000" dirty="0">
                          <a:effectLst/>
                        </a:rPr>
                        <a:t>1</a:t>
                      </a:r>
                      <a:endParaRPr lang="en-SG" sz="2000" dirty="0">
                        <a:effectLst/>
                        <a:latin typeface="+mn-lt"/>
                        <a:ea typeface="DengXian" panose="02010600030101010101" pitchFamily="2" charset="-122"/>
                        <a:cs typeface="Times New Roman" panose="02020603050405020304" pitchFamily="18" charset="0"/>
                      </a:endParaRPr>
                    </a:p>
                  </a:txBody>
                  <a:tcPr marL="68580" marR="68580" marT="0" marB="0"/>
                </a:tc>
                <a:extLst>
                  <a:ext uri="{0D108BD9-81ED-4DB2-BD59-A6C34878D82A}">
                    <a16:rowId xmlns:a16="http://schemas.microsoft.com/office/drawing/2014/main" val="3512992184"/>
                  </a:ext>
                </a:extLst>
              </a:tr>
              <a:tr h="370840">
                <a:tc>
                  <a:txBody>
                    <a:bodyPr/>
                    <a:lstStyle/>
                    <a:p>
                      <a:pPr algn="l">
                        <a:lnSpc>
                          <a:spcPct val="107000"/>
                        </a:lnSpc>
                        <a:spcAft>
                          <a:spcPts val="0"/>
                        </a:spcAft>
                      </a:pPr>
                      <a:r>
                        <a:rPr lang="en-SG" sz="2000" dirty="0">
                          <a:effectLst/>
                        </a:rPr>
                        <a:t>2. What is your date of birth?</a:t>
                      </a:r>
                      <a:endParaRPr lang="en-SG" sz="2000" dirty="0">
                        <a:effectLst/>
                        <a:latin typeface="+mn-lt"/>
                        <a:ea typeface="DengXian" panose="02010600030101010101" pitchFamily="2" charset="-122"/>
                        <a:cs typeface="Times New Roman" panose="02020603050405020304" pitchFamily="18" charset="0"/>
                      </a:endParaRPr>
                    </a:p>
                  </a:txBody>
                  <a:tcPr marL="68580" marR="68580" marT="0" marB="0"/>
                </a:tc>
                <a:tc>
                  <a:txBody>
                    <a:bodyPr/>
                    <a:lstStyle/>
                    <a:p>
                      <a:pPr algn="ctr">
                        <a:lnSpc>
                          <a:spcPct val="107000"/>
                        </a:lnSpc>
                        <a:spcAft>
                          <a:spcPts val="0"/>
                        </a:spcAft>
                      </a:pPr>
                      <a:r>
                        <a:rPr lang="en-SG" sz="2000">
                          <a:effectLst/>
                        </a:rPr>
                        <a:t>1</a:t>
                      </a:r>
                      <a:endParaRPr lang="en-SG" sz="2000">
                        <a:effectLst/>
                        <a:latin typeface="+mn-lt"/>
                        <a:ea typeface="DengXian" panose="02010600030101010101" pitchFamily="2" charset="-122"/>
                        <a:cs typeface="Times New Roman" panose="02020603050405020304" pitchFamily="18" charset="0"/>
                      </a:endParaRPr>
                    </a:p>
                  </a:txBody>
                  <a:tcPr marL="68580" marR="68580" marT="0" marB="0"/>
                </a:tc>
                <a:extLst>
                  <a:ext uri="{0D108BD9-81ED-4DB2-BD59-A6C34878D82A}">
                    <a16:rowId xmlns:a16="http://schemas.microsoft.com/office/drawing/2014/main" val="1040147888"/>
                  </a:ext>
                </a:extLst>
              </a:tr>
              <a:tr h="370840">
                <a:tc>
                  <a:txBody>
                    <a:bodyPr/>
                    <a:lstStyle/>
                    <a:p>
                      <a:pPr algn="l">
                        <a:lnSpc>
                          <a:spcPct val="107000"/>
                        </a:lnSpc>
                        <a:spcAft>
                          <a:spcPts val="0"/>
                        </a:spcAft>
                      </a:pPr>
                      <a:r>
                        <a:rPr lang="en-SG" sz="2000" dirty="0">
                          <a:effectLst/>
                        </a:rPr>
                        <a:t>3. Recall of 3 objects (memorise 3 items &amp; recall 10min later, all 3 must be correct)</a:t>
                      </a:r>
                      <a:endParaRPr lang="en-SG" sz="2000" dirty="0">
                        <a:effectLst/>
                        <a:latin typeface="+mn-lt"/>
                        <a:ea typeface="DengXian" panose="02010600030101010101" pitchFamily="2" charset="-122"/>
                        <a:cs typeface="Times New Roman" panose="02020603050405020304" pitchFamily="18" charset="0"/>
                      </a:endParaRPr>
                    </a:p>
                  </a:txBody>
                  <a:tcPr marL="68580" marR="68580" marT="0" marB="0"/>
                </a:tc>
                <a:tc>
                  <a:txBody>
                    <a:bodyPr/>
                    <a:lstStyle/>
                    <a:p>
                      <a:pPr algn="ctr">
                        <a:lnSpc>
                          <a:spcPct val="107000"/>
                        </a:lnSpc>
                        <a:spcAft>
                          <a:spcPts val="0"/>
                        </a:spcAft>
                      </a:pPr>
                      <a:r>
                        <a:rPr lang="en-SG" sz="2000" dirty="0">
                          <a:effectLst/>
                        </a:rPr>
                        <a:t>0</a:t>
                      </a:r>
                      <a:endParaRPr lang="en-SG" sz="2000" dirty="0">
                        <a:effectLst/>
                        <a:latin typeface="+mn-lt"/>
                        <a:ea typeface="DengXian" panose="02010600030101010101" pitchFamily="2" charset="-122"/>
                        <a:cs typeface="Times New Roman" panose="02020603050405020304" pitchFamily="18" charset="0"/>
                      </a:endParaRPr>
                    </a:p>
                  </a:txBody>
                  <a:tcPr marL="68580" marR="68580" marT="0" marB="0"/>
                </a:tc>
                <a:extLst>
                  <a:ext uri="{0D108BD9-81ED-4DB2-BD59-A6C34878D82A}">
                    <a16:rowId xmlns:a16="http://schemas.microsoft.com/office/drawing/2014/main" val="2429640197"/>
                  </a:ext>
                </a:extLst>
              </a:tr>
              <a:tr h="370840">
                <a:tc>
                  <a:txBody>
                    <a:bodyPr/>
                    <a:lstStyle/>
                    <a:p>
                      <a:pPr algn="l">
                        <a:lnSpc>
                          <a:spcPct val="107000"/>
                        </a:lnSpc>
                        <a:spcAft>
                          <a:spcPts val="0"/>
                        </a:spcAft>
                      </a:pPr>
                      <a:r>
                        <a:rPr lang="en-SG" sz="2000" dirty="0">
                          <a:effectLst/>
                        </a:rPr>
                        <a:t>4. Address (area, street, block &amp; house number, at least 3 are correct)</a:t>
                      </a:r>
                      <a:endParaRPr lang="en-SG" sz="2000" dirty="0">
                        <a:effectLst/>
                        <a:latin typeface="+mn-lt"/>
                        <a:ea typeface="DengXian" panose="02010600030101010101" pitchFamily="2" charset="-122"/>
                        <a:cs typeface="Times New Roman" panose="02020603050405020304" pitchFamily="18" charset="0"/>
                      </a:endParaRPr>
                    </a:p>
                  </a:txBody>
                  <a:tcPr marL="68580" marR="68580" marT="0" marB="0"/>
                </a:tc>
                <a:tc>
                  <a:txBody>
                    <a:bodyPr/>
                    <a:lstStyle/>
                    <a:p>
                      <a:pPr algn="ctr">
                        <a:lnSpc>
                          <a:spcPct val="107000"/>
                        </a:lnSpc>
                        <a:spcAft>
                          <a:spcPts val="0"/>
                        </a:spcAft>
                      </a:pPr>
                      <a:r>
                        <a:rPr lang="en-SG" sz="2000">
                          <a:effectLst/>
                        </a:rPr>
                        <a:t>1</a:t>
                      </a:r>
                      <a:endParaRPr lang="en-SG" sz="2000">
                        <a:effectLst/>
                        <a:latin typeface="+mn-lt"/>
                        <a:ea typeface="DengXian" panose="02010600030101010101" pitchFamily="2" charset="-122"/>
                        <a:cs typeface="Times New Roman" panose="02020603050405020304" pitchFamily="18" charset="0"/>
                      </a:endParaRPr>
                    </a:p>
                  </a:txBody>
                  <a:tcPr marL="68580" marR="68580" marT="0" marB="0"/>
                </a:tc>
                <a:extLst>
                  <a:ext uri="{0D108BD9-81ED-4DB2-BD59-A6C34878D82A}">
                    <a16:rowId xmlns:a16="http://schemas.microsoft.com/office/drawing/2014/main" val="2023125531"/>
                  </a:ext>
                </a:extLst>
              </a:tr>
              <a:tr h="370840">
                <a:tc>
                  <a:txBody>
                    <a:bodyPr/>
                    <a:lstStyle/>
                    <a:p>
                      <a:pPr algn="l">
                        <a:lnSpc>
                          <a:spcPct val="107000"/>
                        </a:lnSpc>
                        <a:spcAft>
                          <a:spcPts val="0"/>
                        </a:spcAft>
                      </a:pPr>
                      <a:r>
                        <a:rPr lang="en-SG" sz="2000" dirty="0">
                          <a:effectLst/>
                        </a:rPr>
                        <a:t>5. Where are you now?</a:t>
                      </a:r>
                      <a:endParaRPr lang="en-SG" sz="2000" dirty="0">
                        <a:effectLst/>
                        <a:latin typeface="+mn-lt"/>
                        <a:ea typeface="DengXian" panose="02010600030101010101" pitchFamily="2" charset="-122"/>
                        <a:cs typeface="Times New Roman" panose="02020603050405020304" pitchFamily="18" charset="0"/>
                      </a:endParaRPr>
                    </a:p>
                  </a:txBody>
                  <a:tcPr marL="68580" marR="68580" marT="0" marB="0"/>
                </a:tc>
                <a:tc>
                  <a:txBody>
                    <a:bodyPr/>
                    <a:lstStyle/>
                    <a:p>
                      <a:pPr algn="ctr">
                        <a:lnSpc>
                          <a:spcPct val="107000"/>
                        </a:lnSpc>
                        <a:spcAft>
                          <a:spcPts val="0"/>
                        </a:spcAft>
                      </a:pPr>
                      <a:r>
                        <a:rPr lang="en-SG" sz="2000">
                          <a:effectLst/>
                        </a:rPr>
                        <a:t>1</a:t>
                      </a:r>
                      <a:endParaRPr lang="en-SG" sz="2000">
                        <a:effectLst/>
                        <a:latin typeface="+mn-lt"/>
                        <a:ea typeface="DengXian" panose="02010600030101010101" pitchFamily="2" charset="-122"/>
                        <a:cs typeface="Times New Roman" panose="02020603050405020304" pitchFamily="18" charset="0"/>
                      </a:endParaRPr>
                    </a:p>
                  </a:txBody>
                  <a:tcPr marL="68580" marR="68580" marT="0" marB="0"/>
                </a:tc>
                <a:extLst>
                  <a:ext uri="{0D108BD9-81ED-4DB2-BD59-A6C34878D82A}">
                    <a16:rowId xmlns:a16="http://schemas.microsoft.com/office/drawing/2014/main" val="2358689754"/>
                  </a:ext>
                </a:extLst>
              </a:tr>
              <a:tr h="370840">
                <a:tc>
                  <a:txBody>
                    <a:bodyPr/>
                    <a:lstStyle/>
                    <a:p>
                      <a:pPr algn="l">
                        <a:lnSpc>
                          <a:spcPct val="107000"/>
                        </a:lnSpc>
                        <a:spcAft>
                          <a:spcPts val="0"/>
                        </a:spcAft>
                      </a:pPr>
                      <a:r>
                        <a:rPr lang="en-SG" sz="2000" dirty="0">
                          <a:effectLst/>
                        </a:rPr>
                        <a:t>6. What year is it?</a:t>
                      </a:r>
                      <a:endParaRPr lang="en-SG" sz="2000" dirty="0">
                        <a:effectLst/>
                        <a:latin typeface="+mn-lt"/>
                        <a:ea typeface="DengXian" panose="02010600030101010101" pitchFamily="2" charset="-122"/>
                        <a:cs typeface="Times New Roman" panose="02020603050405020304" pitchFamily="18" charset="0"/>
                      </a:endParaRPr>
                    </a:p>
                  </a:txBody>
                  <a:tcPr marL="68580" marR="68580" marT="0" marB="0"/>
                </a:tc>
                <a:tc>
                  <a:txBody>
                    <a:bodyPr/>
                    <a:lstStyle/>
                    <a:p>
                      <a:pPr algn="ctr">
                        <a:lnSpc>
                          <a:spcPct val="107000"/>
                        </a:lnSpc>
                        <a:spcAft>
                          <a:spcPts val="0"/>
                        </a:spcAft>
                      </a:pPr>
                      <a:r>
                        <a:rPr lang="en-SG" sz="2000">
                          <a:effectLst/>
                        </a:rPr>
                        <a:t>1</a:t>
                      </a:r>
                      <a:endParaRPr lang="en-SG" sz="2000">
                        <a:effectLst/>
                        <a:latin typeface="+mn-lt"/>
                        <a:ea typeface="DengXian" panose="02010600030101010101" pitchFamily="2" charset="-122"/>
                        <a:cs typeface="Times New Roman" panose="02020603050405020304" pitchFamily="18" charset="0"/>
                      </a:endParaRPr>
                    </a:p>
                  </a:txBody>
                  <a:tcPr marL="68580" marR="68580" marT="0" marB="0"/>
                </a:tc>
                <a:extLst>
                  <a:ext uri="{0D108BD9-81ED-4DB2-BD59-A6C34878D82A}">
                    <a16:rowId xmlns:a16="http://schemas.microsoft.com/office/drawing/2014/main" val="739153556"/>
                  </a:ext>
                </a:extLst>
              </a:tr>
              <a:tr h="370840">
                <a:tc>
                  <a:txBody>
                    <a:bodyPr/>
                    <a:lstStyle/>
                    <a:p>
                      <a:pPr algn="l">
                        <a:lnSpc>
                          <a:spcPct val="107000"/>
                        </a:lnSpc>
                        <a:spcAft>
                          <a:spcPts val="0"/>
                        </a:spcAft>
                      </a:pPr>
                      <a:r>
                        <a:rPr lang="en-SG" sz="2000" dirty="0">
                          <a:effectLst/>
                        </a:rPr>
                        <a:t>7. What time is it? (without looking at watch, accept +/- 1 hour)</a:t>
                      </a:r>
                      <a:endParaRPr lang="en-SG" sz="2000" dirty="0">
                        <a:effectLst/>
                        <a:latin typeface="+mn-lt"/>
                        <a:ea typeface="DengXian" panose="02010600030101010101" pitchFamily="2" charset="-122"/>
                        <a:cs typeface="Times New Roman" panose="02020603050405020304" pitchFamily="18" charset="0"/>
                      </a:endParaRPr>
                    </a:p>
                  </a:txBody>
                  <a:tcPr marL="68580" marR="68580" marT="0" marB="0"/>
                </a:tc>
                <a:tc>
                  <a:txBody>
                    <a:bodyPr/>
                    <a:lstStyle/>
                    <a:p>
                      <a:pPr algn="ctr">
                        <a:lnSpc>
                          <a:spcPct val="107000"/>
                        </a:lnSpc>
                        <a:spcAft>
                          <a:spcPts val="0"/>
                        </a:spcAft>
                      </a:pPr>
                      <a:r>
                        <a:rPr lang="en-SG" sz="2000">
                          <a:effectLst/>
                        </a:rPr>
                        <a:t>1</a:t>
                      </a:r>
                      <a:endParaRPr lang="en-SG" sz="2000">
                        <a:effectLst/>
                        <a:latin typeface="+mn-lt"/>
                        <a:ea typeface="DengXian" panose="02010600030101010101" pitchFamily="2" charset="-122"/>
                        <a:cs typeface="Times New Roman" panose="02020603050405020304" pitchFamily="18" charset="0"/>
                      </a:endParaRPr>
                    </a:p>
                  </a:txBody>
                  <a:tcPr marL="68580" marR="68580" marT="0" marB="0"/>
                </a:tc>
                <a:extLst>
                  <a:ext uri="{0D108BD9-81ED-4DB2-BD59-A6C34878D82A}">
                    <a16:rowId xmlns:a16="http://schemas.microsoft.com/office/drawing/2014/main" val="1082216309"/>
                  </a:ext>
                </a:extLst>
              </a:tr>
              <a:tr h="370840">
                <a:tc>
                  <a:txBody>
                    <a:bodyPr/>
                    <a:lstStyle/>
                    <a:p>
                      <a:pPr algn="l">
                        <a:lnSpc>
                          <a:spcPct val="107000"/>
                        </a:lnSpc>
                        <a:spcAft>
                          <a:spcPts val="0"/>
                        </a:spcAft>
                      </a:pPr>
                      <a:r>
                        <a:rPr lang="en-SG" sz="2000" dirty="0">
                          <a:effectLst/>
                        </a:rPr>
                        <a:t>8. Recognition of 2 persons</a:t>
                      </a:r>
                      <a:endParaRPr lang="en-SG" sz="2000" dirty="0">
                        <a:effectLst/>
                        <a:latin typeface="+mn-lt"/>
                        <a:ea typeface="DengXian" panose="02010600030101010101" pitchFamily="2" charset="-122"/>
                        <a:cs typeface="Times New Roman" panose="02020603050405020304" pitchFamily="18" charset="0"/>
                      </a:endParaRPr>
                    </a:p>
                  </a:txBody>
                  <a:tcPr marL="68580" marR="68580" marT="0" marB="0"/>
                </a:tc>
                <a:tc>
                  <a:txBody>
                    <a:bodyPr/>
                    <a:lstStyle/>
                    <a:p>
                      <a:pPr algn="ctr">
                        <a:lnSpc>
                          <a:spcPct val="107000"/>
                        </a:lnSpc>
                        <a:spcAft>
                          <a:spcPts val="0"/>
                        </a:spcAft>
                      </a:pPr>
                      <a:r>
                        <a:rPr lang="en-SG" sz="2000">
                          <a:effectLst/>
                        </a:rPr>
                        <a:t>1</a:t>
                      </a:r>
                      <a:endParaRPr lang="en-SG" sz="2000">
                        <a:effectLst/>
                        <a:latin typeface="+mn-lt"/>
                        <a:ea typeface="DengXian" panose="02010600030101010101" pitchFamily="2" charset="-122"/>
                        <a:cs typeface="Times New Roman" panose="02020603050405020304" pitchFamily="18" charset="0"/>
                      </a:endParaRPr>
                    </a:p>
                  </a:txBody>
                  <a:tcPr marL="68580" marR="68580" marT="0" marB="0"/>
                </a:tc>
                <a:extLst>
                  <a:ext uri="{0D108BD9-81ED-4DB2-BD59-A6C34878D82A}">
                    <a16:rowId xmlns:a16="http://schemas.microsoft.com/office/drawing/2014/main" val="3262316726"/>
                  </a:ext>
                </a:extLst>
              </a:tr>
              <a:tr h="370840">
                <a:tc>
                  <a:txBody>
                    <a:bodyPr/>
                    <a:lstStyle/>
                    <a:p>
                      <a:pPr algn="l">
                        <a:lnSpc>
                          <a:spcPct val="107000"/>
                        </a:lnSpc>
                        <a:spcAft>
                          <a:spcPts val="0"/>
                        </a:spcAft>
                      </a:pPr>
                      <a:r>
                        <a:rPr lang="en-SG" sz="2000" dirty="0">
                          <a:effectLst/>
                        </a:rPr>
                        <a:t>9. What is the name of our Prime Minister?</a:t>
                      </a:r>
                      <a:endParaRPr lang="en-SG" sz="2000" dirty="0">
                        <a:effectLst/>
                        <a:latin typeface="+mn-lt"/>
                        <a:ea typeface="DengXian" panose="02010600030101010101" pitchFamily="2" charset="-122"/>
                        <a:cs typeface="Times New Roman" panose="02020603050405020304" pitchFamily="18" charset="0"/>
                      </a:endParaRPr>
                    </a:p>
                  </a:txBody>
                  <a:tcPr marL="68580" marR="68580" marT="0" marB="0"/>
                </a:tc>
                <a:tc>
                  <a:txBody>
                    <a:bodyPr/>
                    <a:lstStyle/>
                    <a:p>
                      <a:pPr algn="ctr">
                        <a:lnSpc>
                          <a:spcPct val="107000"/>
                        </a:lnSpc>
                        <a:spcAft>
                          <a:spcPts val="0"/>
                        </a:spcAft>
                      </a:pPr>
                      <a:r>
                        <a:rPr lang="en-SG" sz="2000">
                          <a:effectLst/>
                        </a:rPr>
                        <a:t>1</a:t>
                      </a:r>
                      <a:endParaRPr lang="en-SG" sz="2000">
                        <a:effectLst/>
                        <a:latin typeface="+mn-lt"/>
                        <a:ea typeface="DengXian" panose="02010600030101010101" pitchFamily="2" charset="-122"/>
                        <a:cs typeface="Times New Roman" panose="02020603050405020304" pitchFamily="18" charset="0"/>
                      </a:endParaRPr>
                    </a:p>
                  </a:txBody>
                  <a:tcPr marL="68580" marR="68580" marT="0" marB="0"/>
                </a:tc>
                <a:extLst>
                  <a:ext uri="{0D108BD9-81ED-4DB2-BD59-A6C34878D82A}">
                    <a16:rowId xmlns:a16="http://schemas.microsoft.com/office/drawing/2014/main" val="1034930410"/>
                  </a:ext>
                </a:extLst>
              </a:tr>
              <a:tr h="370840">
                <a:tc>
                  <a:txBody>
                    <a:bodyPr/>
                    <a:lstStyle/>
                    <a:p>
                      <a:pPr algn="l">
                        <a:lnSpc>
                          <a:spcPct val="107000"/>
                        </a:lnSpc>
                        <a:spcAft>
                          <a:spcPts val="0"/>
                        </a:spcAft>
                      </a:pPr>
                      <a:r>
                        <a:rPr lang="en-SG" sz="2000" dirty="0">
                          <a:effectLst/>
                        </a:rPr>
                        <a:t>10. Serial subtraction of 3 starting from 20</a:t>
                      </a:r>
                      <a:endParaRPr lang="en-SG" sz="2000" dirty="0">
                        <a:effectLst/>
                        <a:latin typeface="+mn-lt"/>
                        <a:ea typeface="DengXian" panose="02010600030101010101" pitchFamily="2" charset="-122"/>
                        <a:cs typeface="Times New Roman" panose="02020603050405020304" pitchFamily="18" charset="0"/>
                      </a:endParaRPr>
                    </a:p>
                  </a:txBody>
                  <a:tcPr marL="68580" marR="68580" marT="0" marB="0"/>
                </a:tc>
                <a:tc>
                  <a:txBody>
                    <a:bodyPr/>
                    <a:lstStyle/>
                    <a:p>
                      <a:pPr algn="ctr">
                        <a:lnSpc>
                          <a:spcPct val="107000"/>
                        </a:lnSpc>
                        <a:spcAft>
                          <a:spcPts val="0"/>
                        </a:spcAft>
                      </a:pPr>
                      <a:r>
                        <a:rPr lang="en-SG" sz="2000">
                          <a:effectLst/>
                        </a:rPr>
                        <a:t>0</a:t>
                      </a:r>
                      <a:endParaRPr lang="en-SG" sz="2000">
                        <a:effectLst/>
                        <a:latin typeface="+mn-lt"/>
                        <a:ea typeface="DengXian" panose="02010600030101010101" pitchFamily="2" charset="-122"/>
                        <a:cs typeface="Times New Roman" panose="02020603050405020304" pitchFamily="18" charset="0"/>
                      </a:endParaRPr>
                    </a:p>
                  </a:txBody>
                  <a:tcPr marL="68580" marR="68580" marT="0" marB="0"/>
                </a:tc>
                <a:extLst>
                  <a:ext uri="{0D108BD9-81ED-4DB2-BD59-A6C34878D82A}">
                    <a16:rowId xmlns:a16="http://schemas.microsoft.com/office/drawing/2014/main" val="2738374680"/>
                  </a:ext>
                </a:extLst>
              </a:tr>
              <a:tr h="370840">
                <a:tc>
                  <a:txBody>
                    <a:bodyPr/>
                    <a:lstStyle/>
                    <a:p>
                      <a:pPr algn="r">
                        <a:lnSpc>
                          <a:spcPct val="107000"/>
                        </a:lnSpc>
                        <a:spcAft>
                          <a:spcPts val="0"/>
                        </a:spcAft>
                      </a:pPr>
                      <a:r>
                        <a:rPr lang="en-SG" sz="2000" b="1" dirty="0">
                          <a:solidFill>
                            <a:schemeClr val="tx1"/>
                          </a:solidFill>
                          <a:effectLst/>
                        </a:rPr>
                        <a:t>Total score:</a:t>
                      </a:r>
                      <a:endParaRPr lang="en-SG" sz="2000" b="1" dirty="0">
                        <a:solidFill>
                          <a:schemeClr val="tx1"/>
                        </a:solidFill>
                        <a:effectLst/>
                        <a:latin typeface="+mn-lt"/>
                        <a:ea typeface="DengXian" panose="02010600030101010101" pitchFamily="2" charset="-122"/>
                        <a:cs typeface="Times New Roman" panose="02020603050405020304" pitchFamily="18" charset="0"/>
                      </a:endParaRPr>
                    </a:p>
                  </a:txBody>
                  <a:tcPr marL="68580" marR="68580" marT="0" marB="0">
                    <a:solidFill>
                      <a:schemeClr val="accent1"/>
                    </a:solidFill>
                  </a:tcPr>
                </a:tc>
                <a:tc>
                  <a:txBody>
                    <a:bodyPr/>
                    <a:lstStyle/>
                    <a:p>
                      <a:pPr algn="ctr">
                        <a:lnSpc>
                          <a:spcPct val="107000"/>
                        </a:lnSpc>
                        <a:spcAft>
                          <a:spcPts val="0"/>
                        </a:spcAft>
                      </a:pPr>
                      <a:r>
                        <a:rPr lang="en-SG" sz="2000" b="1" dirty="0">
                          <a:solidFill>
                            <a:schemeClr val="tx1"/>
                          </a:solidFill>
                          <a:effectLst/>
                        </a:rPr>
                        <a:t>8/10</a:t>
                      </a:r>
                      <a:endParaRPr lang="en-SG" sz="2000" b="1" dirty="0">
                        <a:solidFill>
                          <a:schemeClr val="tx1"/>
                        </a:solidFill>
                        <a:effectLst/>
                        <a:latin typeface="+mn-lt"/>
                        <a:ea typeface="DengXian" panose="02010600030101010101" pitchFamily="2" charset="-122"/>
                        <a:cs typeface="Times New Roman" panose="02020603050405020304" pitchFamily="18" charset="0"/>
                      </a:endParaRPr>
                    </a:p>
                  </a:txBody>
                  <a:tcPr marL="68580" marR="68580" marT="0" marB="0">
                    <a:solidFill>
                      <a:schemeClr val="accent1"/>
                    </a:solidFill>
                  </a:tcPr>
                </a:tc>
                <a:extLst>
                  <a:ext uri="{0D108BD9-81ED-4DB2-BD59-A6C34878D82A}">
                    <a16:rowId xmlns:a16="http://schemas.microsoft.com/office/drawing/2014/main" val="2713651141"/>
                  </a:ext>
                </a:extLst>
              </a:tr>
            </a:tbl>
          </a:graphicData>
        </a:graphic>
      </p:graphicFrame>
    </p:spTree>
    <p:extLst>
      <p:ext uri="{BB962C8B-B14F-4D97-AF65-F5344CB8AC3E}">
        <p14:creationId xmlns:p14="http://schemas.microsoft.com/office/powerpoint/2010/main" val="11829343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9CA9EF-6C0E-4CE7-842C-3D927C761135}"/>
              </a:ext>
            </a:extLst>
          </p:cNvPr>
          <p:cNvSpPr>
            <a:spLocks noGrp="1"/>
          </p:cNvSpPr>
          <p:nvPr>
            <p:ph type="title"/>
          </p:nvPr>
        </p:nvSpPr>
        <p:spPr/>
        <p:txBody>
          <a:bodyPr>
            <a:normAutofit/>
          </a:bodyPr>
          <a:lstStyle/>
          <a:p>
            <a:r>
              <a:rPr lang="en-SG" dirty="0"/>
              <a:t>Jaya’s Suicidal Risk Assessment</a:t>
            </a:r>
            <a:br>
              <a:rPr lang="en-SG" dirty="0"/>
            </a:br>
            <a:r>
              <a:rPr lang="en-SG" sz="3600" dirty="0"/>
              <a:t>(</a:t>
            </a:r>
            <a:r>
              <a:rPr lang="en-SG" sz="3600" dirty="0">
                <a:solidFill>
                  <a:schemeClr val="accent1">
                    <a:lumMod val="50000"/>
                  </a:schemeClr>
                </a:solidFill>
              </a:rPr>
              <a:t>SAD PERSONS </a:t>
            </a:r>
            <a:r>
              <a:rPr lang="en-SG" sz="3600" dirty="0"/>
              <a:t>scale)</a:t>
            </a:r>
            <a:r>
              <a:rPr lang="en-SG" sz="3600" baseline="30000" dirty="0"/>
              <a:t>18</a:t>
            </a:r>
            <a:endParaRPr lang="en-SG" sz="4000" dirty="0"/>
          </a:p>
        </p:txBody>
      </p:sp>
      <p:graphicFrame>
        <p:nvGraphicFramePr>
          <p:cNvPr id="4" name="Table 4">
            <a:extLst>
              <a:ext uri="{FF2B5EF4-FFF2-40B4-BE49-F238E27FC236}">
                <a16:creationId xmlns:a16="http://schemas.microsoft.com/office/drawing/2014/main" id="{392F48C5-7D00-4CD4-BA55-5F2E6E41C374}"/>
              </a:ext>
            </a:extLst>
          </p:cNvPr>
          <p:cNvGraphicFramePr>
            <a:graphicFrameLocks noGrp="1"/>
          </p:cNvGraphicFramePr>
          <p:nvPr>
            <p:ph idx="1"/>
            <p:extLst>
              <p:ext uri="{D42A27DB-BD31-4B8C-83A1-F6EECF244321}">
                <p14:modId xmlns:p14="http://schemas.microsoft.com/office/powerpoint/2010/main" val="931181920"/>
              </p:ext>
            </p:extLst>
          </p:nvPr>
        </p:nvGraphicFramePr>
        <p:xfrm>
          <a:off x="1293019" y="1666875"/>
          <a:ext cx="9605962" cy="3739896"/>
        </p:xfrm>
        <a:graphic>
          <a:graphicData uri="http://schemas.openxmlformats.org/drawingml/2006/table">
            <a:tbl>
              <a:tblPr firstRow="1" bandRow="1">
                <a:tableStyleId>{5C22544A-7EE6-4342-B048-85BDC9FD1C3A}</a:tableStyleId>
              </a:tblPr>
              <a:tblGrid>
                <a:gridCol w="7838275">
                  <a:extLst>
                    <a:ext uri="{9D8B030D-6E8A-4147-A177-3AD203B41FA5}">
                      <a16:colId xmlns:a16="http://schemas.microsoft.com/office/drawing/2014/main" val="3895537842"/>
                    </a:ext>
                  </a:extLst>
                </a:gridCol>
                <a:gridCol w="1767687">
                  <a:extLst>
                    <a:ext uri="{9D8B030D-6E8A-4147-A177-3AD203B41FA5}">
                      <a16:colId xmlns:a16="http://schemas.microsoft.com/office/drawing/2014/main" val="3358672696"/>
                    </a:ext>
                  </a:extLst>
                </a:gridCol>
              </a:tblGrid>
              <a:tr h="297085">
                <a:tc>
                  <a:txBody>
                    <a:bodyPr/>
                    <a:lstStyle/>
                    <a:p>
                      <a:pPr>
                        <a:lnSpc>
                          <a:spcPct val="107000"/>
                        </a:lnSpc>
                        <a:spcAft>
                          <a:spcPts val="0"/>
                        </a:spcAft>
                      </a:pPr>
                      <a:r>
                        <a:rPr lang="en-SG" sz="2000" dirty="0">
                          <a:effectLst/>
                        </a:rPr>
                        <a:t>Question</a:t>
                      </a:r>
                      <a:endParaRPr lang="en-SG" sz="2000" b="0" dirty="0">
                        <a:effectLst/>
                        <a:latin typeface="+mn-lt"/>
                        <a:ea typeface="DengXian" panose="02010600030101010101" pitchFamily="2" charset="-122"/>
                        <a:cs typeface="Times New Roman" panose="02020603050405020304" pitchFamily="18" charset="0"/>
                      </a:endParaRPr>
                    </a:p>
                  </a:txBody>
                  <a:tcPr marL="68580" marR="68580" marT="0" marB="0"/>
                </a:tc>
                <a:tc>
                  <a:txBody>
                    <a:bodyPr/>
                    <a:lstStyle/>
                    <a:p>
                      <a:pPr algn="ctr">
                        <a:lnSpc>
                          <a:spcPct val="107000"/>
                        </a:lnSpc>
                        <a:spcAft>
                          <a:spcPts val="0"/>
                        </a:spcAft>
                      </a:pPr>
                      <a:r>
                        <a:rPr lang="en-SG" sz="2000" dirty="0">
                          <a:effectLst/>
                        </a:rPr>
                        <a:t>Score</a:t>
                      </a:r>
                      <a:endParaRPr lang="en-SG" sz="2000" b="0" dirty="0">
                        <a:effectLst/>
                        <a:latin typeface="+mn-lt"/>
                        <a:ea typeface="DengXian" panose="02010600030101010101" pitchFamily="2" charset="-122"/>
                        <a:cs typeface="Times New Roman" panose="02020603050405020304" pitchFamily="18" charset="0"/>
                      </a:endParaRPr>
                    </a:p>
                  </a:txBody>
                  <a:tcPr marL="68580" marR="68580" marT="0" marB="0"/>
                </a:tc>
                <a:extLst>
                  <a:ext uri="{0D108BD9-81ED-4DB2-BD59-A6C34878D82A}">
                    <a16:rowId xmlns:a16="http://schemas.microsoft.com/office/drawing/2014/main" val="3372535879"/>
                  </a:ext>
                </a:extLst>
              </a:tr>
              <a:tr h="297085">
                <a:tc>
                  <a:txBody>
                    <a:bodyPr/>
                    <a:lstStyle/>
                    <a:p>
                      <a:pPr>
                        <a:lnSpc>
                          <a:spcPct val="107000"/>
                        </a:lnSpc>
                        <a:spcAft>
                          <a:spcPts val="0"/>
                        </a:spcAft>
                      </a:pPr>
                      <a:r>
                        <a:rPr lang="en-SG" sz="2000" b="1" dirty="0">
                          <a:solidFill>
                            <a:schemeClr val="accent1">
                              <a:lumMod val="50000"/>
                            </a:schemeClr>
                          </a:solidFill>
                          <a:effectLst/>
                          <a:latin typeface="+mn-lt"/>
                          <a:ea typeface="DengXian" panose="02010600030101010101" pitchFamily="2" charset="-122"/>
                          <a:cs typeface="Times New Roman" panose="02020603050405020304" pitchFamily="18" charset="0"/>
                        </a:rPr>
                        <a:t>S </a:t>
                      </a:r>
                      <a:r>
                        <a:rPr lang="en-SG" sz="2000" b="0" dirty="0">
                          <a:effectLst/>
                          <a:latin typeface="+mn-lt"/>
                          <a:ea typeface="DengXian" panose="02010600030101010101" pitchFamily="2" charset="-122"/>
                          <a:cs typeface="Times New Roman" panose="02020603050405020304" pitchFamily="18" charset="0"/>
                        </a:rPr>
                        <a:t>ex (male)</a:t>
                      </a:r>
                    </a:p>
                  </a:txBody>
                  <a:tcPr marL="68580" marR="68580" marT="0" marB="0"/>
                </a:tc>
                <a:tc>
                  <a:txBody>
                    <a:bodyPr/>
                    <a:lstStyle/>
                    <a:p>
                      <a:pPr algn="ctr">
                        <a:lnSpc>
                          <a:spcPct val="107000"/>
                        </a:lnSpc>
                        <a:spcAft>
                          <a:spcPts val="0"/>
                        </a:spcAft>
                      </a:pPr>
                      <a:r>
                        <a:rPr lang="en-SG" sz="2000" dirty="0">
                          <a:effectLst/>
                        </a:rPr>
                        <a:t>0</a:t>
                      </a:r>
                      <a:endParaRPr lang="en-SG" sz="2000" b="0" dirty="0">
                        <a:effectLst/>
                        <a:latin typeface="+mn-lt"/>
                        <a:ea typeface="DengXian" panose="02010600030101010101" pitchFamily="2" charset="-122"/>
                        <a:cs typeface="Times New Roman" panose="02020603050405020304" pitchFamily="18" charset="0"/>
                      </a:endParaRPr>
                    </a:p>
                  </a:txBody>
                  <a:tcPr marL="68580" marR="68580" marT="0" marB="0"/>
                </a:tc>
                <a:extLst>
                  <a:ext uri="{0D108BD9-81ED-4DB2-BD59-A6C34878D82A}">
                    <a16:rowId xmlns:a16="http://schemas.microsoft.com/office/drawing/2014/main" val="3697128902"/>
                  </a:ext>
                </a:extLst>
              </a:tr>
              <a:tr h="297085">
                <a:tc>
                  <a:txBody>
                    <a:bodyPr/>
                    <a:lstStyle/>
                    <a:p>
                      <a:pPr>
                        <a:lnSpc>
                          <a:spcPct val="107000"/>
                        </a:lnSpc>
                        <a:spcAft>
                          <a:spcPts val="0"/>
                        </a:spcAft>
                      </a:pPr>
                      <a:r>
                        <a:rPr lang="en-SG" sz="2000" b="1" dirty="0">
                          <a:solidFill>
                            <a:schemeClr val="accent1">
                              <a:lumMod val="50000"/>
                            </a:schemeClr>
                          </a:solidFill>
                          <a:effectLst/>
                          <a:latin typeface="+mn-lt"/>
                          <a:ea typeface="DengXian" panose="02010600030101010101" pitchFamily="2" charset="-122"/>
                          <a:cs typeface="Times New Roman" panose="02020603050405020304" pitchFamily="18" charset="0"/>
                        </a:rPr>
                        <a:t>A </a:t>
                      </a:r>
                      <a:r>
                        <a:rPr lang="en-SG" sz="2000" dirty="0" err="1">
                          <a:effectLst/>
                          <a:latin typeface="+mn-lt"/>
                          <a:ea typeface="DengXian" panose="02010600030101010101" pitchFamily="2" charset="-122"/>
                          <a:cs typeface="Times New Roman" panose="02020603050405020304" pitchFamily="18" charset="0"/>
                        </a:rPr>
                        <a:t>ge</a:t>
                      </a:r>
                      <a:r>
                        <a:rPr lang="en-SG" sz="2000" dirty="0">
                          <a:effectLst/>
                          <a:latin typeface="+mn-lt"/>
                          <a:ea typeface="DengXian" panose="02010600030101010101" pitchFamily="2" charset="-122"/>
                          <a:cs typeface="Times New Roman" panose="02020603050405020304" pitchFamily="18" charset="0"/>
                        </a:rPr>
                        <a:t> (&lt; 20 or &gt; 44 </a:t>
                      </a:r>
                      <a:r>
                        <a:rPr lang="en-SG" sz="2000" dirty="0" err="1">
                          <a:effectLst/>
                          <a:latin typeface="+mn-lt"/>
                          <a:ea typeface="DengXian" panose="02010600030101010101" pitchFamily="2" charset="-122"/>
                          <a:cs typeface="Times New Roman" panose="02020603050405020304" pitchFamily="18" charset="0"/>
                        </a:rPr>
                        <a:t>yrs</a:t>
                      </a:r>
                      <a:r>
                        <a:rPr lang="en-SG" sz="2000" dirty="0">
                          <a:effectLst/>
                          <a:latin typeface="+mn-lt"/>
                          <a:ea typeface="DengXian" panose="02010600030101010101" pitchFamily="2" charset="-122"/>
                          <a:cs typeface="Times New Roman" panose="02020603050405020304" pitchFamily="18" charset="0"/>
                        </a:rPr>
                        <a:t>)</a:t>
                      </a:r>
                    </a:p>
                  </a:txBody>
                  <a:tcPr marL="68580" marR="68580" marT="0" marB="0"/>
                </a:tc>
                <a:tc>
                  <a:txBody>
                    <a:bodyPr/>
                    <a:lstStyle/>
                    <a:p>
                      <a:pPr algn="ctr">
                        <a:lnSpc>
                          <a:spcPct val="107000"/>
                        </a:lnSpc>
                        <a:spcAft>
                          <a:spcPts val="0"/>
                        </a:spcAft>
                      </a:pPr>
                      <a:r>
                        <a:rPr lang="en-SG" sz="2000" dirty="0">
                          <a:effectLst/>
                        </a:rPr>
                        <a:t>1</a:t>
                      </a:r>
                      <a:endParaRPr lang="en-SG" sz="2000" dirty="0">
                        <a:effectLst/>
                        <a:latin typeface="+mn-lt"/>
                        <a:ea typeface="DengXian" panose="02010600030101010101" pitchFamily="2" charset="-122"/>
                        <a:cs typeface="Times New Roman" panose="02020603050405020304" pitchFamily="18" charset="0"/>
                      </a:endParaRPr>
                    </a:p>
                  </a:txBody>
                  <a:tcPr marL="68580" marR="68580" marT="0" marB="0"/>
                </a:tc>
                <a:extLst>
                  <a:ext uri="{0D108BD9-81ED-4DB2-BD59-A6C34878D82A}">
                    <a16:rowId xmlns:a16="http://schemas.microsoft.com/office/drawing/2014/main" val="949924731"/>
                  </a:ext>
                </a:extLst>
              </a:tr>
              <a:tr h="297085">
                <a:tc>
                  <a:txBody>
                    <a:bodyPr/>
                    <a:lstStyle/>
                    <a:p>
                      <a:pPr>
                        <a:lnSpc>
                          <a:spcPct val="107000"/>
                        </a:lnSpc>
                        <a:spcAft>
                          <a:spcPts val="0"/>
                        </a:spcAft>
                      </a:pPr>
                      <a:r>
                        <a:rPr lang="en-SG" sz="2000" b="1" dirty="0">
                          <a:solidFill>
                            <a:schemeClr val="accent1">
                              <a:lumMod val="50000"/>
                            </a:schemeClr>
                          </a:solidFill>
                          <a:effectLst/>
                          <a:latin typeface="+mn-lt"/>
                          <a:ea typeface="DengXian" panose="02010600030101010101" pitchFamily="2" charset="-122"/>
                          <a:cs typeface="Times New Roman" panose="02020603050405020304" pitchFamily="18" charset="0"/>
                        </a:rPr>
                        <a:t>D </a:t>
                      </a:r>
                      <a:r>
                        <a:rPr lang="en-SG" sz="2000" dirty="0" err="1">
                          <a:effectLst/>
                          <a:latin typeface="+mn-lt"/>
                          <a:ea typeface="DengXian" panose="02010600030101010101" pitchFamily="2" charset="-122"/>
                          <a:cs typeface="Times New Roman" panose="02020603050405020304" pitchFamily="18" charset="0"/>
                        </a:rPr>
                        <a:t>epression</a:t>
                      </a:r>
                      <a:endParaRPr lang="en-SG" sz="2000" dirty="0">
                        <a:effectLst/>
                        <a:latin typeface="+mn-lt"/>
                        <a:ea typeface="DengXian" panose="02010600030101010101" pitchFamily="2" charset="-122"/>
                        <a:cs typeface="Times New Roman" panose="02020603050405020304" pitchFamily="18" charset="0"/>
                      </a:endParaRPr>
                    </a:p>
                  </a:txBody>
                  <a:tcPr marL="68580" marR="68580" marT="0" marB="0"/>
                </a:tc>
                <a:tc>
                  <a:txBody>
                    <a:bodyPr/>
                    <a:lstStyle/>
                    <a:p>
                      <a:pPr algn="ctr">
                        <a:lnSpc>
                          <a:spcPct val="107000"/>
                        </a:lnSpc>
                        <a:spcAft>
                          <a:spcPts val="0"/>
                        </a:spcAft>
                      </a:pPr>
                      <a:r>
                        <a:rPr lang="en-SG" sz="2000">
                          <a:effectLst/>
                        </a:rPr>
                        <a:t>1</a:t>
                      </a:r>
                      <a:endParaRPr lang="en-SG" sz="2000">
                        <a:effectLst/>
                        <a:latin typeface="+mn-lt"/>
                        <a:ea typeface="DengXian" panose="02010600030101010101" pitchFamily="2" charset="-122"/>
                        <a:cs typeface="Times New Roman" panose="02020603050405020304" pitchFamily="18" charset="0"/>
                      </a:endParaRPr>
                    </a:p>
                  </a:txBody>
                  <a:tcPr marL="68580" marR="68580" marT="0" marB="0"/>
                </a:tc>
                <a:extLst>
                  <a:ext uri="{0D108BD9-81ED-4DB2-BD59-A6C34878D82A}">
                    <a16:rowId xmlns:a16="http://schemas.microsoft.com/office/drawing/2014/main" val="4014851307"/>
                  </a:ext>
                </a:extLst>
              </a:tr>
              <a:tr h="297085">
                <a:tc>
                  <a:txBody>
                    <a:bodyPr/>
                    <a:lstStyle/>
                    <a:p>
                      <a:pPr>
                        <a:lnSpc>
                          <a:spcPct val="107000"/>
                        </a:lnSpc>
                        <a:spcAft>
                          <a:spcPts val="0"/>
                        </a:spcAft>
                      </a:pPr>
                      <a:r>
                        <a:rPr lang="en-SG" sz="2000" b="1" dirty="0">
                          <a:solidFill>
                            <a:schemeClr val="accent1">
                              <a:lumMod val="50000"/>
                            </a:schemeClr>
                          </a:solidFill>
                          <a:effectLst/>
                          <a:latin typeface="+mn-lt"/>
                          <a:ea typeface="DengXian" panose="02010600030101010101" pitchFamily="2" charset="-122"/>
                          <a:cs typeface="Times New Roman" panose="02020603050405020304" pitchFamily="18" charset="0"/>
                        </a:rPr>
                        <a:t>P </a:t>
                      </a:r>
                      <a:r>
                        <a:rPr lang="en-SG" sz="2000" dirty="0" err="1">
                          <a:effectLst/>
                          <a:latin typeface="+mn-lt"/>
                          <a:ea typeface="DengXian" panose="02010600030101010101" pitchFamily="2" charset="-122"/>
                          <a:cs typeface="Times New Roman" panose="02020603050405020304" pitchFamily="18" charset="0"/>
                        </a:rPr>
                        <a:t>revious</a:t>
                      </a:r>
                      <a:r>
                        <a:rPr lang="en-SG" sz="2000" dirty="0">
                          <a:effectLst/>
                          <a:latin typeface="+mn-lt"/>
                          <a:ea typeface="DengXian" panose="02010600030101010101" pitchFamily="2" charset="-122"/>
                          <a:cs typeface="Times New Roman" panose="02020603050405020304" pitchFamily="18" charset="0"/>
                        </a:rPr>
                        <a:t> suicide attempt</a:t>
                      </a:r>
                    </a:p>
                  </a:txBody>
                  <a:tcPr marL="68580" marR="68580" marT="0" marB="0"/>
                </a:tc>
                <a:tc>
                  <a:txBody>
                    <a:bodyPr/>
                    <a:lstStyle/>
                    <a:p>
                      <a:pPr algn="ctr">
                        <a:lnSpc>
                          <a:spcPct val="107000"/>
                        </a:lnSpc>
                        <a:spcAft>
                          <a:spcPts val="0"/>
                        </a:spcAft>
                      </a:pPr>
                      <a:r>
                        <a:rPr lang="en-SG" sz="2000">
                          <a:effectLst/>
                        </a:rPr>
                        <a:t>0</a:t>
                      </a:r>
                      <a:endParaRPr lang="en-SG" sz="2000">
                        <a:effectLst/>
                        <a:latin typeface="+mn-lt"/>
                        <a:ea typeface="DengXian" panose="02010600030101010101" pitchFamily="2" charset="-122"/>
                        <a:cs typeface="Times New Roman" panose="02020603050405020304" pitchFamily="18" charset="0"/>
                      </a:endParaRPr>
                    </a:p>
                  </a:txBody>
                  <a:tcPr marL="68580" marR="68580" marT="0" marB="0"/>
                </a:tc>
                <a:extLst>
                  <a:ext uri="{0D108BD9-81ED-4DB2-BD59-A6C34878D82A}">
                    <a16:rowId xmlns:a16="http://schemas.microsoft.com/office/drawing/2014/main" val="4158901938"/>
                  </a:ext>
                </a:extLst>
              </a:tr>
              <a:tr h="297085">
                <a:tc>
                  <a:txBody>
                    <a:bodyPr/>
                    <a:lstStyle/>
                    <a:p>
                      <a:pPr>
                        <a:lnSpc>
                          <a:spcPct val="107000"/>
                        </a:lnSpc>
                        <a:spcAft>
                          <a:spcPts val="0"/>
                        </a:spcAft>
                      </a:pPr>
                      <a:r>
                        <a:rPr lang="en-SG" sz="2000" b="1" dirty="0">
                          <a:solidFill>
                            <a:schemeClr val="accent1">
                              <a:lumMod val="50000"/>
                            </a:schemeClr>
                          </a:solidFill>
                          <a:effectLst/>
                          <a:latin typeface="+mn-lt"/>
                          <a:ea typeface="DengXian" panose="02010600030101010101" pitchFamily="2" charset="-122"/>
                          <a:cs typeface="Times New Roman" panose="02020603050405020304" pitchFamily="18" charset="0"/>
                        </a:rPr>
                        <a:t>E </a:t>
                      </a:r>
                      <a:r>
                        <a:rPr lang="en-SG" sz="2000" dirty="0" err="1">
                          <a:effectLst/>
                          <a:latin typeface="+mn-lt"/>
                          <a:ea typeface="DengXian" panose="02010600030101010101" pitchFamily="2" charset="-122"/>
                          <a:cs typeface="Times New Roman" panose="02020603050405020304" pitchFamily="18" charset="0"/>
                        </a:rPr>
                        <a:t>thanol</a:t>
                      </a:r>
                      <a:r>
                        <a:rPr lang="en-SG" sz="2000" dirty="0">
                          <a:effectLst/>
                          <a:latin typeface="+mn-lt"/>
                          <a:ea typeface="DengXian" panose="02010600030101010101" pitchFamily="2" charset="-122"/>
                          <a:cs typeface="Times New Roman" panose="02020603050405020304" pitchFamily="18" charset="0"/>
                        </a:rPr>
                        <a:t> abuse</a:t>
                      </a:r>
                    </a:p>
                  </a:txBody>
                  <a:tcPr marL="68580" marR="68580" marT="0" marB="0"/>
                </a:tc>
                <a:tc>
                  <a:txBody>
                    <a:bodyPr/>
                    <a:lstStyle/>
                    <a:p>
                      <a:pPr algn="ctr">
                        <a:lnSpc>
                          <a:spcPct val="107000"/>
                        </a:lnSpc>
                        <a:spcAft>
                          <a:spcPts val="0"/>
                        </a:spcAft>
                      </a:pPr>
                      <a:r>
                        <a:rPr lang="en-SG" sz="2000">
                          <a:effectLst/>
                        </a:rPr>
                        <a:t>0</a:t>
                      </a:r>
                      <a:endParaRPr lang="en-SG" sz="2000">
                        <a:effectLst/>
                        <a:latin typeface="+mn-lt"/>
                        <a:ea typeface="DengXian" panose="02010600030101010101" pitchFamily="2" charset="-122"/>
                        <a:cs typeface="Times New Roman" panose="02020603050405020304" pitchFamily="18" charset="0"/>
                      </a:endParaRPr>
                    </a:p>
                  </a:txBody>
                  <a:tcPr marL="68580" marR="68580" marT="0" marB="0"/>
                </a:tc>
                <a:extLst>
                  <a:ext uri="{0D108BD9-81ED-4DB2-BD59-A6C34878D82A}">
                    <a16:rowId xmlns:a16="http://schemas.microsoft.com/office/drawing/2014/main" val="3338606317"/>
                  </a:ext>
                </a:extLst>
              </a:tr>
              <a:tr h="297085">
                <a:tc>
                  <a:txBody>
                    <a:bodyPr/>
                    <a:lstStyle/>
                    <a:p>
                      <a:pPr>
                        <a:lnSpc>
                          <a:spcPct val="107000"/>
                        </a:lnSpc>
                        <a:spcAft>
                          <a:spcPts val="0"/>
                        </a:spcAft>
                      </a:pPr>
                      <a:r>
                        <a:rPr lang="en-SG" sz="2000" b="1" dirty="0">
                          <a:solidFill>
                            <a:schemeClr val="accent1">
                              <a:lumMod val="50000"/>
                            </a:schemeClr>
                          </a:solidFill>
                          <a:effectLst/>
                          <a:latin typeface="+mn-lt"/>
                          <a:ea typeface="DengXian" panose="02010600030101010101" pitchFamily="2" charset="-122"/>
                          <a:cs typeface="Times New Roman" panose="02020603050405020304" pitchFamily="18" charset="0"/>
                        </a:rPr>
                        <a:t>R </a:t>
                      </a:r>
                      <a:r>
                        <a:rPr lang="en-SG" sz="2000" dirty="0" err="1">
                          <a:effectLst/>
                          <a:latin typeface="+mn-lt"/>
                          <a:ea typeface="DengXian" panose="02010600030101010101" pitchFamily="2" charset="-122"/>
                          <a:cs typeface="Times New Roman" panose="02020603050405020304" pitchFamily="18" charset="0"/>
                        </a:rPr>
                        <a:t>ational</a:t>
                      </a:r>
                      <a:r>
                        <a:rPr lang="en-SG" sz="2000" dirty="0">
                          <a:effectLst/>
                          <a:latin typeface="+mn-lt"/>
                          <a:ea typeface="DengXian" panose="02010600030101010101" pitchFamily="2" charset="-122"/>
                          <a:cs typeface="Times New Roman" panose="02020603050405020304" pitchFamily="18" charset="0"/>
                        </a:rPr>
                        <a:t> thinking loss</a:t>
                      </a:r>
                    </a:p>
                  </a:txBody>
                  <a:tcPr marL="68580" marR="68580" marT="0" marB="0"/>
                </a:tc>
                <a:tc>
                  <a:txBody>
                    <a:bodyPr/>
                    <a:lstStyle/>
                    <a:p>
                      <a:pPr algn="ctr">
                        <a:lnSpc>
                          <a:spcPct val="107000"/>
                        </a:lnSpc>
                        <a:spcAft>
                          <a:spcPts val="0"/>
                        </a:spcAft>
                      </a:pPr>
                      <a:r>
                        <a:rPr lang="en-SG" sz="2000">
                          <a:effectLst/>
                        </a:rPr>
                        <a:t>1</a:t>
                      </a:r>
                      <a:endParaRPr lang="en-SG" sz="2000">
                        <a:effectLst/>
                        <a:latin typeface="+mn-lt"/>
                        <a:ea typeface="DengXian" panose="02010600030101010101" pitchFamily="2" charset="-122"/>
                        <a:cs typeface="Times New Roman" panose="02020603050405020304" pitchFamily="18" charset="0"/>
                      </a:endParaRPr>
                    </a:p>
                  </a:txBody>
                  <a:tcPr marL="68580" marR="68580" marT="0" marB="0"/>
                </a:tc>
                <a:extLst>
                  <a:ext uri="{0D108BD9-81ED-4DB2-BD59-A6C34878D82A}">
                    <a16:rowId xmlns:a16="http://schemas.microsoft.com/office/drawing/2014/main" val="218383819"/>
                  </a:ext>
                </a:extLst>
              </a:tr>
              <a:tr h="297085">
                <a:tc>
                  <a:txBody>
                    <a:bodyPr/>
                    <a:lstStyle/>
                    <a:p>
                      <a:pPr>
                        <a:lnSpc>
                          <a:spcPct val="107000"/>
                        </a:lnSpc>
                        <a:spcAft>
                          <a:spcPts val="0"/>
                        </a:spcAft>
                      </a:pPr>
                      <a:r>
                        <a:rPr lang="en-SG" sz="2000" b="1" dirty="0">
                          <a:solidFill>
                            <a:schemeClr val="accent1">
                              <a:lumMod val="50000"/>
                            </a:schemeClr>
                          </a:solidFill>
                          <a:effectLst/>
                          <a:latin typeface="+mn-lt"/>
                          <a:ea typeface="DengXian" panose="02010600030101010101" pitchFamily="2" charset="-122"/>
                          <a:cs typeface="Times New Roman" panose="02020603050405020304" pitchFamily="18" charset="0"/>
                        </a:rPr>
                        <a:t>S </a:t>
                      </a:r>
                      <a:r>
                        <a:rPr lang="en-SG" sz="2000" dirty="0" err="1">
                          <a:effectLst/>
                          <a:latin typeface="+mn-lt"/>
                          <a:ea typeface="DengXian" panose="02010600030101010101" pitchFamily="2" charset="-122"/>
                          <a:cs typeface="Times New Roman" panose="02020603050405020304" pitchFamily="18" charset="0"/>
                        </a:rPr>
                        <a:t>ocial</a:t>
                      </a:r>
                      <a:r>
                        <a:rPr lang="en-SG" sz="2000" dirty="0">
                          <a:effectLst/>
                          <a:latin typeface="+mn-lt"/>
                          <a:ea typeface="DengXian" panose="02010600030101010101" pitchFamily="2" charset="-122"/>
                          <a:cs typeface="Times New Roman" panose="02020603050405020304" pitchFamily="18" charset="0"/>
                        </a:rPr>
                        <a:t> support loss</a:t>
                      </a:r>
                    </a:p>
                  </a:txBody>
                  <a:tcPr marL="68580" marR="68580" marT="0" marB="0"/>
                </a:tc>
                <a:tc>
                  <a:txBody>
                    <a:bodyPr/>
                    <a:lstStyle/>
                    <a:p>
                      <a:pPr algn="ctr">
                        <a:lnSpc>
                          <a:spcPct val="107000"/>
                        </a:lnSpc>
                        <a:spcAft>
                          <a:spcPts val="0"/>
                        </a:spcAft>
                      </a:pPr>
                      <a:r>
                        <a:rPr lang="en-SG" sz="2000">
                          <a:effectLst/>
                        </a:rPr>
                        <a:t>0</a:t>
                      </a:r>
                      <a:endParaRPr lang="en-SG" sz="2000">
                        <a:effectLst/>
                        <a:latin typeface="+mn-lt"/>
                        <a:ea typeface="DengXian" panose="02010600030101010101" pitchFamily="2" charset="-122"/>
                        <a:cs typeface="Times New Roman" panose="02020603050405020304" pitchFamily="18" charset="0"/>
                      </a:endParaRPr>
                    </a:p>
                  </a:txBody>
                  <a:tcPr marL="68580" marR="68580" marT="0" marB="0"/>
                </a:tc>
                <a:extLst>
                  <a:ext uri="{0D108BD9-81ED-4DB2-BD59-A6C34878D82A}">
                    <a16:rowId xmlns:a16="http://schemas.microsoft.com/office/drawing/2014/main" val="1530887560"/>
                  </a:ext>
                </a:extLst>
              </a:tr>
              <a:tr h="297085">
                <a:tc>
                  <a:txBody>
                    <a:bodyPr/>
                    <a:lstStyle/>
                    <a:p>
                      <a:pPr>
                        <a:lnSpc>
                          <a:spcPct val="107000"/>
                        </a:lnSpc>
                        <a:spcAft>
                          <a:spcPts val="0"/>
                        </a:spcAft>
                      </a:pPr>
                      <a:r>
                        <a:rPr lang="en-SG" sz="2000" b="1" dirty="0">
                          <a:solidFill>
                            <a:schemeClr val="accent1">
                              <a:lumMod val="50000"/>
                            </a:schemeClr>
                          </a:solidFill>
                          <a:effectLst/>
                          <a:latin typeface="+mn-lt"/>
                          <a:ea typeface="DengXian" panose="02010600030101010101" pitchFamily="2" charset="-122"/>
                          <a:cs typeface="Times New Roman" panose="02020603050405020304" pitchFamily="18" charset="0"/>
                        </a:rPr>
                        <a:t>O </a:t>
                      </a:r>
                      <a:r>
                        <a:rPr lang="en-SG" sz="2000" dirty="0" err="1">
                          <a:effectLst/>
                          <a:latin typeface="+mn-lt"/>
                          <a:ea typeface="DengXian" panose="02010600030101010101" pitchFamily="2" charset="-122"/>
                          <a:cs typeface="Times New Roman" panose="02020603050405020304" pitchFamily="18" charset="0"/>
                        </a:rPr>
                        <a:t>rganised</a:t>
                      </a:r>
                      <a:r>
                        <a:rPr lang="en-SG" sz="2000" dirty="0">
                          <a:effectLst/>
                          <a:latin typeface="+mn-lt"/>
                          <a:ea typeface="DengXian" panose="02010600030101010101" pitchFamily="2" charset="-122"/>
                          <a:cs typeface="Times New Roman" panose="02020603050405020304" pitchFamily="18" charset="0"/>
                        </a:rPr>
                        <a:t> suicide plan</a:t>
                      </a:r>
                    </a:p>
                  </a:txBody>
                  <a:tcPr marL="68580" marR="68580" marT="0" marB="0"/>
                </a:tc>
                <a:tc>
                  <a:txBody>
                    <a:bodyPr/>
                    <a:lstStyle/>
                    <a:p>
                      <a:pPr algn="ctr">
                        <a:lnSpc>
                          <a:spcPct val="107000"/>
                        </a:lnSpc>
                        <a:spcAft>
                          <a:spcPts val="0"/>
                        </a:spcAft>
                      </a:pPr>
                      <a:r>
                        <a:rPr lang="en-SG" sz="2000">
                          <a:effectLst/>
                        </a:rPr>
                        <a:t>0</a:t>
                      </a:r>
                      <a:endParaRPr lang="en-SG" sz="2000">
                        <a:effectLst/>
                        <a:latin typeface="+mn-lt"/>
                        <a:ea typeface="DengXian" panose="02010600030101010101" pitchFamily="2" charset="-122"/>
                        <a:cs typeface="Times New Roman" panose="02020603050405020304" pitchFamily="18" charset="0"/>
                      </a:endParaRPr>
                    </a:p>
                  </a:txBody>
                  <a:tcPr marL="68580" marR="68580" marT="0" marB="0"/>
                </a:tc>
                <a:extLst>
                  <a:ext uri="{0D108BD9-81ED-4DB2-BD59-A6C34878D82A}">
                    <a16:rowId xmlns:a16="http://schemas.microsoft.com/office/drawing/2014/main" val="1600038794"/>
                  </a:ext>
                </a:extLst>
              </a:tr>
              <a:tr h="297085">
                <a:tc>
                  <a:txBody>
                    <a:bodyPr/>
                    <a:lstStyle/>
                    <a:p>
                      <a:pPr>
                        <a:lnSpc>
                          <a:spcPct val="107000"/>
                        </a:lnSpc>
                        <a:spcAft>
                          <a:spcPts val="0"/>
                        </a:spcAft>
                      </a:pPr>
                      <a:r>
                        <a:rPr lang="en-SG" sz="2000" b="1" dirty="0">
                          <a:solidFill>
                            <a:schemeClr val="accent1">
                              <a:lumMod val="50000"/>
                            </a:schemeClr>
                          </a:solidFill>
                          <a:effectLst/>
                          <a:latin typeface="+mn-lt"/>
                          <a:ea typeface="DengXian" panose="02010600030101010101" pitchFamily="2" charset="-122"/>
                          <a:cs typeface="Times New Roman" panose="02020603050405020304" pitchFamily="18" charset="0"/>
                        </a:rPr>
                        <a:t>N </a:t>
                      </a:r>
                      <a:r>
                        <a:rPr lang="en-SG" sz="2000" dirty="0">
                          <a:effectLst/>
                          <a:latin typeface="+mn-lt"/>
                          <a:ea typeface="DengXian" panose="02010600030101010101" pitchFamily="2" charset="-122"/>
                          <a:cs typeface="Times New Roman" panose="02020603050405020304" pitchFamily="18" charset="0"/>
                        </a:rPr>
                        <a:t>o spouse (divorced, separated, widowed or single)</a:t>
                      </a:r>
                    </a:p>
                  </a:txBody>
                  <a:tcPr marL="68580" marR="68580" marT="0" marB="0"/>
                </a:tc>
                <a:tc>
                  <a:txBody>
                    <a:bodyPr/>
                    <a:lstStyle/>
                    <a:p>
                      <a:pPr algn="ctr">
                        <a:lnSpc>
                          <a:spcPct val="107000"/>
                        </a:lnSpc>
                        <a:spcAft>
                          <a:spcPts val="0"/>
                        </a:spcAft>
                      </a:pPr>
                      <a:r>
                        <a:rPr lang="en-SG" sz="2000">
                          <a:effectLst/>
                        </a:rPr>
                        <a:t>1</a:t>
                      </a:r>
                      <a:endParaRPr lang="en-SG" sz="2000">
                        <a:effectLst/>
                        <a:latin typeface="+mn-lt"/>
                        <a:ea typeface="DengXian" panose="02010600030101010101" pitchFamily="2" charset="-122"/>
                        <a:cs typeface="Times New Roman" panose="02020603050405020304" pitchFamily="18" charset="0"/>
                      </a:endParaRPr>
                    </a:p>
                  </a:txBody>
                  <a:tcPr marL="68580" marR="68580" marT="0" marB="0"/>
                </a:tc>
                <a:extLst>
                  <a:ext uri="{0D108BD9-81ED-4DB2-BD59-A6C34878D82A}">
                    <a16:rowId xmlns:a16="http://schemas.microsoft.com/office/drawing/2014/main" val="551511490"/>
                  </a:ext>
                </a:extLst>
              </a:tr>
              <a:tr h="297085">
                <a:tc>
                  <a:txBody>
                    <a:bodyPr/>
                    <a:lstStyle/>
                    <a:p>
                      <a:pPr>
                        <a:lnSpc>
                          <a:spcPct val="107000"/>
                        </a:lnSpc>
                        <a:spcAft>
                          <a:spcPts val="0"/>
                        </a:spcAft>
                      </a:pPr>
                      <a:r>
                        <a:rPr lang="en-SG" sz="2000" b="1" dirty="0">
                          <a:solidFill>
                            <a:schemeClr val="accent1">
                              <a:lumMod val="50000"/>
                            </a:schemeClr>
                          </a:solidFill>
                          <a:effectLst/>
                          <a:latin typeface="+mn-lt"/>
                          <a:ea typeface="DengXian" panose="02010600030101010101" pitchFamily="2" charset="-122"/>
                          <a:cs typeface="Times New Roman" panose="02020603050405020304" pitchFamily="18" charset="0"/>
                        </a:rPr>
                        <a:t>S </a:t>
                      </a:r>
                      <a:r>
                        <a:rPr lang="en-SG" sz="2000" dirty="0" err="1">
                          <a:effectLst/>
                          <a:latin typeface="+mn-lt"/>
                          <a:ea typeface="DengXian" panose="02010600030101010101" pitchFamily="2" charset="-122"/>
                          <a:cs typeface="Times New Roman" panose="02020603050405020304" pitchFamily="18" charset="0"/>
                        </a:rPr>
                        <a:t>ickness</a:t>
                      </a:r>
                      <a:r>
                        <a:rPr lang="en-SG" sz="2000" dirty="0">
                          <a:effectLst/>
                          <a:latin typeface="+mn-lt"/>
                          <a:ea typeface="DengXian" panose="02010600030101010101" pitchFamily="2" charset="-122"/>
                          <a:cs typeface="Times New Roman" panose="02020603050405020304" pitchFamily="18" charset="0"/>
                        </a:rPr>
                        <a:t> (presence of chronic or debilitating illnesses)</a:t>
                      </a:r>
                    </a:p>
                  </a:txBody>
                  <a:tcPr marL="68580" marR="68580" marT="0" marB="0"/>
                </a:tc>
                <a:tc>
                  <a:txBody>
                    <a:bodyPr/>
                    <a:lstStyle/>
                    <a:p>
                      <a:pPr algn="ctr">
                        <a:lnSpc>
                          <a:spcPct val="107000"/>
                        </a:lnSpc>
                        <a:spcAft>
                          <a:spcPts val="0"/>
                        </a:spcAft>
                      </a:pPr>
                      <a:r>
                        <a:rPr lang="en-SG" sz="2000">
                          <a:effectLst/>
                        </a:rPr>
                        <a:t>1</a:t>
                      </a:r>
                      <a:endParaRPr lang="en-SG" sz="2000">
                        <a:effectLst/>
                        <a:latin typeface="+mn-lt"/>
                        <a:ea typeface="DengXian" panose="02010600030101010101" pitchFamily="2" charset="-122"/>
                        <a:cs typeface="Times New Roman" panose="02020603050405020304" pitchFamily="18" charset="0"/>
                      </a:endParaRPr>
                    </a:p>
                  </a:txBody>
                  <a:tcPr marL="68580" marR="68580" marT="0" marB="0"/>
                </a:tc>
                <a:extLst>
                  <a:ext uri="{0D108BD9-81ED-4DB2-BD59-A6C34878D82A}">
                    <a16:rowId xmlns:a16="http://schemas.microsoft.com/office/drawing/2014/main" val="3961209355"/>
                  </a:ext>
                </a:extLst>
              </a:tr>
              <a:tr h="297085">
                <a:tc>
                  <a:txBody>
                    <a:bodyPr/>
                    <a:lstStyle/>
                    <a:p>
                      <a:pPr algn="r">
                        <a:lnSpc>
                          <a:spcPct val="107000"/>
                        </a:lnSpc>
                        <a:spcAft>
                          <a:spcPts val="0"/>
                        </a:spcAft>
                      </a:pPr>
                      <a:r>
                        <a:rPr lang="en-SG" sz="2000" b="1" dirty="0">
                          <a:solidFill>
                            <a:schemeClr val="tx1"/>
                          </a:solidFill>
                          <a:effectLst/>
                        </a:rPr>
                        <a:t>Total score:</a:t>
                      </a:r>
                      <a:endParaRPr lang="en-SG" sz="2000" b="1" dirty="0">
                        <a:solidFill>
                          <a:schemeClr val="tx1"/>
                        </a:solidFill>
                        <a:effectLst/>
                        <a:latin typeface="+mn-lt"/>
                        <a:ea typeface="DengXian" panose="02010600030101010101" pitchFamily="2" charset="-122"/>
                        <a:cs typeface="Times New Roman" panose="02020603050405020304" pitchFamily="18" charset="0"/>
                      </a:endParaRPr>
                    </a:p>
                  </a:txBody>
                  <a:tcPr marL="68580" marR="68580" marT="0" marB="0">
                    <a:solidFill>
                      <a:schemeClr val="accent1"/>
                    </a:solidFill>
                  </a:tcPr>
                </a:tc>
                <a:tc>
                  <a:txBody>
                    <a:bodyPr/>
                    <a:lstStyle/>
                    <a:p>
                      <a:pPr algn="ctr">
                        <a:lnSpc>
                          <a:spcPct val="107000"/>
                        </a:lnSpc>
                        <a:spcAft>
                          <a:spcPts val="0"/>
                        </a:spcAft>
                      </a:pPr>
                      <a:r>
                        <a:rPr lang="en-SG" sz="2000" b="1" dirty="0">
                          <a:solidFill>
                            <a:schemeClr val="tx1"/>
                          </a:solidFill>
                          <a:effectLst/>
                        </a:rPr>
                        <a:t>5/10</a:t>
                      </a:r>
                      <a:endParaRPr lang="en-SG" sz="2000" b="1" dirty="0">
                        <a:solidFill>
                          <a:schemeClr val="tx1"/>
                        </a:solidFill>
                        <a:effectLst/>
                        <a:latin typeface="+mn-lt"/>
                        <a:ea typeface="DengXian" panose="02010600030101010101" pitchFamily="2" charset="-122"/>
                        <a:cs typeface="Times New Roman" panose="02020603050405020304" pitchFamily="18" charset="0"/>
                      </a:endParaRPr>
                    </a:p>
                  </a:txBody>
                  <a:tcPr marL="68580" marR="68580" marT="0" marB="0">
                    <a:solidFill>
                      <a:schemeClr val="accent1"/>
                    </a:solidFill>
                  </a:tcPr>
                </a:tc>
                <a:extLst>
                  <a:ext uri="{0D108BD9-81ED-4DB2-BD59-A6C34878D82A}">
                    <a16:rowId xmlns:a16="http://schemas.microsoft.com/office/drawing/2014/main" val="3391523458"/>
                  </a:ext>
                </a:extLst>
              </a:tr>
            </a:tbl>
          </a:graphicData>
        </a:graphic>
      </p:graphicFrame>
      <p:graphicFrame>
        <p:nvGraphicFramePr>
          <p:cNvPr id="5" name="Content Placeholder 3">
            <a:extLst>
              <a:ext uri="{FF2B5EF4-FFF2-40B4-BE49-F238E27FC236}">
                <a16:creationId xmlns:a16="http://schemas.microsoft.com/office/drawing/2014/main" id="{071DBA54-D1DF-4EA0-8D7C-85E439609E28}"/>
              </a:ext>
            </a:extLst>
          </p:cNvPr>
          <p:cNvGraphicFramePr>
            <a:graphicFrameLocks/>
          </p:cNvGraphicFramePr>
          <p:nvPr>
            <p:extLst>
              <p:ext uri="{D42A27DB-BD31-4B8C-83A1-F6EECF244321}">
                <p14:modId xmlns:p14="http://schemas.microsoft.com/office/powerpoint/2010/main" val="2191472334"/>
              </p:ext>
            </p:extLst>
          </p:nvPr>
        </p:nvGraphicFramePr>
        <p:xfrm>
          <a:off x="1293019" y="5624182"/>
          <a:ext cx="9936955" cy="66096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TextBox 5">
            <a:extLst>
              <a:ext uri="{FF2B5EF4-FFF2-40B4-BE49-F238E27FC236}">
                <a16:creationId xmlns:a16="http://schemas.microsoft.com/office/drawing/2014/main" id="{80ADDF53-5181-4953-B5C0-1CBDBFA84799}"/>
              </a:ext>
            </a:extLst>
          </p:cNvPr>
          <p:cNvSpPr txBox="1"/>
          <p:nvPr/>
        </p:nvSpPr>
        <p:spPr>
          <a:xfrm>
            <a:off x="1216668" y="5406771"/>
            <a:ext cx="10058399" cy="276999"/>
          </a:xfrm>
          <a:prstGeom prst="rect">
            <a:avLst/>
          </a:prstGeom>
          <a:noFill/>
        </p:spPr>
        <p:txBody>
          <a:bodyPr wrap="square" rtlCol="0">
            <a:spAutoFit/>
          </a:bodyPr>
          <a:lstStyle/>
          <a:p>
            <a:r>
              <a:rPr lang="en-SG" sz="1200" dirty="0">
                <a:solidFill>
                  <a:schemeClr val="bg1"/>
                </a:solidFill>
              </a:rPr>
              <a:t>0					3					  5					   7					         10</a:t>
            </a:r>
          </a:p>
        </p:txBody>
      </p:sp>
    </p:spTree>
    <p:extLst>
      <p:ext uri="{BB962C8B-B14F-4D97-AF65-F5344CB8AC3E}">
        <p14:creationId xmlns:p14="http://schemas.microsoft.com/office/powerpoint/2010/main" val="39689763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0511E9-17C7-4078-ABB2-A816B5F6F083}"/>
              </a:ext>
            </a:extLst>
          </p:cNvPr>
          <p:cNvSpPr>
            <a:spLocks noGrp="1"/>
          </p:cNvSpPr>
          <p:nvPr>
            <p:ph type="title"/>
          </p:nvPr>
        </p:nvSpPr>
        <p:spPr/>
        <p:txBody>
          <a:bodyPr>
            <a:normAutofit/>
          </a:bodyPr>
          <a:lstStyle/>
          <a:p>
            <a:r>
              <a:rPr lang="en-SG" sz="3600" dirty="0"/>
              <a:t>Common symptoms between Depression &amp; Dementia</a:t>
            </a:r>
            <a:r>
              <a:rPr lang="en-SG" sz="3600" baseline="30000" dirty="0"/>
              <a:t>11</a:t>
            </a:r>
            <a:endParaRPr lang="en-SG" sz="3600" dirty="0"/>
          </a:p>
        </p:txBody>
      </p:sp>
      <p:graphicFrame>
        <p:nvGraphicFramePr>
          <p:cNvPr id="4" name="Table 4">
            <a:extLst>
              <a:ext uri="{FF2B5EF4-FFF2-40B4-BE49-F238E27FC236}">
                <a16:creationId xmlns:a16="http://schemas.microsoft.com/office/drawing/2014/main" id="{7290318E-3A01-420C-B9D3-7A0417DD97E5}"/>
              </a:ext>
            </a:extLst>
          </p:cNvPr>
          <p:cNvGraphicFramePr>
            <a:graphicFrameLocks noGrp="1"/>
          </p:cNvGraphicFramePr>
          <p:nvPr>
            <p:ph idx="1"/>
            <p:extLst>
              <p:ext uri="{D42A27DB-BD31-4B8C-83A1-F6EECF244321}">
                <p14:modId xmlns:p14="http://schemas.microsoft.com/office/powerpoint/2010/main" val="3612357791"/>
              </p:ext>
            </p:extLst>
          </p:nvPr>
        </p:nvGraphicFramePr>
        <p:xfrm>
          <a:off x="1096963" y="1666876"/>
          <a:ext cx="10058397" cy="4519283"/>
        </p:xfrm>
        <a:graphic>
          <a:graphicData uri="http://schemas.openxmlformats.org/drawingml/2006/table">
            <a:tbl>
              <a:tblPr firstRow="1" bandRow="1">
                <a:tableStyleId>{69CF1AB2-1976-4502-BF36-3FF5EA218861}</a:tableStyleId>
              </a:tblPr>
              <a:tblGrid>
                <a:gridCol w="4982995">
                  <a:extLst>
                    <a:ext uri="{9D8B030D-6E8A-4147-A177-3AD203B41FA5}">
                      <a16:colId xmlns:a16="http://schemas.microsoft.com/office/drawing/2014/main" val="3804940569"/>
                    </a:ext>
                  </a:extLst>
                </a:gridCol>
                <a:gridCol w="2598821">
                  <a:extLst>
                    <a:ext uri="{9D8B030D-6E8A-4147-A177-3AD203B41FA5}">
                      <a16:colId xmlns:a16="http://schemas.microsoft.com/office/drawing/2014/main" val="728776788"/>
                    </a:ext>
                  </a:extLst>
                </a:gridCol>
                <a:gridCol w="2476581">
                  <a:extLst>
                    <a:ext uri="{9D8B030D-6E8A-4147-A177-3AD203B41FA5}">
                      <a16:colId xmlns:a16="http://schemas.microsoft.com/office/drawing/2014/main" val="3169079055"/>
                    </a:ext>
                  </a:extLst>
                </a:gridCol>
              </a:tblGrid>
              <a:tr h="404483">
                <a:tc>
                  <a:txBody>
                    <a:bodyPr/>
                    <a:lstStyle/>
                    <a:p>
                      <a:pPr algn="l">
                        <a:lnSpc>
                          <a:spcPct val="107000"/>
                        </a:lnSpc>
                        <a:spcAft>
                          <a:spcPts val="0"/>
                        </a:spcAft>
                      </a:pPr>
                      <a:r>
                        <a:rPr lang="en-SG" sz="2200" dirty="0">
                          <a:solidFill>
                            <a:schemeClr val="bg1"/>
                          </a:solidFill>
                          <a:effectLst/>
                          <a:latin typeface="+mn-lt"/>
                          <a:ea typeface="DengXian" panose="02010600030101010101" pitchFamily="2" charset="-122"/>
                          <a:cs typeface="Times New Roman" panose="02020603050405020304" pitchFamily="18" charset="0"/>
                        </a:rPr>
                        <a:t> </a:t>
                      </a:r>
                    </a:p>
                  </a:txBody>
                  <a:tcPr marL="68580" marR="68580" marT="0" marB="0"/>
                </a:tc>
                <a:tc>
                  <a:txBody>
                    <a:bodyPr/>
                    <a:lstStyle/>
                    <a:p>
                      <a:pPr algn="ctr">
                        <a:lnSpc>
                          <a:spcPct val="107000"/>
                        </a:lnSpc>
                        <a:spcAft>
                          <a:spcPts val="0"/>
                        </a:spcAft>
                      </a:pPr>
                      <a:r>
                        <a:rPr lang="en-SG" sz="2200" dirty="0">
                          <a:solidFill>
                            <a:schemeClr val="bg1"/>
                          </a:solidFill>
                          <a:effectLst/>
                          <a:latin typeface="+mn-lt"/>
                          <a:ea typeface="DengXian" panose="02010600030101010101" pitchFamily="2" charset="-122"/>
                          <a:cs typeface="Times New Roman" panose="02020603050405020304" pitchFamily="18" charset="0"/>
                        </a:rPr>
                        <a:t>Depression</a:t>
                      </a:r>
                    </a:p>
                  </a:txBody>
                  <a:tcPr marL="68580" marR="68580" marT="0" marB="0"/>
                </a:tc>
                <a:tc>
                  <a:txBody>
                    <a:bodyPr/>
                    <a:lstStyle/>
                    <a:p>
                      <a:pPr algn="ctr">
                        <a:lnSpc>
                          <a:spcPct val="107000"/>
                        </a:lnSpc>
                        <a:spcAft>
                          <a:spcPts val="0"/>
                        </a:spcAft>
                      </a:pPr>
                      <a:r>
                        <a:rPr lang="en-SG" sz="2200">
                          <a:solidFill>
                            <a:schemeClr val="bg1"/>
                          </a:solidFill>
                          <a:effectLst/>
                          <a:latin typeface="+mn-lt"/>
                          <a:ea typeface="DengXian" panose="02010600030101010101" pitchFamily="2" charset="-122"/>
                          <a:cs typeface="Times New Roman" panose="02020603050405020304" pitchFamily="18" charset="0"/>
                        </a:rPr>
                        <a:t>Dementia</a:t>
                      </a:r>
                    </a:p>
                  </a:txBody>
                  <a:tcPr marL="68580" marR="68580" marT="0" marB="0"/>
                </a:tc>
                <a:extLst>
                  <a:ext uri="{0D108BD9-81ED-4DB2-BD59-A6C34878D82A}">
                    <a16:rowId xmlns:a16="http://schemas.microsoft.com/office/drawing/2014/main" val="3088829577"/>
                  </a:ext>
                </a:extLst>
              </a:tr>
              <a:tr h="237045">
                <a:tc>
                  <a:txBody>
                    <a:bodyPr/>
                    <a:lstStyle/>
                    <a:p>
                      <a:pPr algn="l">
                        <a:lnSpc>
                          <a:spcPct val="107000"/>
                        </a:lnSpc>
                        <a:spcAft>
                          <a:spcPts val="0"/>
                        </a:spcAft>
                      </a:pPr>
                      <a:r>
                        <a:rPr lang="en-SG" sz="2200">
                          <a:solidFill>
                            <a:schemeClr val="bg1"/>
                          </a:solidFill>
                          <a:effectLst/>
                          <a:latin typeface="+mn-lt"/>
                          <a:ea typeface="DengXian" panose="02010600030101010101" pitchFamily="2" charset="-122"/>
                          <a:cs typeface="Times New Roman" panose="02020603050405020304" pitchFamily="18" charset="0"/>
                        </a:rPr>
                        <a:t>Memory problems</a:t>
                      </a:r>
                    </a:p>
                  </a:txBody>
                  <a:tcPr marL="68580" marR="68580" marT="0" marB="0"/>
                </a:tc>
                <a:tc>
                  <a:txBody>
                    <a:bodyPr/>
                    <a:lstStyle/>
                    <a:p>
                      <a:pPr algn="ctr">
                        <a:lnSpc>
                          <a:spcPct val="107000"/>
                        </a:lnSpc>
                        <a:spcAft>
                          <a:spcPts val="0"/>
                        </a:spcAft>
                      </a:pPr>
                      <a:r>
                        <a:rPr lang="en-SG" sz="2200" dirty="0">
                          <a:solidFill>
                            <a:schemeClr val="bg1"/>
                          </a:solidFill>
                          <a:effectLst/>
                          <a:latin typeface="+mn-lt"/>
                          <a:ea typeface="DengXian" panose="02010600030101010101" pitchFamily="2" charset="-122"/>
                          <a:cs typeface="Times New Roman" panose="02020603050405020304" pitchFamily="18" charset="0"/>
                        </a:rPr>
                        <a:t>√</a:t>
                      </a:r>
                    </a:p>
                  </a:txBody>
                  <a:tcPr marL="68580" marR="68580" marT="0" marB="0"/>
                </a:tc>
                <a:tc>
                  <a:txBody>
                    <a:bodyPr/>
                    <a:lstStyle/>
                    <a:p>
                      <a:pPr algn="ctr">
                        <a:lnSpc>
                          <a:spcPct val="107000"/>
                        </a:lnSpc>
                        <a:spcAft>
                          <a:spcPts val="0"/>
                        </a:spcAft>
                      </a:pPr>
                      <a:r>
                        <a:rPr lang="en-SG" sz="2200">
                          <a:solidFill>
                            <a:schemeClr val="bg1"/>
                          </a:solidFill>
                          <a:effectLst/>
                          <a:latin typeface="+mn-lt"/>
                          <a:ea typeface="DengXian" panose="02010600030101010101" pitchFamily="2" charset="-122"/>
                          <a:cs typeface="Times New Roman" panose="02020603050405020304" pitchFamily="18" charset="0"/>
                        </a:rPr>
                        <a:t>√</a:t>
                      </a:r>
                    </a:p>
                  </a:txBody>
                  <a:tcPr marL="68580" marR="68580" marT="0" marB="0"/>
                </a:tc>
                <a:extLst>
                  <a:ext uri="{0D108BD9-81ED-4DB2-BD59-A6C34878D82A}">
                    <a16:rowId xmlns:a16="http://schemas.microsoft.com/office/drawing/2014/main" val="3842538876"/>
                  </a:ext>
                </a:extLst>
              </a:tr>
              <a:tr h="237045">
                <a:tc>
                  <a:txBody>
                    <a:bodyPr/>
                    <a:lstStyle/>
                    <a:p>
                      <a:pPr algn="l">
                        <a:lnSpc>
                          <a:spcPct val="107000"/>
                        </a:lnSpc>
                        <a:spcAft>
                          <a:spcPts val="0"/>
                        </a:spcAft>
                      </a:pPr>
                      <a:r>
                        <a:rPr lang="en-SG" sz="2200" dirty="0">
                          <a:solidFill>
                            <a:schemeClr val="bg1"/>
                          </a:solidFill>
                          <a:effectLst/>
                          <a:latin typeface="+mn-lt"/>
                          <a:ea typeface="DengXian" panose="02010600030101010101" pitchFamily="2" charset="-122"/>
                          <a:cs typeface="Times New Roman" panose="02020603050405020304" pitchFamily="18" charset="0"/>
                        </a:rPr>
                        <a:t>Impaired thinking</a:t>
                      </a:r>
                    </a:p>
                  </a:txBody>
                  <a:tcPr marL="68580" marR="68580" marT="0" marB="0"/>
                </a:tc>
                <a:tc>
                  <a:txBody>
                    <a:bodyPr/>
                    <a:lstStyle/>
                    <a:p>
                      <a:pPr algn="ctr">
                        <a:lnSpc>
                          <a:spcPct val="107000"/>
                        </a:lnSpc>
                        <a:spcAft>
                          <a:spcPts val="0"/>
                        </a:spcAft>
                      </a:pPr>
                      <a:r>
                        <a:rPr lang="en-SG" sz="2200" dirty="0">
                          <a:solidFill>
                            <a:schemeClr val="bg1"/>
                          </a:solidFill>
                          <a:effectLst/>
                          <a:latin typeface="+mn-lt"/>
                          <a:ea typeface="DengXian" panose="02010600030101010101" pitchFamily="2" charset="-122"/>
                          <a:cs typeface="Times New Roman" panose="02020603050405020304" pitchFamily="18" charset="0"/>
                        </a:rPr>
                        <a:t>√</a:t>
                      </a:r>
                    </a:p>
                  </a:txBody>
                  <a:tcPr marL="68580" marR="68580" marT="0" marB="0"/>
                </a:tc>
                <a:tc>
                  <a:txBody>
                    <a:bodyPr/>
                    <a:lstStyle/>
                    <a:p>
                      <a:pPr algn="ctr">
                        <a:lnSpc>
                          <a:spcPct val="107000"/>
                        </a:lnSpc>
                        <a:spcAft>
                          <a:spcPts val="0"/>
                        </a:spcAft>
                      </a:pPr>
                      <a:r>
                        <a:rPr lang="en-SG" sz="2200">
                          <a:solidFill>
                            <a:schemeClr val="bg1"/>
                          </a:solidFill>
                          <a:effectLst/>
                          <a:latin typeface="+mn-lt"/>
                          <a:ea typeface="DengXian" panose="02010600030101010101" pitchFamily="2" charset="-122"/>
                          <a:cs typeface="Times New Roman" panose="02020603050405020304" pitchFamily="18" charset="0"/>
                        </a:rPr>
                        <a:t>√</a:t>
                      </a:r>
                    </a:p>
                  </a:txBody>
                  <a:tcPr marL="68580" marR="68580" marT="0" marB="0"/>
                </a:tc>
                <a:extLst>
                  <a:ext uri="{0D108BD9-81ED-4DB2-BD59-A6C34878D82A}">
                    <a16:rowId xmlns:a16="http://schemas.microsoft.com/office/drawing/2014/main" val="1727668199"/>
                  </a:ext>
                </a:extLst>
              </a:tr>
              <a:tr h="237045">
                <a:tc>
                  <a:txBody>
                    <a:bodyPr/>
                    <a:lstStyle/>
                    <a:p>
                      <a:pPr algn="l">
                        <a:lnSpc>
                          <a:spcPct val="107000"/>
                        </a:lnSpc>
                        <a:spcAft>
                          <a:spcPts val="0"/>
                        </a:spcAft>
                      </a:pPr>
                      <a:r>
                        <a:rPr lang="en-SG" sz="2200">
                          <a:solidFill>
                            <a:schemeClr val="bg1"/>
                          </a:solidFill>
                          <a:effectLst/>
                          <a:latin typeface="+mn-lt"/>
                          <a:ea typeface="DengXian" panose="02010600030101010101" pitchFamily="2" charset="-122"/>
                          <a:cs typeface="Times New Roman" panose="02020603050405020304" pitchFamily="18" charset="0"/>
                        </a:rPr>
                        <a:t>Impaired concentration</a:t>
                      </a:r>
                    </a:p>
                  </a:txBody>
                  <a:tcPr marL="68580" marR="68580" marT="0" marB="0"/>
                </a:tc>
                <a:tc>
                  <a:txBody>
                    <a:bodyPr/>
                    <a:lstStyle/>
                    <a:p>
                      <a:pPr algn="ctr">
                        <a:lnSpc>
                          <a:spcPct val="107000"/>
                        </a:lnSpc>
                        <a:spcAft>
                          <a:spcPts val="0"/>
                        </a:spcAft>
                      </a:pPr>
                      <a:r>
                        <a:rPr lang="en-SG" sz="2200">
                          <a:solidFill>
                            <a:schemeClr val="bg1"/>
                          </a:solidFill>
                          <a:effectLst/>
                          <a:latin typeface="+mn-lt"/>
                          <a:ea typeface="DengXian" panose="02010600030101010101" pitchFamily="2" charset="-122"/>
                          <a:cs typeface="Times New Roman" panose="02020603050405020304" pitchFamily="18" charset="0"/>
                        </a:rPr>
                        <a:t>√</a:t>
                      </a:r>
                    </a:p>
                  </a:txBody>
                  <a:tcPr marL="68580" marR="68580" marT="0" marB="0"/>
                </a:tc>
                <a:tc>
                  <a:txBody>
                    <a:bodyPr/>
                    <a:lstStyle/>
                    <a:p>
                      <a:pPr algn="ctr">
                        <a:lnSpc>
                          <a:spcPct val="107000"/>
                        </a:lnSpc>
                        <a:spcAft>
                          <a:spcPts val="0"/>
                        </a:spcAft>
                      </a:pPr>
                      <a:r>
                        <a:rPr lang="en-SG" sz="2200" dirty="0">
                          <a:solidFill>
                            <a:schemeClr val="bg1"/>
                          </a:solidFill>
                          <a:effectLst/>
                          <a:latin typeface="+mn-lt"/>
                          <a:ea typeface="DengXian" panose="02010600030101010101" pitchFamily="2" charset="-122"/>
                          <a:cs typeface="Times New Roman" panose="02020603050405020304" pitchFamily="18" charset="0"/>
                        </a:rPr>
                        <a:t>√</a:t>
                      </a:r>
                    </a:p>
                  </a:txBody>
                  <a:tcPr marL="68580" marR="68580" marT="0" marB="0"/>
                </a:tc>
                <a:extLst>
                  <a:ext uri="{0D108BD9-81ED-4DB2-BD59-A6C34878D82A}">
                    <a16:rowId xmlns:a16="http://schemas.microsoft.com/office/drawing/2014/main" val="1681535494"/>
                  </a:ext>
                </a:extLst>
              </a:tr>
              <a:tr h="237045">
                <a:tc>
                  <a:txBody>
                    <a:bodyPr/>
                    <a:lstStyle/>
                    <a:p>
                      <a:pPr algn="l">
                        <a:lnSpc>
                          <a:spcPct val="107000"/>
                        </a:lnSpc>
                        <a:spcAft>
                          <a:spcPts val="0"/>
                        </a:spcAft>
                      </a:pPr>
                      <a:r>
                        <a:rPr lang="en-SG" sz="2200">
                          <a:solidFill>
                            <a:schemeClr val="bg1"/>
                          </a:solidFill>
                          <a:effectLst/>
                          <a:latin typeface="+mn-lt"/>
                          <a:ea typeface="DengXian" panose="02010600030101010101" pitchFamily="2" charset="-122"/>
                          <a:cs typeface="Times New Roman" panose="02020603050405020304" pitchFamily="18" charset="0"/>
                        </a:rPr>
                        <a:t>Loss of interest/apathy</a:t>
                      </a:r>
                    </a:p>
                  </a:txBody>
                  <a:tcPr marL="68580" marR="68580" marT="0" marB="0"/>
                </a:tc>
                <a:tc>
                  <a:txBody>
                    <a:bodyPr/>
                    <a:lstStyle/>
                    <a:p>
                      <a:pPr algn="ctr">
                        <a:lnSpc>
                          <a:spcPct val="107000"/>
                        </a:lnSpc>
                        <a:spcAft>
                          <a:spcPts val="0"/>
                        </a:spcAft>
                      </a:pPr>
                      <a:r>
                        <a:rPr lang="en-SG" sz="2200">
                          <a:solidFill>
                            <a:schemeClr val="bg1"/>
                          </a:solidFill>
                          <a:effectLst/>
                          <a:latin typeface="+mn-lt"/>
                          <a:ea typeface="DengXian" panose="02010600030101010101" pitchFamily="2" charset="-122"/>
                          <a:cs typeface="Times New Roman" panose="02020603050405020304" pitchFamily="18" charset="0"/>
                        </a:rPr>
                        <a:t>√</a:t>
                      </a:r>
                    </a:p>
                  </a:txBody>
                  <a:tcPr marL="68580" marR="68580" marT="0" marB="0"/>
                </a:tc>
                <a:tc>
                  <a:txBody>
                    <a:bodyPr/>
                    <a:lstStyle/>
                    <a:p>
                      <a:pPr algn="ctr">
                        <a:lnSpc>
                          <a:spcPct val="107000"/>
                        </a:lnSpc>
                        <a:spcAft>
                          <a:spcPts val="0"/>
                        </a:spcAft>
                      </a:pPr>
                      <a:r>
                        <a:rPr lang="en-SG" sz="2200" dirty="0">
                          <a:solidFill>
                            <a:schemeClr val="bg1"/>
                          </a:solidFill>
                          <a:effectLst/>
                          <a:latin typeface="+mn-lt"/>
                          <a:ea typeface="DengXian" panose="02010600030101010101" pitchFamily="2" charset="-122"/>
                          <a:cs typeface="Times New Roman" panose="02020603050405020304" pitchFamily="18" charset="0"/>
                        </a:rPr>
                        <a:t>√</a:t>
                      </a:r>
                    </a:p>
                  </a:txBody>
                  <a:tcPr marL="68580" marR="68580" marT="0" marB="0"/>
                </a:tc>
                <a:extLst>
                  <a:ext uri="{0D108BD9-81ED-4DB2-BD59-A6C34878D82A}">
                    <a16:rowId xmlns:a16="http://schemas.microsoft.com/office/drawing/2014/main" val="1042123995"/>
                  </a:ext>
                </a:extLst>
              </a:tr>
              <a:tr h="237045">
                <a:tc>
                  <a:txBody>
                    <a:bodyPr/>
                    <a:lstStyle/>
                    <a:p>
                      <a:pPr algn="l">
                        <a:lnSpc>
                          <a:spcPct val="107000"/>
                        </a:lnSpc>
                        <a:spcAft>
                          <a:spcPts val="0"/>
                        </a:spcAft>
                      </a:pPr>
                      <a:r>
                        <a:rPr lang="en-SG" sz="2200">
                          <a:solidFill>
                            <a:schemeClr val="bg1"/>
                          </a:solidFill>
                          <a:effectLst/>
                          <a:latin typeface="+mn-lt"/>
                          <a:ea typeface="DengXian" panose="02010600030101010101" pitchFamily="2" charset="-122"/>
                          <a:cs typeface="Times New Roman" panose="02020603050405020304" pitchFamily="18" charset="0"/>
                        </a:rPr>
                        <a:t>Social withdrawal/isolation</a:t>
                      </a:r>
                    </a:p>
                  </a:txBody>
                  <a:tcPr marL="68580" marR="68580" marT="0" marB="0"/>
                </a:tc>
                <a:tc>
                  <a:txBody>
                    <a:bodyPr/>
                    <a:lstStyle/>
                    <a:p>
                      <a:pPr algn="ctr">
                        <a:lnSpc>
                          <a:spcPct val="107000"/>
                        </a:lnSpc>
                        <a:spcAft>
                          <a:spcPts val="0"/>
                        </a:spcAft>
                      </a:pPr>
                      <a:r>
                        <a:rPr lang="en-SG" sz="2200">
                          <a:solidFill>
                            <a:schemeClr val="bg1"/>
                          </a:solidFill>
                          <a:effectLst/>
                          <a:latin typeface="+mn-lt"/>
                          <a:ea typeface="DengXian" panose="02010600030101010101" pitchFamily="2" charset="-122"/>
                          <a:cs typeface="Times New Roman" panose="02020603050405020304" pitchFamily="18" charset="0"/>
                        </a:rPr>
                        <a:t>√</a:t>
                      </a:r>
                    </a:p>
                  </a:txBody>
                  <a:tcPr marL="68580" marR="68580" marT="0" marB="0"/>
                </a:tc>
                <a:tc>
                  <a:txBody>
                    <a:bodyPr/>
                    <a:lstStyle/>
                    <a:p>
                      <a:pPr algn="ctr">
                        <a:lnSpc>
                          <a:spcPct val="107000"/>
                        </a:lnSpc>
                        <a:spcAft>
                          <a:spcPts val="0"/>
                        </a:spcAft>
                      </a:pPr>
                      <a:r>
                        <a:rPr lang="en-SG" sz="2200" dirty="0">
                          <a:solidFill>
                            <a:schemeClr val="bg1"/>
                          </a:solidFill>
                          <a:effectLst/>
                          <a:latin typeface="+mn-lt"/>
                          <a:ea typeface="DengXian" panose="02010600030101010101" pitchFamily="2" charset="-122"/>
                          <a:cs typeface="Times New Roman" panose="02020603050405020304" pitchFamily="18" charset="0"/>
                        </a:rPr>
                        <a:t>√</a:t>
                      </a:r>
                    </a:p>
                  </a:txBody>
                  <a:tcPr marL="68580" marR="68580" marT="0" marB="0"/>
                </a:tc>
                <a:extLst>
                  <a:ext uri="{0D108BD9-81ED-4DB2-BD59-A6C34878D82A}">
                    <a16:rowId xmlns:a16="http://schemas.microsoft.com/office/drawing/2014/main" val="2670979693"/>
                  </a:ext>
                </a:extLst>
              </a:tr>
              <a:tr h="237045">
                <a:tc>
                  <a:txBody>
                    <a:bodyPr/>
                    <a:lstStyle/>
                    <a:p>
                      <a:pPr algn="l">
                        <a:lnSpc>
                          <a:spcPct val="107000"/>
                        </a:lnSpc>
                        <a:spcAft>
                          <a:spcPts val="0"/>
                        </a:spcAft>
                      </a:pPr>
                      <a:r>
                        <a:rPr lang="en-SG" sz="2200">
                          <a:solidFill>
                            <a:schemeClr val="bg1"/>
                          </a:solidFill>
                          <a:effectLst/>
                          <a:latin typeface="+mn-lt"/>
                          <a:ea typeface="DengXian" panose="02010600030101010101" pitchFamily="2" charset="-122"/>
                          <a:cs typeface="Times New Roman" panose="02020603050405020304" pitchFamily="18" charset="0"/>
                        </a:rPr>
                        <a:t>Sleep problems</a:t>
                      </a:r>
                    </a:p>
                  </a:txBody>
                  <a:tcPr marL="68580" marR="68580" marT="0" marB="0"/>
                </a:tc>
                <a:tc>
                  <a:txBody>
                    <a:bodyPr/>
                    <a:lstStyle/>
                    <a:p>
                      <a:pPr algn="ctr">
                        <a:lnSpc>
                          <a:spcPct val="107000"/>
                        </a:lnSpc>
                        <a:spcAft>
                          <a:spcPts val="0"/>
                        </a:spcAft>
                      </a:pPr>
                      <a:r>
                        <a:rPr lang="en-SG" sz="2200">
                          <a:solidFill>
                            <a:schemeClr val="bg1"/>
                          </a:solidFill>
                          <a:effectLst/>
                          <a:latin typeface="+mn-lt"/>
                          <a:ea typeface="DengXian" panose="02010600030101010101" pitchFamily="2" charset="-122"/>
                          <a:cs typeface="Times New Roman" panose="02020603050405020304" pitchFamily="18" charset="0"/>
                        </a:rPr>
                        <a:t>√</a:t>
                      </a:r>
                    </a:p>
                  </a:txBody>
                  <a:tcPr marL="68580" marR="68580" marT="0" marB="0"/>
                </a:tc>
                <a:tc>
                  <a:txBody>
                    <a:bodyPr/>
                    <a:lstStyle/>
                    <a:p>
                      <a:pPr algn="ctr">
                        <a:lnSpc>
                          <a:spcPct val="107000"/>
                        </a:lnSpc>
                        <a:spcAft>
                          <a:spcPts val="0"/>
                        </a:spcAft>
                      </a:pPr>
                      <a:r>
                        <a:rPr lang="en-SG" sz="2200" dirty="0">
                          <a:solidFill>
                            <a:schemeClr val="bg1"/>
                          </a:solidFill>
                          <a:effectLst/>
                          <a:latin typeface="+mn-lt"/>
                          <a:ea typeface="DengXian" panose="02010600030101010101" pitchFamily="2" charset="-122"/>
                          <a:cs typeface="Times New Roman" panose="02020603050405020304" pitchFamily="18" charset="0"/>
                        </a:rPr>
                        <a:t>√</a:t>
                      </a:r>
                    </a:p>
                  </a:txBody>
                  <a:tcPr marL="68580" marR="68580" marT="0" marB="0"/>
                </a:tc>
                <a:extLst>
                  <a:ext uri="{0D108BD9-81ED-4DB2-BD59-A6C34878D82A}">
                    <a16:rowId xmlns:a16="http://schemas.microsoft.com/office/drawing/2014/main" val="3355218925"/>
                  </a:ext>
                </a:extLst>
              </a:tr>
              <a:tr h="237045">
                <a:tc>
                  <a:txBody>
                    <a:bodyPr/>
                    <a:lstStyle/>
                    <a:p>
                      <a:pPr algn="l">
                        <a:lnSpc>
                          <a:spcPct val="107000"/>
                        </a:lnSpc>
                        <a:spcAft>
                          <a:spcPts val="0"/>
                        </a:spcAft>
                      </a:pPr>
                      <a:r>
                        <a:rPr lang="en-SG" sz="2200">
                          <a:solidFill>
                            <a:schemeClr val="bg1"/>
                          </a:solidFill>
                          <a:effectLst/>
                          <a:latin typeface="+mn-lt"/>
                          <a:ea typeface="DengXian" panose="02010600030101010101" pitchFamily="2" charset="-122"/>
                          <a:cs typeface="Times New Roman" panose="02020603050405020304" pitchFamily="18" charset="0"/>
                        </a:rPr>
                        <a:t>Slowed speech/body movements </a:t>
                      </a:r>
                    </a:p>
                  </a:txBody>
                  <a:tcPr marL="68580" marR="68580" marT="0" marB="0"/>
                </a:tc>
                <a:tc>
                  <a:txBody>
                    <a:bodyPr/>
                    <a:lstStyle/>
                    <a:p>
                      <a:pPr algn="ctr">
                        <a:lnSpc>
                          <a:spcPct val="107000"/>
                        </a:lnSpc>
                        <a:spcAft>
                          <a:spcPts val="0"/>
                        </a:spcAft>
                      </a:pPr>
                      <a:r>
                        <a:rPr lang="en-SG" sz="2200">
                          <a:solidFill>
                            <a:schemeClr val="bg1"/>
                          </a:solidFill>
                          <a:effectLst/>
                          <a:latin typeface="+mn-lt"/>
                          <a:ea typeface="DengXian" panose="02010600030101010101" pitchFamily="2" charset="-122"/>
                          <a:cs typeface="Times New Roman" panose="02020603050405020304" pitchFamily="18" charset="0"/>
                        </a:rPr>
                        <a:t>√</a:t>
                      </a:r>
                    </a:p>
                  </a:txBody>
                  <a:tcPr marL="68580" marR="68580" marT="0" marB="0"/>
                </a:tc>
                <a:tc>
                  <a:txBody>
                    <a:bodyPr/>
                    <a:lstStyle/>
                    <a:p>
                      <a:pPr algn="ctr">
                        <a:lnSpc>
                          <a:spcPct val="107000"/>
                        </a:lnSpc>
                        <a:spcAft>
                          <a:spcPts val="0"/>
                        </a:spcAft>
                      </a:pPr>
                      <a:r>
                        <a:rPr lang="en-SG" sz="2200" dirty="0">
                          <a:solidFill>
                            <a:schemeClr val="bg1"/>
                          </a:solidFill>
                          <a:effectLst/>
                          <a:latin typeface="+mn-lt"/>
                          <a:ea typeface="DengXian" panose="02010600030101010101" pitchFamily="2" charset="-122"/>
                          <a:cs typeface="Times New Roman" panose="02020603050405020304" pitchFamily="18" charset="0"/>
                        </a:rPr>
                        <a:t>√</a:t>
                      </a:r>
                    </a:p>
                  </a:txBody>
                  <a:tcPr marL="68580" marR="68580" marT="0" marB="0"/>
                </a:tc>
                <a:extLst>
                  <a:ext uri="{0D108BD9-81ED-4DB2-BD59-A6C34878D82A}">
                    <a16:rowId xmlns:a16="http://schemas.microsoft.com/office/drawing/2014/main" val="3447786267"/>
                  </a:ext>
                </a:extLst>
              </a:tr>
              <a:tr h="237045">
                <a:tc>
                  <a:txBody>
                    <a:bodyPr/>
                    <a:lstStyle/>
                    <a:p>
                      <a:pPr algn="l">
                        <a:lnSpc>
                          <a:spcPct val="107000"/>
                        </a:lnSpc>
                        <a:spcAft>
                          <a:spcPts val="0"/>
                        </a:spcAft>
                      </a:pPr>
                      <a:r>
                        <a:rPr lang="en-SG" sz="2200">
                          <a:solidFill>
                            <a:schemeClr val="bg1"/>
                          </a:solidFill>
                          <a:effectLst/>
                          <a:latin typeface="+mn-lt"/>
                          <a:ea typeface="DengXian" panose="02010600030101010101" pitchFamily="2" charset="-122"/>
                          <a:cs typeface="Times New Roman" panose="02020603050405020304" pitchFamily="18" charset="0"/>
                        </a:rPr>
                        <a:t>Irritability</a:t>
                      </a:r>
                    </a:p>
                  </a:txBody>
                  <a:tcPr marL="68580" marR="68580" marT="0" marB="0"/>
                </a:tc>
                <a:tc>
                  <a:txBody>
                    <a:bodyPr/>
                    <a:lstStyle/>
                    <a:p>
                      <a:pPr algn="ctr">
                        <a:lnSpc>
                          <a:spcPct val="107000"/>
                        </a:lnSpc>
                        <a:spcAft>
                          <a:spcPts val="0"/>
                        </a:spcAft>
                      </a:pPr>
                      <a:r>
                        <a:rPr lang="en-SG" sz="2200">
                          <a:solidFill>
                            <a:schemeClr val="bg1"/>
                          </a:solidFill>
                          <a:effectLst/>
                          <a:latin typeface="+mn-lt"/>
                          <a:ea typeface="DengXian" panose="02010600030101010101" pitchFamily="2" charset="-122"/>
                          <a:cs typeface="Times New Roman" panose="02020603050405020304" pitchFamily="18" charset="0"/>
                        </a:rPr>
                        <a:t>√</a:t>
                      </a:r>
                    </a:p>
                  </a:txBody>
                  <a:tcPr marL="68580" marR="68580" marT="0" marB="0"/>
                </a:tc>
                <a:tc>
                  <a:txBody>
                    <a:bodyPr/>
                    <a:lstStyle/>
                    <a:p>
                      <a:pPr algn="ctr">
                        <a:lnSpc>
                          <a:spcPct val="107000"/>
                        </a:lnSpc>
                        <a:spcAft>
                          <a:spcPts val="0"/>
                        </a:spcAft>
                      </a:pPr>
                      <a:r>
                        <a:rPr lang="en-SG" sz="2200" dirty="0">
                          <a:solidFill>
                            <a:schemeClr val="bg1"/>
                          </a:solidFill>
                          <a:effectLst/>
                          <a:latin typeface="+mn-lt"/>
                          <a:ea typeface="DengXian" panose="02010600030101010101" pitchFamily="2" charset="-122"/>
                          <a:cs typeface="Times New Roman" panose="02020603050405020304" pitchFamily="18" charset="0"/>
                        </a:rPr>
                        <a:t>√</a:t>
                      </a:r>
                    </a:p>
                  </a:txBody>
                  <a:tcPr marL="68580" marR="68580" marT="0" marB="0"/>
                </a:tc>
                <a:extLst>
                  <a:ext uri="{0D108BD9-81ED-4DB2-BD59-A6C34878D82A}">
                    <a16:rowId xmlns:a16="http://schemas.microsoft.com/office/drawing/2014/main" val="1211172614"/>
                  </a:ext>
                </a:extLst>
              </a:tr>
              <a:tr h="237045">
                <a:tc>
                  <a:txBody>
                    <a:bodyPr/>
                    <a:lstStyle/>
                    <a:p>
                      <a:pPr algn="l">
                        <a:lnSpc>
                          <a:spcPct val="107000"/>
                        </a:lnSpc>
                        <a:spcAft>
                          <a:spcPts val="0"/>
                        </a:spcAft>
                      </a:pPr>
                      <a:r>
                        <a:rPr lang="en-SG" sz="2200">
                          <a:solidFill>
                            <a:schemeClr val="bg1"/>
                          </a:solidFill>
                          <a:effectLst/>
                          <a:latin typeface="+mn-lt"/>
                          <a:ea typeface="DengXian" panose="02010600030101010101" pitchFamily="2" charset="-122"/>
                          <a:cs typeface="Times New Roman" panose="02020603050405020304" pitchFamily="18" charset="0"/>
                        </a:rPr>
                        <a:t>Agitation</a:t>
                      </a:r>
                    </a:p>
                  </a:txBody>
                  <a:tcPr marL="68580" marR="68580" marT="0" marB="0"/>
                </a:tc>
                <a:tc>
                  <a:txBody>
                    <a:bodyPr/>
                    <a:lstStyle/>
                    <a:p>
                      <a:pPr algn="ctr">
                        <a:lnSpc>
                          <a:spcPct val="107000"/>
                        </a:lnSpc>
                        <a:spcAft>
                          <a:spcPts val="0"/>
                        </a:spcAft>
                      </a:pPr>
                      <a:r>
                        <a:rPr lang="en-SG" sz="2200">
                          <a:solidFill>
                            <a:schemeClr val="bg1"/>
                          </a:solidFill>
                          <a:effectLst/>
                          <a:latin typeface="+mn-lt"/>
                          <a:ea typeface="DengXian" panose="02010600030101010101" pitchFamily="2" charset="-122"/>
                          <a:cs typeface="Times New Roman" panose="02020603050405020304" pitchFamily="18" charset="0"/>
                        </a:rPr>
                        <a:t>√</a:t>
                      </a:r>
                    </a:p>
                  </a:txBody>
                  <a:tcPr marL="68580" marR="68580" marT="0" marB="0"/>
                </a:tc>
                <a:tc>
                  <a:txBody>
                    <a:bodyPr/>
                    <a:lstStyle/>
                    <a:p>
                      <a:pPr algn="ctr">
                        <a:lnSpc>
                          <a:spcPct val="107000"/>
                        </a:lnSpc>
                        <a:spcAft>
                          <a:spcPts val="0"/>
                        </a:spcAft>
                      </a:pPr>
                      <a:r>
                        <a:rPr lang="en-SG" sz="2200" dirty="0">
                          <a:solidFill>
                            <a:schemeClr val="bg1"/>
                          </a:solidFill>
                          <a:effectLst/>
                          <a:latin typeface="+mn-lt"/>
                          <a:ea typeface="DengXian" panose="02010600030101010101" pitchFamily="2" charset="-122"/>
                          <a:cs typeface="Times New Roman" panose="02020603050405020304" pitchFamily="18" charset="0"/>
                        </a:rPr>
                        <a:t>√</a:t>
                      </a:r>
                    </a:p>
                  </a:txBody>
                  <a:tcPr marL="68580" marR="68580" marT="0" marB="0"/>
                </a:tc>
                <a:extLst>
                  <a:ext uri="{0D108BD9-81ED-4DB2-BD59-A6C34878D82A}">
                    <a16:rowId xmlns:a16="http://schemas.microsoft.com/office/drawing/2014/main" val="2035740298"/>
                  </a:ext>
                </a:extLst>
              </a:tr>
              <a:tr h="237045">
                <a:tc>
                  <a:txBody>
                    <a:bodyPr/>
                    <a:lstStyle/>
                    <a:p>
                      <a:pPr algn="l">
                        <a:lnSpc>
                          <a:spcPct val="107000"/>
                        </a:lnSpc>
                        <a:spcAft>
                          <a:spcPts val="0"/>
                        </a:spcAft>
                      </a:pPr>
                      <a:r>
                        <a:rPr lang="en-SG" sz="2200">
                          <a:solidFill>
                            <a:schemeClr val="bg1"/>
                          </a:solidFill>
                          <a:effectLst/>
                          <a:latin typeface="+mn-lt"/>
                          <a:ea typeface="DengXian" panose="02010600030101010101" pitchFamily="2" charset="-122"/>
                          <a:cs typeface="Times New Roman" panose="02020603050405020304" pitchFamily="18" charset="0"/>
                        </a:rPr>
                        <a:t>Hopelessness</a:t>
                      </a:r>
                    </a:p>
                  </a:txBody>
                  <a:tcPr marL="68580" marR="68580" marT="0" marB="0"/>
                </a:tc>
                <a:tc>
                  <a:txBody>
                    <a:bodyPr/>
                    <a:lstStyle/>
                    <a:p>
                      <a:pPr algn="ctr">
                        <a:lnSpc>
                          <a:spcPct val="107000"/>
                        </a:lnSpc>
                        <a:spcAft>
                          <a:spcPts val="0"/>
                        </a:spcAft>
                      </a:pPr>
                      <a:r>
                        <a:rPr lang="en-SG" sz="2200">
                          <a:solidFill>
                            <a:schemeClr val="bg1"/>
                          </a:solidFill>
                          <a:effectLst/>
                          <a:latin typeface="+mn-lt"/>
                          <a:ea typeface="DengXian" panose="02010600030101010101" pitchFamily="2" charset="-122"/>
                          <a:cs typeface="Times New Roman" panose="02020603050405020304" pitchFamily="18" charset="0"/>
                        </a:rPr>
                        <a:t>√</a:t>
                      </a:r>
                    </a:p>
                  </a:txBody>
                  <a:tcPr marL="68580" marR="68580" marT="0" marB="0"/>
                </a:tc>
                <a:tc>
                  <a:txBody>
                    <a:bodyPr/>
                    <a:lstStyle/>
                    <a:p>
                      <a:pPr algn="ctr">
                        <a:lnSpc>
                          <a:spcPct val="107000"/>
                        </a:lnSpc>
                        <a:spcAft>
                          <a:spcPts val="0"/>
                        </a:spcAft>
                      </a:pPr>
                      <a:r>
                        <a:rPr lang="en-SG" sz="2200" dirty="0">
                          <a:solidFill>
                            <a:schemeClr val="bg1"/>
                          </a:solidFill>
                          <a:effectLst/>
                          <a:latin typeface="+mn-lt"/>
                          <a:ea typeface="DengXian" panose="02010600030101010101" pitchFamily="2" charset="-122"/>
                          <a:cs typeface="Times New Roman" panose="02020603050405020304" pitchFamily="18" charset="0"/>
                        </a:rPr>
                        <a:t>√</a:t>
                      </a:r>
                    </a:p>
                  </a:txBody>
                  <a:tcPr marL="68580" marR="68580" marT="0" marB="0"/>
                </a:tc>
                <a:extLst>
                  <a:ext uri="{0D108BD9-81ED-4DB2-BD59-A6C34878D82A}">
                    <a16:rowId xmlns:a16="http://schemas.microsoft.com/office/drawing/2014/main" val="771248343"/>
                  </a:ext>
                </a:extLst>
              </a:tr>
              <a:tr h="237045">
                <a:tc>
                  <a:txBody>
                    <a:bodyPr/>
                    <a:lstStyle/>
                    <a:p>
                      <a:pPr algn="l">
                        <a:lnSpc>
                          <a:spcPct val="107000"/>
                        </a:lnSpc>
                        <a:spcAft>
                          <a:spcPts val="0"/>
                        </a:spcAft>
                      </a:pPr>
                      <a:r>
                        <a:rPr lang="en-SG" sz="2200">
                          <a:solidFill>
                            <a:schemeClr val="bg1"/>
                          </a:solidFill>
                          <a:effectLst/>
                          <a:latin typeface="+mn-lt"/>
                          <a:ea typeface="DengXian" panose="02010600030101010101" pitchFamily="2" charset="-122"/>
                          <a:cs typeface="Times New Roman" panose="02020603050405020304" pitchFamily="18" charset="0"/>
                        </a:rPr>
                        <a:t>Sadness</a:t>
                      </a:r>
                    </a:p>
                  </a:txBody>
                  <a:tcPr marL="68580" marR="68580" marT="0" marB="0"/>
                </a:tc>
                <a:tc>
                  <a:txBody>
                    <a:bodyPr/>
                    <a:lstStyle/>
                    <a:p>
                      <a:pPr algn="ctr">
                        <a:lnSpc>
                          <a:spcPct val="107000"/>
                        </a:lnSpc>
                        <a:spcAft>
                          <a:spcPts val="0"/>
                        </a:spcAft>
                      </a:pPr>
                      <a:r>
                        <a:rPr lang="en-SG" sz="2200">
                          <a:solidFill>
                            <a:schemeClr val="bg1"/>
                          </a:solidFill>
                          <a:effectLst/>
                          <a:latin typeface="+mn-lt"/>
                          <a:ea typeface="DengXian" panose="02010600030101010101" pitchFamily="2" charset="-122"/>
                          <a:cs typeface="Times New Roman" panose="02020603050405020304" pitchFamily="18" charset="0"/>
                        </a:rPr>
                        <a:t>√</a:t>
                      </a:r>
                    </a:p>
                  </a:txBody>
                  <a:tcPr marL="68580" marR="68580" marT="0" marB="0"/>
                </a:tc>
                <a:tc>
                  <a:txBody>
                    <a:bodyPr/>
                    <a:lstStyle/>
                    <a:p>
                      <a:pPr algn="ctr">
                        <a:lnSpc>
                          <a:spcPct val="107000"/>
                        </a:lnSpc>
                        <a:spcAft>
                          <a:spcPts val="0"/>
                        </a:spcAft>
                      </a:pPr>
                      <a:r>
                        <a:rPr lang="en-SG" sz="2200" dirty="0">
                          <a:solidFill>
                            <a:schemeClr val="bg1"/>
                          </a:solidFill>
                          <a:effectLst/>
                          <a:latin typeface="+mn-lt"/>
                          <a:ea typeface="DengXian" panose="02010600030101010101" pitchFamily="2" charset="-122"/>
                          <a:cs typeface="Times New Roman" panose="02020603050405020304" pitchFamily="18" charset="0"/>
                        </a:rPr>
                        <a:t>√</a:t>
                      </a:r>
                    </a:p>
                  </a:txBody>
                  <a:tcPr marL="68580" marR="68580" marT="0" marB="0"/>
                </a:tc>
                <a:extLst>
                  <a:ext uri="{0D108BD9-81ED-4DB2-BD59-A6C34878D82A}">
                    <a16:rowId xmlns:a16="http://schemas.microsoft.com/office/drawing/2014/main" val="3933912658"/>
                  </a:ext>
                </a:extLst>
              </a:tr>
              <a:tr h="237045">
                <a:tc>
                  <a:txBody>
                    <a:bodyPr/>
                    <a:lstStyle/>
                    <a:p>
                      <a:pPr algn="l">
                        <a:lnSpc>
                          <a:spcPct val="107000"/>
                        </a:lnSpc>
                        <a:spcAft>
                          <a:spcPts val="0"/>
                        </a:spcAft>
                      </a:pPr>
                      <a:r>
                        <a:rPr lang="en-SG" sz="2200">
                          <a:solidFill>
                            <a:schemeClr val="bg1"/>
                          </a:solidFill>
                          <a:effectLst/>
                          <a:latin typeface="+mn-lt"/>
                          <a:ea typeface="DengXian" panose="02010600030101010101" pitchFamily="2" charset="-122"/>
                          <a:cs typeface="Times New Roman" panose="02020603050405020304" pitchFamily="18" charset="0"/>
                        </a:rPr>
                        <a:t>Thoughts of suicide</a:t>
                      </a:r>
                    </a:p>
                  </a:txBody>
                  <a:tcPr marL="68580" marR="68580" marT="0" marB="0"/>
                </a:tc>
                <a:tc>
                  <a:txBody>
                    <a:bodyPr/>
                    <a:lstStyle/>
                    <a:p>
                      <a:pPr algn="ctr">
                        <a:lnSpc>
                          <a:spcPct val="107000"/>
                        </a:lnSpc>
                        <a:spcAft>
                          <a:spcPts val="0"/>
                        </a:spcAft>
                      </a:pPr>
                      <a:r>
                        <a:rPr lang="en-SG" sz="2200">
                          <a:solidFill>
                            <a:schemeClr val="bg1"/>
                          </a:solidFill>
                          <a:effectLst/>
                          <a:latin typeface="+mn-lt"/>
                          <a:ea typeface="DengXian" panose="02010600030101010101" pitchFamily="2" charset="-122"/>
                          <a:cs typeface="Times New Roman" panose="02020603050405020304" pitchFamily="18" charset="0"/>
                        </a:rPr>
                        <a:t>√</a:t>
                      </a:r>
                    </a:p>
                  </a:txBody>
                  <a:tcPr marL="68580" marR="68580" marT="0" marB="0"/>
                </a:tc>
                <a:tc>
                  <a:txBody>
                    <a:bodyPr/>
                    <a:lstStyle/>
                    <a:p>
                      <a:pPr algn="ctr">
                        <a:lnSpc>
                          <a:spcPct val="107000"/>
                        </a:lnSpc>
                        <a:spcAft>
                          <a:spcPts val="0"/>
                        </a:spcAft>
                      </a:pPr>
                      <a:r>
                        <a:rPr lang="en-SG" sz="2200" dirty="0">
                          <a:solidFill>
                            <a:schemeClr val="bg1"/>
                          </a:solidFill>
                          <a:effectLst/>
                          <a:latin typeface="+mn-lt"/>
                          <a:ea typeface="DengXian" panose="02010600030101010101" pitchFamily="2" charset="-122"/>
                          <a:cs typeface="Times New Roman" panose="02020603050405020304" pitchFamily="18" charset="0"/>
                        </a:rPr>
                        <a:t>X</a:t>
                      </a:r>
                    </a:p>
                  </a:txBody>
                  <a:tcPr marL="68580" marR="68580" marT="0" marB="0"/>
                </a:tc>
                <a:extLst>
                  <a:ext uri="{0D108BD9-81ED-4DB2-BD59-A6C34878D82A}">
                    <a16:rowId xmlns:a16="http://schemas.microsoft.com/office/drawing/2014/main" val="1406157838"/>
                  </a:ext>
                </a:extLst>
              </a:tr>
            </a:tbl>
          </a:graphicData>
        </a:graphic>
      </p:graphicFrame>
    </p:spTree>
    <p:extLst>
      <p:ext uri="{BB962C8B-B14F-4D97-AF65-F5344CB8AC3E}">
        <p14:creationId xmlns:p14="http://schemas.microsoft.com/office/powerpoint/2010/main" val="148923887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776C76-2CE1-4F39-9290-1A08643BB252}"/>
              </a:ext>
            </a:extLst>
          </p:cNvPr>
          <p:cNvSpPr>
            <a:spLocks noGrp="1"/>
          </p:cNvSpPr>
          <p:nvPr>
            <p:ph type="title"/>
          </p:nvPr>
        </p:nvSpPr>
        <p:spPr/>
        <p:txBody>
          <a:bodyPr/>
          <a:lstStyle/>
          <a:p>
            <a:r>
              <a:rPr lang="en-SG" sz="4000" dirty="0"/>
              <a:t>Differences between Depression and Dementia </a:t>
            </a:r>
            <a:r>
              <a:rPr lang="en-SG" sz="3600" dirty="0"/>
              <a:t>(adapted)</a:t>
            </a:r>
            <a:r>
              <a:rPr lang="en-SG" sz="3600" baseline="30000" dirty="0"/>
              <a:t>11</a:t>
            </a:r>
            <a:endParaRPr lang="en-SG" dirty="0"/>
          </a:p>
        </p:txBody>
      </p:sp>
      <p:graphicFrame>
        <p:nvGraphicFramePr>
          <p:cNvPr id="4" name="Table 4">
            <a:extLst>
              <a:ext uri="{FF2B5EF4-FFF2-40B4-BE49-F238E27FC236}">
                <a16:creationId xmlns:a16="http://schemas.microsoft.com/office/drawing/2014/main" id="{98079EBA-A273-488E-86A2-0FAFE50B134B}"/>
              </a:ext>
            </a:extLst>
          </p:cNvPr>
          <p:cNvGraphicFramePr>
            <a:graphicFrameLocks noGrp="1"/>
          </p:cNvGraphicFramePr>
          <p:nvPr>
            <p:ph idx="1"/>
            <p:extLst>
              <p:ext uri="{D42A27DB-BD31-4B8C-83A1-F6EECF244321}">
                <p14:modId xmlns:p14="http://schemas.microsoft.com/office/powerpoint/2010/main" val="1101370540"/>
              </p:ext>
            </p:extLst>
          </p:nvPr>
        </p:nvGraphicFramePr>
        <p:xfrm>
          <a:off x="1096963" y="1666876"/>
          <a:ext cx="10058397" cy="4601451"/>
        </p:xfrm>
        <a:graphic>
          <a:graphicData uri="http://schemas.openxmlformats.org/drawingml/2006/table">
            <a:tbl>
              <a:tblPr firstRow="1" bandRow="1">
                <a:tableStyleId>{69CF1AB2-1976-4502-BF36-3FF5EA218861}</a:tableStyleId>
              </a:tblPr>
              <a:tblGrid>
                <a:gridCol w="2865437">
                  <a:extLst>
                    <a:ext uri="{9D8B030D-6E8A-4147-A177-3AD203B41FA5}">
                      <a16:colId xmlns:a16="http://schemas.microsoft.com/office/drawing/2014/main" val="3883091234"/>
                    </a:ext>
                  </a:extLst>
                </a:gridCol>
                <a:gridCol w="3609474">
                  <a:extLst>
                    <a:ext uri="{9D8B030D-6E8A-4147-A177-3AD203B41FA5}">
                      <a16:colId xmlns:a16="http://schemas.microsoft.com/office/drawing/2014/main" val="2630434655"/>
                    </a:ext>
                  </a:extLst>
                </a:gridCol>
                <a:gridCol w="3583486">
                  <a:extLst>
                    <a:ext uri="{9D8B030D-6E8A-4147-A177-3AD203B41FA5}">
                      <a16:colId xmlns:a16="http://schemas.microsoft.com/office/drawing/2014/main" val="1208804644"/>
                    </a:ext>
                  </a:extLst>
                </a:gridCol>
              </a:tblGrid>
              <a:tr h="322345">
                <a:tc>
                  <a:txBody>
                    <a:bodyPr/>
                    <a:lstStyle/>
                    <a:p>
                      <a:pPr>
                        <a:lnSpc>
                          <a:spcPct val="107000"/>
                        </a:lnSpc>
                        <a:spcAft>
                          <a:spcPts val="0"/>
                        </a:spcAft>
                      </a:pPr>
                      <a:r>
                        <a:rPr lang="en-SG" sz="1400" dirty="0">
                          <a:solidFill>
                            <a:schemeClr val="bg1"/>
                          </a:solidFill>
                          <a:effectLst/>
                          <a:latin typeface="+mn-lt"/>
                          <a:ea typeface="DengXian" panose="02010600030101010101" pitchFamily="2" charset="-122"/>
                          <a:cs typeface="Times New Roman" panose="02020603050405020304" pitchFamily="18" charset="0"/>
                        </a:rPr>
                        <a:t> </a:t>
                      </a:r>
                    </a:p>
                  </a:txBody>
                  <a:tcPr marL="68580" marR="68580" marT="0" marB="0"/>
                </a:tc>
                <a:tc>
                  <a:txBody>
                    <a:bodyPr/>
                    <a:lstStyle/>
                    <a:p>
                      <a:pPr>
                        <a:lnSpc>
                          <a:spcPct val="107000"/>
                        </a:lnSpc>
                        <a:spcAft>
                          <a:spcPts val="0"/>
                        </a:spcAft>
                      </a:pPr>
                      <a:r>
                        <a:rPr lang="en-SG" sz="1400" dirty="0">
                          <a:solidFill>
                            <a:schemeClr val="bg1"/>
                          </a:solidFill>
                          <a:effectLst/>
                          <a:latin typeface="+mn-lt"/>
                          <a:ea typeface="DengXian" panose="02010600030101010101" pitchFamily="2" charset="-122"/>
                          <a:cs typeface="Times New Roman" panose="02020603050405020304" pitchFamily="18" charset="0"/>
                        </a:rPr>
                        <a:t>Depression </a:t>
                      </a:r>
                    </a:p>
                  </a:txBody>
                  <a:tcPr marL="68580" marR="68580" marT="0" marB="0"/>
                </a:tc>
                <a:tc>
                  <a:txBody>
                    <a:bodyPr/>
                    <a:lstStyle/>
                    <a:p>
                      <a:pPr>
                        <a:lnSpc>
                          <a:spcPct val="107000"/>
                        </a:lnSpc>
                        <a:spcAft>
                          <a:spcPts val="0"/>
                        </a:spcAft>
                      </a:pPr>
                      <a:r>
                        <a:rPr lang="en-SG" sz="1400" dirty="0">
                          <a:solidFill>
                            <a:schemeClr val="bg1"/>
                          </a:solidFill>
                          <a:effectLst/>
                          <a:latin typeface="+mn-lt"/>
                          <a:ea typeface="DengXian" panose="02010600030101010101" pitchFamily="2" charset="-122"/>
                          <a:cs typeface="Times New Roman" panose="02020603050405020304" pitchFamily="18" charset="0"/>
                        </a:rPr>
                        <a:t>Dementia</a:t>
                      </a:r>
                    </a:p>
                  </a:txBody>
                  <a:tcPr marL="68580" marR="68580" marT="0" marB="0"/>
                </a:tc>
                <a:extLst>
                  <a:ext uri="{0D108BD9-81ED-4DB2-BD59-A6C34878D82A}">
                    <a16:rowId xmlns:a16="http://schemas.microsoft.com/office/drawing/2014/main" val="4133006193"/>
                  </a:ext>
                </a:extLst>
              </a:tr>
              <a:tr h="246272">
                <a:tc>
                  <a:txBody>
                    <a:bodyPr/>
                    <a:lstStyle/>
                    <a:p>
                      <a:pPr>
                        <a:lnSpc>
                          <a:spcPct val="107000"/>
                        </a:lnSpc>
                        <a:spcAft>
                          <a:spcPts val="0"/>
                        </a:spcAft>
                      </a:pPr>
                      <a:r>
                        <a:rPr lang="en-SG" sz="1400">
                          <a:solidFill>
                            <a:schemeClr val="bg1"/>
                          </a:solidFill>
                          <a:effectLst/>
                          <a:latin typeface="+mn-lt"/>
                          <a:ea typeface="DengXian" panose="02010600030101010101" pitchFamily="2" charset="-122"/>
                          <a:cs typeface="Times New Roman" panose="02020603050405020304" pitchFamily="18" charset="0"/>
                        </a:rPr>
                        <a:t>Onset </a:t>
                      </a:r>
                    </a:p>
                  </a:txBody>
                  <a:tcPr marL="68580" marR="68580" marT="0" marB="0"/>
                </a:tc>
                <a:tc>
                  <a:txBody>
                    <a:bodyPr/>
                    <a:lstStyle/>
                    <a:p>
                      <a:pPr>
                        <a:lnSpc>
                          <a:spcPct val="107000"/>
                        </a:lnSpc>
                        <a:spcAft>
                          <a:spcPts val="0"/>
                        </a:spcAft>
                      </a:pPr>
                      <a:r>
                        <a:rPr lang="en-SG" sz="1400" dirty="0">
                          <a:solidFill>
                            <a:schemeClr val="bg1"/>
                          </a:solidFill>
                          <a:effectLst/>
                          <a:latin typeface="+mn-lt"/>
                          <a:ea typeface="DengXian" panose="02010600030101010101" pitchFamily="2" charset="-122"/>
                          <a:cs typeface="Times New Roman" panose="02020603050405020304" pitchFamily="18" charset="0"/>
                        </a:rPr>
                        <a:t>Weeks to months</a:t>
                      </a:r>
                    </a:p>
                  </a:txBody>
                  <a:tcPr marL="68580" marR="68580" marT="0" marB="0"/>
                </a:tc>
                <a:tc>
                  <a:txBody>
                    <a:bodyPr/>
                    <a:lstStyle/>
                    <a:p>
                      <a:pPr>
                        <a:lnSpc>
                          <a:spcPct val="107000"/>
                        </a:lnSpc>
                        <a:spcAft>
                          <a:spcPts val="0"/>
                        </a:spcAft>
                      </a:pPr>
                      <a:r>
                        <a:rPr lang="en-SG" sz="1400" dirty="0">
                          <a:solidFill>
                            <a:schemeClr val="bg1"/>
                          </a:solidFill>
                          <a:effectLst/>
                          <a:latin typeface="+mn-lt"/>
                          <a:ea typeface="DengXian" panose="02010600030101010101" pitchFamily="2" charset="-122"/>
                          <a:cs typeface="Times New Roman" panose="02020603050405020304" pitchFamily="18" charset="0"/>
                        </a:rPr>
                        <a:t>Months to years</a:t>
                      </a:r>
                    </a:p>
                  </a:txBody>
                  <a:tcPr marL="68580" marR="68580" marT="0" marB="0"/>
                </a:tc>
                <a:extLst>
                  <a:ext uri="{0D108BD9-81ED-4DB2-BD59-A6C34878D82A}">
                    <a16:rowId xmlns:a16="http://schemas.microsoft.com/office/drawing/2014/main" val="1635971879"/>
                  </a:ext>
                </a:extLst>
              </a:tr>
              <a:tr h="246272">
                <a:tc>
                  <a:txBody>
                    <a:bodyPr/>
                    <a:lstStyle/>
                    <a:p>
                      <a:pPr>
                        <a:lnSpc>
                          <a:spcPct val="107000"/>
                        </a:lnSpc>
                        <a:spcAft>
                          <a:spcPts val="0"/>
                        </a:spcAft>
                      </a:pPr>
                      <a:r>
                        <a:rPr lang="en-SG" sz="1400">
                          <a:solidFill>
                            <a:schemeClr val="bg1"/>
                          </a:solidFill>
                          <a:effectLst/>
                          <a:latin typeface="+mn-lt"/>
                          <a:ea typeface="DengXian" panose="02010600030101010101" pitchFamily="2" charset="-122"/>
                          <a:cs typeface="Times New Roman" panose="02020603050405020304" pitchFamily="18" charset="0"/>
                        </a:rPr>
                        <a:t>Mood </a:t>
                      </a:r>
                    </a:p>
                  </a:txBody>
                  <a:tcPr marL="68580" marR="68580" marT="0" marB="0"/>
                </a:tc>
                <a:tc>
                  <a:txBody>
                    <a:bodyPr/>
                    <a:lstStyle/>
                    <a:p>
                      <a:pPr>
                        <a:lnSpc>
                          <a:spcPct val="107000"/>
                        </a:lnSpc>
                        <a:spcAft>
                          <a:spcPts val="0"/>
                        </a:spcAft>
                      </a:pPr>
                      <a:r>
                        <a:rPr lang="en-SG" sz="1400">
                          <a:solidFill>
                            <a:schemeClr val="bg1"/>
                          </a:solidFill>
                          <a:effectLst/>
                          <a:latin typeface="+mn-lt"/>
                          <a:ea typeface="DengXian" panose="02010600030101010101" pitchFamily="2" charset="-122"/>
                          <a:cs typeface="Times New Roman" panose="02020603050405020304" pitchFamily="18" charset="0"/>
                        </a:rPr>
                        <a:t>Low/apathetic</a:t>
                      </a:r>
                    </a:p>
                  </a:txBody>
                  <a:tcPr marL="68580" marR="68580" marT="0" marB="0"/>
                </a:tc>
                <a:tc>
                  <a:txBody>
                    <a:bodyPr/>
                    <a:lstStyle/>
                    <a:p>
                      <a:pPr>
                        <a:lnSpc>
                          <a:spcPct val="107000"/>
                        </a:lnSpc>
                        <a:spcAft>
                          <a:spcPts val="0"/>
                        </a:spcAft>
                      </a:pPr>
                      <a:r>
                        <a:rPr lang="en-SG" sz="1400">
                          <a:solidFill>
                            <a:schemeClr val="bg1"/>
                          </a:solidFill>
                          <a:effectLst/>
                          <a:latin typeface="+mn-lt"/>
                          <a:ea typeface="DengXian" panose="02010600030101010101" pitchFamily="2" charset="-122"/>
                          <a:cs typeface="Times New Roman" panose="02020603050405020304" pitchFamily="18" charset="0"/>
                        </a:rPr>
                        <a:t>Fluctuates</a:t>
                      </a:r>
                    </a:p>
                  </a:txBody>
                  <a:tcPr marL="68580" marR="68580" marT="0" marB="0"/>
                </a:tc>
                <a:extLst>
                  <a:ext uri="{0D108BD9-81ED-4DB2-BD59-A6C34878D82A}">
                    <a16:rowId xmlns:a16="http://schemas.microsoft.com/office/drawing/2014/main" val="1309601596"/>
                  </a:ext>
                </a:extLst>
              </a:tr>
              <a:tr h="264023">
                <a:tc>
                  <a:txBody>
                    <a:bodyPr/>
                    <a:lstStyle/>
                    <a:p>
                      <a:pPr>
                        <a:lnSpc>
                          <a:spcPct val="107000"/>
                        </a:lnSpc>
                        <a:spcAft>
                          <a:spcPts val="0"/>
                        </a:spcAft>
                      </a:pPr>
                      <a:r>
                        <a:rPr lang="en-SG" sz="1400">
                          <a:solidFill>
                            <a:schemeClr val="bg1"/>
                          </a:solidFill>
                          <a:effectLst/>
                          <a:latin typeface="+mn-lt"/>
                          <a:ea typeface="DengXian" panose="02010600030101010101" pitchFamily="2" charset="-122"/>
                          <a:cs typeface="Times New Roman" panose="02020603050405020304" pitchFamily="18" charset="0"/>
                        </a:rPr>
                        <a:t>Course</a:t>
                      </a:r>
                    </a:p>
                  </a:txBody>
                  <a:tcPr marL="68580" marR="68580" marT="0" marB="0"/>
                </a:tc>
                <a:tc>
                  <a:txBody>
                    <a:bodyPr/>
                    <a:lstStyle/>
                    <a:p>
                      <a:pPr>
                        <a:lnSpc>
                          <a:spcPct val="107000"/>
                        </a:lnSpc>
                        <a:spcAft>
                          <a:spcPts val="0"/>
                        </a:spcAft>
                      </a:pPr>
                      <a:r>
                        <a:rPr lang="en-SG" sz="1400" dirty="0">
                          <a:solidFill>
                            <a:schemeClr val="bg1"/>
                          </a:solidFill>
                          <a:effectLst/>
                          <a:latin typeface="+mn-lt"/>
                          <a:ea typeface="DengXian" panose="02010600030101010101" pitchFamily="2" charset="-122"/>
                          <a:cs typeface="Times New Roman" panose="02020603050405020304" pitchFamily="18" charset="0"/>
                        </a:rPr>
                        <a:t>Chronic; responds to treatment</a:t>
                      </a:r>
                    </a:p>
                  </a:txBody>
                  <a:tcPr marL="68580" marR="68580" marT="0" marB="0"/>
                </a:tc>
                <a:tc>
                  <a:txBody>
                    <a:bodyPr/>
                    <a:lstStyle/>
                    <a:p>
                      <a:pPr>
                        <a:lnSpc>
                          <a:spcPct val="107000"/>
                        </a:lnSpc>
                        <a:spcAft>
                          <a:spcPts val="0"/>
                        </a:spcAft>
                      </a:pPr>
                      <a:r>
                        <a:rPr lang="en-SG" sz="1400" dirty="0">
                          <a:solidFill>
                            <a:schemeClr val="bg1"/>
                          </a:solidFill>
                          <a:effectLst/>
                          <a:latin typeface="+mn-lt"/>
                          <a:ea typeface="DengXian" panose="02010600030101010101" pitchFamily="2" charset="-122"/>
                          <a:cs typeface="Times New Roman" panose="02020603050405020304" pitchFamily="18" charset="0"/>
                        </a:rPr>
                        <a:t>Chronic, with slow deterioration over time</a:t>
                      </a:r>
                    </a:p>
                  </a:txBody>
                  <a:tcPr marL="68580" marR="68580" marT="0" marB="0"/>
                </a:tc>
                <a:extLst>
                  <a:ext uri="{0D108BD9-81ED-4DB2-BD59-A6C34878D82A}">
                    <a16:rowId xmlns:a16="http://schemas.microsoft.com/office/drawing/2014/main" val="3089638276"/>
                  </a:ext>
                </a:extLst>
              </a:tr>
              <a:tr h="503940">
                <a:tc>
                  <a:txBody>
                    <a:bodyPr/>
                    <a:lstStyle/>
                    <a:p>
                      <a:pPr>
                        <a:lnSpc>
                          <a:spcPct val="107000"/>
                        </a:lnSpc>
                        <a:spcAft>
                          <a:spcPts val="0"/>
                        </a:spcAft>
                      </a:pPr>
                      <a:r>
                        <a:rPr lang="en-SG" sz="1400">
                          <a:solidFill>
                            <a:schemeClr val="bg1"/>
                          </a:solidFill>
                          <a:effectLst/>
                          <a:latin typeface="+mn-lt"/>
                          <a:ea typeface="DengXian" panose="02010600030101010101" pitchFamily="2" charset="-122"/>
                          <a:cs typeface="Times New Roman" panose="02020603050405020304" pitchFamily="18" charset="0"/>
                        </a:rPr>
                        <a:t>Self-awareness</a:t>
                      </a:r>
                    </a:p>
                  </a:txBody>
                  <a:tcPr marL="68580" marR="68580" marT="0" marB="0"/>
                </a:tc>
                <a:tc>
                  <a:txBody>
                    <a:bodyPr/>
                    <a:lstStyle/>
                    <a:p>
                      <a:pPr>
                        <a:lnSpc>
                          <a:spcPct val="107000"/>
                        </a:lnSpc>
                        <a:spcAft>
                          <a:spcPts val="0"/>
                        </a:spcAft>
                      </a:pPr>
                      <a:r>
                        <a:rPr lang="en-SG" sz="1400" dirty="0">
                          <a:solidFill>
                            <a:schemeClr val="bg1"/>
                          </a:solidFill>
                          <a:effectLst/>
                          <a:latin typeface="+mn-lt"/>
                          <a:ea typeface="DengXian" panose="02010600030101010101" pitchFamily="2" charset="-122"/>
                          <a:cs typeface="Times New Roman" panose="02020603050405020304" pitchFamily="18" charset="0"/>
                        </a:rPr>
                        <a:t>Likely to be concerned about memory impairment</a:t>
                      </a:r>
                    </a:p>
                  </a:txBody>
                  <a:tcPr marL="68580" marR="68580" marT="0" marB="0"/>
                </a:tc>
                <a:tc>
                  <a:txBody>
                    <a:bodyPr/>
                    <a:lstStyle/>
                    <a:p>
                      <a:pPr>
                        <a:lnSpc>
                          <a:spcPct val="107000"/>
                        </a:lnSpc>
                        <a:spcAft>
                          <a:spcPts val="0"/>
                        </a:spcAft>
                      </a:pPr>
                      <a:r>
                        <a:rPr lang="en-SG" sz="1400" dirty="0">
                          <a:solidFill>
                            <a:schemeClr val="bg1"/>
                          </a:solidFill>
                          <a:effectLst/>
                          <a:latin typeface="+mn-lt"/>
                          <a:ea typeface="DengXian" panose="02010600030101010101" pitchFamily="2" charset="-122"/>
                          <a:cs typeface="Times New Roman" panose="02020603050405020304" pitchFamily="18" charset="0"/>
                        </a:rPr>
                        <a:t>Likely to hide or be unaware of cognitive deficits</a:t>
                      </a:r>
                    </a:p>
                  </a:txBody>
                  <a:tcPr marL="68580" marR="68580" marT="0" marB="0"/>
                </a:tc>
                <a:extLst>
                  <a:ext uri="{0D108BD9-81ED-4DB2-BD59-A6C34878D82A}">
                    <a16:rowId xmlns:a16="http://schemas.microsoft.com/office/drawing/2014/main" val="827963103"/>
                  </a:ext>
                </a:extLst>
              </a:tr>
              <a:tr h="503940">
                <a:tc>
                  <a:txBody>
                    <a:bodyPr/>
                    <a:lstStyle/>
                    <a:p>
                      <a:pPr>
                        <a:lnSpc>
                          <a:spcPct val="107000"/>
                        </a:lnSpc>
                        <a:spcAft>
                          <a:spcPts val="0"/>
                        </a:spcAft>
                      </a:pPr>
                      <a:r>
                        <a:rPr lang="en-SG" sz="1400">
                          <a:solidFill>
                            <a:schemeClr val="bg1"/>
                          </a:solidFill>
                          <a:effectLst/>
                          <a:latin typeface="+mn-lt"/>
                          <a:ea typeface="DengXian" panose="02010600030101010101" pitchFamily="2" charset="-122"/>
                          <a:cs typeface="Times New Roman" panose="02020603050405020304" pitchFamily="18" charset="0"/>
                        </a:rPr>
                        <a:t>Activities of Daily Living (ADLs)</a:t>
                      </a:r>
                    </a:p>
                  </a:txBody>
                  <a:tcPr marL="68580" marR="68580" marT="0" marB="0"/>
                </a:tc>
                <a:tc>
                  <a:txBody>
                    <a:bodyPr/>
                    <a:lstStyle/>
                    <a:p>
                      <a:pPr>
                        <a:lnSpc>
                          <a:spcPct val="107000"/>
                        </a:lnSpc>
                        <a:spcAft>
                          <a:spcPts val="0"/>
                        </a:spcAft>
                      </a:pPr>
                      <a:r>
                        <a:rPr lang="en-SG" sz="1400" dirty="0">
                          <a:solidFill>
                            <a:schemeClr val="bg1"/>
                          </a:solidFill>
                          <a:effectLst/>
                          <a:latin typeface="+mn-lt"/>
                          <a:ea typeface="DengXian" panose="02010600030101010101" pitchFamily="2" charset="-122"/>
                          <a:cs typeface="Times New Roman" panose="02020603050405020304" pitchFamily="18" charset="0"/>
                        </a:rPr>
                        <a:t>May neglect basic self-care</a:t>
                      </a:r>
                    </a:p>
                  </a:txBody>
                  <a:tcPr marL="68580" marR="68580" marT="0" marB="0"/>
                </a:tc>
                <a:tc>
                  <a:txBody>
                    <a:bodyPr/>
                    <a:lstStyle/>
                    <a:p>
                      <a:pPr>
                        <a:lnSpc>
                          <a:spcPct val="107000"/>
                        </a:lnSpc>
                        <a:spcAft>
                          <a:spcPts val="0"/>
                        </a:spcAft>
                      </a:pPr>
                      <a:r>
                        <a:rPr lang="en-SG" sz="1400" dirty="0">
                          <a:solidFill>
                            <a:schemeClr val="bg1"/>
                          </a:solidFill>
                          <a:effectLst/>
                          <a:latin typeface="+mn-lt"/>
                          <a:ea typeface="DengXian" panose="02010600030101010101" pitchFamily="2" charset="-122"/>
                          <a:cs typeface="Times New Roman" panose="02020603050405020304" pitchFamily="18" charset="0"/>
                        </a:rPr>
                        <a:t>May be intact early, impaired as disease progresses</a:t>
                      </a:r>
                    </a:p>
                  </a:txBody>
                  <a:tcPr marL="68580" marR="68580" marT="0" marB="0"/>
                </a:tc>
                <a:extLst>
                  <a:ext uri="{0D108BD9-81ED-4DB2-BD59-A6C34878D82A}">
                    <a16:rowId xmlns:a16="http://schemas.microsoft.com/office/drawing/2014/main" val="752009504"/>
                  </a:ext>
                </a:extLst>
              </a:tr>
              <a:tr h="503940">
                <a:tc>
                  <a:txBody>
                    <a:bodyPr/>
                    <a:lstStyle/>
                    <a:p>
                      <a:pPr>
                        <a:lnSpc>
                          <a:spcPct val="107000"/>
                        </a:lnSpc>
                        <a:spcAft>
                          <a:spcPts val="0"/>
                        </a:spcAft>
                      </a:pPr>
                      <a:r>
                        <a:rPr lang="en-SG" sz="1400" dirty="0">
                          <a:solidFill>
                            <a:schemeClr val="bg1"/>
                          </a:solidFill>
                          <a:effectLst/>
                          <a:latin typeface="+mn-lt"/>
                          <a:ea typeface="DengXian" panose="02010600030101010101" pitchFamily="2" charset="-122"/>
                          <a:cs typeface="Times New Roman" panose="02020603050405020304" pitchFamily="18" charset="0"/>
                        </a:rPr>
                        <a:t>Instrumental Activities of Daily Living (IADLs)</a:t>
                      </a:r>
                    </a:p>
                  </a:txBody>
                  <a:tcPr marL="68580" marR="68580" marT="0" marB="0"/>
                </a:tc>
                <a:tc>
                  <a:txBody>
                    <a:bodyPr/>
                    <a:lstStyle/>
                    <a:p>
                      <a:pPr>
                        <a:lnSpc>
                          <a:spcPct val="107000"/>
                        </a:lnSpc>
                        <a:spcAft>
                          <a:spcPts val="0"/>
                        </a:spcAft>
                      </a:pPr>
                      <a:r>
                        <a:rPr lang="en-SG" sz="1400">
                          <a:solidFill>
                            <a:schemeClr val="bg1"/>
                          </a:solidFill>
                          <a:effectLst/>
                          <a:latin typeface="+mn-lt"/>
                          <a:ea typeface="DengXian" panose="02010600030101010101" pitchFamily="2" charset="-122"/>
                          <a:cs typeface="Times New Roman" panose="02020603050405020304" pitchFamily="18" charset="0"/>
                        </a:rPr>
                        <a:t>May be intact or impaired</a:t>
                      </a:r>
                    </a:p>
                  </a:txBody>
                  <a:tcPr marL="68580" marR="68580" marT="0" marB="0"/>
                </a:tc>
                <a:tc>
                  <a:txBody>
                    <a:bodyPr/>
                    <a:lstStyle/>
                    <a:p>
                      <a:pPr>
                        <a:lnSpc>
                          <a:spcPct val="107000"/>
                        </a:lnSpc>
                        <a:spcAft>
                          <a:spcPts val="0"/>
                        </a:spcAft>
                      </a:pPr>
                      <a:r>
                        <a:rPr lang="en-SG" sz="1400" dirty="0">
                          <a:solidFill>
                            <a:schemeClr val="bg1"/>
                          </a:solidFill>
                          <a:effectLst/>
                          <a:latin typeface="+mn-lt"/>
                          <a:ea typeface="DengXian" panose="02010600030101010101" pitchFamily="2" charset="-122"/>
                          <a:cs typeface="Times New Roman" panose="02020603050405020304" pitchFamily="18" charset="0"/>
                        </a:rPr>
                        <a:t>May be intact early, impaired before ADLs as disease progresses</a:t>
                      </a:r>
                    </a:p>
                  </a:txBody>
                  <a:tcPr marL="68580" marR="68580" marT="0" marB="0"/>
                </a:tc>
                <a:extLst>
                  <a:ext uri="{0D108BD9-81ED-4DB2-BD59-A6C34878D82A}">
                    <a16:rowId xmlns:a16="http://schemas.microsoft.com/office/drawing/2014/main" val="1048673328"/>
                  </a:ext>
                </a:extLst>
              </a:tr>
              <a:tr h="246272">
                <a:tc>
                  <a:txBody>
                    <a:bodyPr/>
                    <a:lstStyle/>
                    <a:p>
                      <a:pPr>
                        <a:lnSpc>
                          <a:spcPct val="107000"/>
                        </a:lnSpc>
                        <a:spcAft>
                          <a:spcPts val="0"/>
                        </a:spcAft>
                      </a:pPr>
                      <a:r>
                        <a:rPr lang="en-SG" sz="1400">
                          <a:solidFill>
                            <a:schemeClr val="bg1"/>
                          </a:solidFill>
                          <a:effectLst/>
                          <a:latin typeface="+mn-lt"/>
                          <a:ea typeface="DengXian" panose="02010600030101010101" pitchFamily="2" charset="-122"/>
                          <a:cs typeface="Times New Roman" panose="02020603050405020304" pitchFamily="18" charset="0"/>
                        </a:rPr>
                        <a:t>Suicidal thoughts</a:t>
                      </a:r>
                    </a:p>
                  </a:txBody>
                  <a:tcPr marL="68580" marR="68580" marT="0" marB="0"/>
                </a:tc>
                <a:tc>
                  <a:txBody>
                    <a:bodyPr/>
                    <a:lstStyle/>
                    <a:p>
                      <a:pPr>
                        <a:lnSpc>
                          <a:spcPct val="107000"/>
                        </a:lnSpc>
                        <a:spcAft>
                          <a:spcPts val="0"/>
                        </a:spcAft>
                      </a:pPr>
                      <a:r>
                        <a:rPr lang="en-SG" sz="1400">
                          <a:solidFill>
                            <a:schemeClr val="bg1"/>
                          </a:solidFill>
                          <a:effectLst/>
                          <a:latin typeface="+mn-lt"/>
                          <a:ea typeface="DengXian" panose="02010600030101010101" pitchFamily="2" charset="-122"/>
                          <a:cs typeface="Times New Roman" panose="02020603050405020304" pitchFamily="18" charset="0"/>
                        </a:rPr>
                        <a:t>Present</a:t>
                      </a:r>
                    </a:p>
                  </a:txBody>
                  <a:tcPr marL="68580" marR="68580" marT="0" marB="0"/>
                </a:tc>
                <a:tc>
                  <a:txBody>
                    <a:bodyPr/>
                    <a:lstStyle/>
                    <a:p>
                      <a:pPr>
                        <a:lnSpc>
                          <a:spcPct val="107000"/>
                        </a:lnSpc>
                        <a:spcAft>
                          <a:spcPts val="0"/>
                        </a:spcAft>
                      </a:pPr>
                      <a:r>
                        <a:rPr lang="en-SG" sz="1400">
                          <a:solidFill>
                            <a:schemeClr val="bg1"/>
                          </a:solidFill>
                          <a:effectLst/>
                          <a:latin typeface="+mn-lt"/>
                          <a:ea typeface="DengXian" panose="02010600030101010101" pitchFamily="2" charset="-122"/>
                          <a:cs typeface="Times New Roman" panose="02020603050405020304" pitchFamily="18" charset="0"/>
                        </a:rPr>
                        <a:t>Unlikely </a:t>
                      </a:r>
                    </a:p>
                  </a:txBody>
                  <a:tcPr marL="68580" marR="68580" marT="0" marB="0"/>
                </a:tc>
                <a:extLst>
                  <a:ext uri="{0D108BD9-81ED-4DB2-BD59-A6C34878D82A}">
                    <a16:rowId xmlns:a16="http://schemas.microsoft.com/office/drawing/2014/main" val="3010328212"/>
                  </a:ext>
                </a:extLst>
              </a:tr>
              <a:tr h="503940">
                <a:tc>
                  <a:txBody>
                    <a:bodyPr/>
                    <a:lstStyle/>
                    <a:p>
                      <a:pPr>
                        <a:lnSpc>
                          <a:spcPct val="107000"/>
                        </a:lnSpc>
                        <a:spcAft>
                          <a:spcPts val="0"/>
                        </a:spcAft>
                      </a:pPr>
                      <a:r>
                        <a:rPr lang="en-SG" sz="1400">
                          <a:solidFill>
                            <a:schemeClr val="bg1"/>
                          </a:solidFill>
                          <a:effectLst/>
                          <a:latin typeface="+mn-lt"/>
                          <a:ea typeface="DengXian" panose="02010600030101010101" pitchFamily="2" charset="-122"/>
                          <a:cs typeface="Times New Roman" panose="02020603050405020304" pitchFamily="18" charset="0"/>
                        </a:rPr>
                        <a:t>Memory</a:t>
                      </a:r>
                    </a:p>
                  </a:txBody>
                  <a:tcPr marL="68580" marR="68580" marT="0" marB="0"/>
                </a:tc>
                <a:tc>
                  <a:txBody>
                    <a:bodyPr/>
                    <a:lstStyle/>
                    <a:p>
                      <a:pPr>
                        <a:lnSpc>
                          <a:spcPct val="107000"/>
                        </a:lnSpc>
                        <a:spcAft>
                          <a:spcPts val="0"/>
                        </a:spcAft>
                      </a:pPr>
                      <a:r>
                        <a:rPr lang="en-SG" sz="1400">
                          <a:solidFill>
                            <a:schemeClr val="bg1"/>
                          </a:solidFill>
                          <a:effectLst/>
                          <a:latin typeface="+mn-lt"/>
                          <a:ea typeface="DengXian" panose="02010600030101010101" pitchFamily="2" charset="-122"/>
                          <a:cs typeface="Times New Roman" panose="02020603050405020304" pitchFamily="18" charset="0"/>
                        </a:rPr>
                        <a:t>Occasional memory lapses or trouble concentrating</a:t>
                      </a:r>
                    </a:p>
                  </a:txBody>
                  <a:tcPr marL="68580" marR="68580" marT="0" marB="0"/>
                </a:tc>
                <a:tc>
                  <a:txBody>
                    <a:bodyPr/>
                    <a:lstStyle/>
                    <a:p>
                      <a:pPr>
                        <a:lnSpc>
                          <a:spcPct val="107000"/>
                        </a:lnSpc>
                        <a:spcAft>
                          <a:spcPts val="0"/>
                        </a:spcAft>
                      </a:pPr>
                      <a:r>
                        <a:rPr lang="en-SG" sz="1400">
                          <a:solidFill>
                            <a:schemeClr val="bg1"/>
                          </a:solidFill>
                          <a:effectLst/>
                          <a:latin typeface="+mn-lt"/>
                          <a:ea typeface="DengXian" panose="02010600030101010101" pitchFamily="2" charset="-122"/>
                          <a:cs typeface="Times New Roman" panose="02020603050405020304" pitchFamily="18" charset="0"/>
                        </a:rPr>
                        <a:t>Chronic problems storing new information</a:t>
                      </a:r>
                    </a:p>
                  </a:txBody>
                  <a:tcPr marL="68580" marR="68580" marT="0" marB="0"/>
                </a:tc>
                <a:extLst>
                  <a:ext uri="{0D108BD9-81ED-4DB2-BD59-A6C34878D82A}">
                    <a16:rowId xmlns:a16="http://schemas.microsoft.com/office/drawing/2014/main" val="1488563833"/>
                  </a:ext>
                </a:extLst>
              </a:tr>
              <a:tr h="246272">
                <a:tc>
                  <a:txBody>
                    <a:bodyPr/>
                    <a:lstStyle/>
                    <a:p>
                      <a:pPr>
                        <a:lnSpc>
                          <a:spcPct val="107000"/>
                        </a:lnSpc>
                        <a:spcAft>
                          <a:spcPts val="0"/>
                        </a:spcAft>
                      </a:pPr>
                      <a:r>
                        <a:rPr lang="en-SG" sz="1400">
                          <a:solidFill>
                            <a:schemeClr val="bg1"/>
                          </a:solidFill>
                          <a:effectLst/>
                          <a:latin typeface="+mn-lt"/>
                          <a:ea typeface="DengXian" panose="02010600030101010101" pitchFamily="2" charset="-122"/>
                          <a:cs typeface="Times New Roman" panose="02020603050405020304" pitchFamily="18" charset="0"/>
                        </a:rPr>
                        <a:t>Orientation to person, place time</a:t>
                      </a:r>
                    </a:p>
                  </a:txBody>
                  <a:tcPr marL="68580" marR="68580" marT="0" marB="0"/>
                </a:tc>
                <a:tc>
                  <a:txBody>
                    <a:bodyPr/>
                    <a:lstStyle/>
                    <a:p>
                      <a:pPr>
                        <a:lnSpc>
                          <a:spcPct val="107000"/>
                        </a:lnSpc>
                        <a:spcAft>
                          <a:spcPts val="0"/>
                        </a:spcAft>
                      </a:pPr>
                      <a:r>
                        <a:rPr lang="en-SG" sz="1400">
                          <a:solidFill>
                            <a:schemeClr val="bg1"/>
                          </a:solidFill>
                          <a:effectLst/>
                          <a:latin typeface="+mn-lt"/>
                          <a:ea typeface="DengXian" panose="02010600030101010101" pitchFamily="2" charset="-122"/>
                          <a:cs typeface="Times New Roman" panose="02020603050405020304" pitchFamily="18" charset="0"/>
                        </a:rPr>
                        <a:t>Generally intact</a:t>
                      </a:r>
                    </a:p>
                  </a:txBody>
                  <a:tcPr marL="68580" marR="68580" marT="0" marB="0"/>
                </a:tc>
                <a:tc>
                  <a:txBody>
                    <a:bodyPr/>
                    <a:lstStyle/>
                    <a:p>
                      <a:pPr>
                        <a:lnSpc>
                          <a:spcPct val="107000"/>
                        </a:lnSpc>
                        <a:spcAft>
                          <a:spcPts val="0"/>
                        </a:spcAft>
                      </a:pPr>
                      <a:r>
                        <a:rPr lang="en-SG" sz="1400" dirty="0">
                          <a:solidFill>
                            <a:schemeClr val="bg1"/>
                          </a:solidFill>
                          <a:effectLst/>
                          <a:latin typeface="+mn-lt"/>
                          <a:ea typeface="DengXian" panose="02010600030101010101" pitchFamily="2" charset="-122"/>
                          <a:cs typeface="Times New Roman" panose="02020603050405020304" pitchFamily="18" charset="0"/>
                        </a:rPr>
                        <a:t>Tend to be confused in orientation</a:t>
                      </a:r>
                    </a:p>
                  </a:txBody>
                  <a:tcPr marL="68580" marR="68580" marT="0" marB="0"/>
                </a:tc>
                <a:extLst>
                  <a:ext uri="{0D108BD9-81ED-4DB2-BD59-A6C34878D82A}">
                    <a16:rowId xmlns:a16="http://schemas.microsoft.com/office/drawing/2014/main" val="2158113668"/>
                  </a:ext>
                </a:extLst>
              </a:tr>
              <a:tr h="246272">
                <a:tc>
                  <a:txBody>
                    <a:bodyPr/>
                    <a:lstStyle/>
                    <a:p>
                      <a:pPr>
                        <a:lnSpc>
                          <a:spcPct val="107000"/>
                        </a:lnSpc>
                        <a:spcAft>
                          <a:spcPts val="0"/>
                        </a:spcAft>
                      </a:pPr>
                      <a:r>
                        <a:rPr lang="en-SG" sz="1400">
                          <a:solidFill>
                            <a:schemeClr val="bg1"/>
                          </a:solidFill>
                          <a:effectLst/>
                          <a:latin typeface="+mn-lt"/>
                          <a:ea typeface="DengXian" panose="02010600030101010101" pitchFamily="2" charset="-122"/>
                          <a:cs typeface="Times New Roman" panose="02020603050405020304" pitchFamily="18" charset="0"/>
                        </a:rPr>
                        <a:t>Language</a:t>
                      </a:r>
                    </a:p>
                  </a:txBody>
                  <a:tcPr marL="68580" marR="68580" marT="0" marB="0"/>
                </a:tc>
                <a:tc>
                  <a:txBody>
                    <a:bodyPr/>
                    <a:lstStyle/>
                    <a:p>
                      <a:pPr>
                        <a:lnSpc>
                          <a:spcPct val="107000"/>
                        </a:lnSpc>
                        <a:spcAft>
                          <a:spcPts val="0"/>
                        </a:spcAft>
                      </a:pPr>
                      <a:r>
                        <a:rPr lang="en-SG" sz="1400">
                          <a:solidFill>
                            <a:schemeClr val="bg1"/>
                          </a:solidFill>
                          <a:effectLst/>
                          <a:latin typeface="+mn-lt"/>
                          <a:ea typeface="DengXian" panose="02010600030101010101" pitchFamily="2" charset="-122"/>
                          <a:cs typeface="Times New Roman" panose="02020603050405020304" pitchFamily="18" charset="0"/>
                        </a:rPr>
                        <a:t>Not affected, though speech may be slow</a:t>
                      </a:r>
                    </a:p>
                  </a:txBody>
                  <a:tcPr marL="68580" marR="68580" marT="0" marB="0"/>
                </a:tc>
                <a:tc>
                  <a:txBody>
                    <a:bodyPr/>
                    <a:lstStyle/>
                    <a:p>
                      <a:pPr>
                        <a:lnSpc>
                          <a:spcPct val="107000"/>
                        </a:lnSpc>
                        <a:spcAft>
                          <a:spcPts val="0"/>
                        </a:spcAft>
                      </a:pPr>
                      <a:r>
                        <a:rPr lang="en-SG" sz="1400" dirty="0">
                          <a:solidFill>
                            <a:schemeClr val="bg1"/>
                          </a:solidFill>
                          <a:effectLst/>
                          <a:latin typeface="+mn-lt"/>
                          <a:ea typeface="DengXian" panose="02010600030101010101" pitchFamily="2" charset="-122"/>
                          <a:cs typeface="Times New Roman" panose="02020603050405020304" pitchFamily="18" charset="0"/>
                        </a:rPr>
                        <a:t>Affected </a:t>
                      </a:r>
                    </a:p>
                  </a:txBody>
                  <a:tcPr marL="68580" marR="68580" marT="0" marB="0"/>
                </a:tc>
                <a:extLst>
                  <a:ext uri="{0D108BD9-81ED-4DB2-BD59-A6C34878D82A}">
                    <a16:rowId xmlns:a16="http://schemas.microsoft.com/office/drawing/2014/main" val="1021589260"/>
                  </a:ext>
                </a:extLst>
              </a:tr>
              <a:tr h="264023">
                <a:tc>
                  <a:txBody>
                    <a:bodyPr/>
                    <a:lstStyle/>
                    <a:p>
                      <a:pPr>
                        <a:lnSpc>
                          <a:spcPct val="107000"/>
                        </a:lnSpc>
                        <a:spcAft>
                          <a:spcPts val="0"/>
                        </a:spcAft>
                      </a:pPr>
                      <a:r>
                        <a:rPr lang="en-SG" sz="1400">
                          <a:solidFill>
                            <a:schemeClr val="bg1"/>
                          </a:solidFill>
                          <a:effectLst/>
                          <a:latin typeface="+mn-lt"/>
                          <a:ea typeface="DengXian" panose="02010600030101010101" pitchFamily="2" charset="-122"/>
                          <a:cs typeface="Times New Roman" panose="02020603050405020304" pitchFamily="18" charset="0"/>
                        </a:rPr>
                        <a:t>Use of familiar objects</a:t>
                      </a:r>
                    </a:p>
                  </a:txBody>
                  <a:tcPr marL="68580" marR="68580" marT="0" marB="0"/>
                </a:tc>
                <a:tc>
                  <a:txBody>
                    <a:bodyPr/>
                    <a:lstStyle/>
                    <a:p>
                      <a:pPr>
                        <a:lnSpc>
                          <a:spcPct val="107000"/>
                        </a:lnSpc>
                        <a:spcAft>
                          <a:spcPts val="0"/>
                        </a:spcAft>
                      </a:pPr>
                      <a:r>
                        <a:rPr lang="en-SG" sz="1400">
                          <a:solidFill>
                            <a:schemeClr val="bg1"/>
                          </a:solidFill>
                          <a:effectLst/>
                          <a:latin typeface="+mn-lt"/>
                          <a:ea typeface="DengXian" panose="02010600030101010101" pitchFamily="2" charset="-122"/>
                          <a:cs typeface="Times New Roman" panose="02020603050405020304" pitchFamily="18" charset="0"/>
                        </a:rPr>
                        <a:t>No apraxia eg. putting on of shirt, buttoning</a:t>
                      </a:r>
                    </a:p>
                  </a:txBody>
                  <a:tcPr marL="68580" marR="68580" marT="0" marB="0"/>
                </a:tc>
                <a:tc>
                  <a:txBody>
                    <a:bodyPr/>
                    <a:lstStyle/>
                    <a:p>
                      <a:pPr>
                        <a:lnSpc>
                          <a:spcPct val="107000"/>
                        </a:lnSpc>
                        <a:spcAft>
                          <a:spcPts val="0"/>
                        </a:spcAft>
                      </a:pPr>
                      <a:r>
                        <a:rPr lang="en-SG" sz="1400" dirty="0">
                          <a:solidFill>
                            <a:schemeClr val="bg1"/>
                          </a:solidFill>
                          <a:effectLst/>
                          <a:latin typeface="+mn-lt"/>
                          <a:ea typeface="DengXian" panose="02010600030101010101" pitchFamily="2" charset="-122"/>
                          <a:cs typeface="Times New Roman" panose="02020603050405020304" pitchFamily="18" charset="0"/>
                        </a:rPr>
                        <a:t>Apraxia</a:t>
                      </a:r>
                    </a:p>
                  </a:txBody>
                  <a:tcPr marL="68580" marR="68580" marT="0" marB="0"/>
                </a:tc>
                <a:extLst>
                  <a:ext uri="{0D108BD9-81ED-4DB2-BD59-A6C34878D82A}">
                    <a16:rowId xmlns:a16="http://schemas.microsoft.com/office/drawing/2014/main" val="1374871688"/>
                  </a:ext>
                </a:extLst>
              </a:tr>
              <a:tr h="503940">
                <a:tc>
                  <a:txBody>
                    <a:bodyPr/>
                    <a:lstStyle/>
                    <a:p>
                      <a:pPr>
                        <a:lnSpc>
                          <a:spcPct val="107000"/>
                        </a:lnSpc>
                        <a:spcAft>
                          <a:spcPts val="0"/>
                        </a:spcAft>
                      </a:pPr>
                      <a:r>
                        <a:rPr lang="en-SG" sz="1400">
                          <a:solidFill>
                            <a:schemeClr val="bg1"/>
                          </a:solidFill>
                          <a:effectLst/>
                          <a:latin typeface="+mn-lt"/>
                          <a:ea typeface="DengXian" panose="02010600030101010101" pitchFamily="2" charset="-122"/>
                          <a:cs typeface="Times New Roman" panose="02020603050405020304" pitchFamily="18" charset="0"/>
                        </a:rPr>
                        <a:t>Negativity</a:t>
                      </a:r>
                    </a:p>
                  </a:txBody>
                  <a:tcPr marL="68580" marR="68580" marT="0" marB="0"/>
                </a:tc>
                <a:tc>
                  <a:txBody>
                    <a:bodyPr/>
                    <a:lstStyle/>
                    <a:p>
                      <a:pPr>
                        <a:lnSpc>
                          <a:spcPct val="107000"/>
                        </a:lnSpc>
                        <a:spcAft>
                          <a:spcPts val="0"/>
                        </a:spcAft>
                      </a:pPr>
                      <a:r>
                        <a:rPr lang="en-SG" sz="1400" dirty="0">
                          <a:solidFill>
                            <a:schemeClr val="bg1"/>
                          </a:solidFill>
                          <a:effectLst/>
                          <a:latin typeface="+mn-lt"/>
                          <a:ea typeface="DengXian" panose="02010600030101010101" pitchFamily="2" charset="-122"/>
                          <a:cs typeface="Times New Roman" panose="02020603050405020304" pitchFamily="18" charset="0"/>
                        </a:rPr>
                        <a:t>Negative spin on anything or everything within their surrounding</a:t>
                      </a:r>
                    </a:p>
                  </a:txBody>
                  <a:tcPr marL="68580" marR="68580" marT="0" marB="0"/>
                </a:tc>
                <a:tc>
                  <a:txBody>
                    <a:bodyPr/>
                    <a:lstStyle/>
                    <a:p>
                      <a:pPr>
                        <a:lnSpc>
                          <a:spcPct val="107000"/>
                        </a:lnSpc>
                        <a:spcAft>
                          <a:spcPts val="0"/>
                        </a:spcAft>
                      </a:pPr>
                      <a:r>
                        <a:rPr lang="en-SG" sz="1400" dirty="0">
                          <a:solidFill>
                            <a:schemeClr val="bg1"/>
                          </a:solidFill>
                          <a:effectLst/>
                          <a:latin typeface="+mn-lt"/>
                          <a:ea typeface="DengXian" panose="02010600030101010101" pitchFamily="2" charset="-122"/>
                          <a:cs typeface="Times New Roman" panose="02020603050405020304" pitchFamily="18" charset="0"/>
                        </a:rPr>
                        <a:t>Tend to cover-up</a:t>
                      </a:r>
                    </a:p>
                  </a:txBody>
                  <a:tcPr marL="68580" marR="68580" marT="0" marB="0"/>
                </a:tc>
                <a:extLst>
                  <a:ext uri="{0D108BD9-81ED-4DB2-BD59-A6C34878D82A}">
                    <a16:rowId xmlns:a16="http://schemas.microsoft.com/office/drawing/2014/main" val="2611168298"/>
                  </a:ext>
                </a:extLst>
              </a:tr>
            </a:tbl>
          </a:graphicData>
        </a:graphic>
      </p:graphicFrame>
    </p:spTree>
    <p:extLst>
      <p:ext uri="{BB962C8B-B14F-4D97-AF65-F5344CB8AC3E}">
        <p14:creationId xmlns:p14="http://schemas.microsoft.com/office/powerpoint/2010/main" val="4134728955"/>
      </p:ext>
    </p:extLst>
  </p:cSld>
  <p:clrMapOvr>
    <a:masterClrMapping/>
  </p:clrMapOvr>
</p:sld>
</file>

<file path=ppt/theme/theme1.xml><?xml version="1.0" encoding="utf-8"?>
<a:theme xmlns:a="http://schemas.openxmlformats.org/drawingml/2006/main" name="Retrospect">
  <a:themeElements>
    <a:clrScheme name="Retrospect">
      <a:dk1>
        <a:sysClr val="windowText" lastClr="000000"/>
      </a:dk1>
      <a:lt1>
        <a:sysClr val="window" lastClr="FFFFFF"/>
      </a:lt1>
      <a:dk2>
        <a:srgbClr val="373545"/>
      </a:dk2>
      <a:lt2>
        <a:srgbClr val="DCD8DC"/>
      </a:lt2>
      <a:accent1>
        <a:srgbClr val="AD84C6"/>
      </a:accent1>
      <a:accent2>
        <a:srgbClr val="8784C7"/>
      </a:accent2>
      <a:accent3>
        <a:srgbClr val="5D739A"/>
      </a:accent3>
      <a:accent4>
        <a:srgbClr val="6997AF"/>
      </a:accent4>
      <a:accent5>
        <a:srgbClr val="84ACB6"/>
      </a:accent5>
      <a:accent6>
        <a:srgbClr val="6F8183"/>
      </a:accent6>
      <a:hlink>
        <a:srgbClr val="6B9F25"/>
      </a:hlink>
      <a:folHlink>
        <a:srgbClr val="B26B02"/>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CA72677B-2F8C-4192-8EBE-D360BE3B20F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4A69718D498E7B40A67246C244BAC33A" ma:contentTypeVersion="1" ma:contentTypeDescription="Create a new document." ma:contentTypeScope="" ma:versionID="e0fe1366dc22493bdb77793b0f72a330">
  <xsd:schema xmlns:xsd="http://www.w3.org/2001/XMLSchema" xmlns:xs="http://www.w3.org/2001/XMLSchema" xmlns:p="http://schemas.microsoft.com/office/2006/metadata/properties" xmlns:ns1="http://schemas.microsoft.com/sharepoint/v3" targetNamespace="http://schemas.microsoft.com/office/2006/metadata/properties" ma:root="true" ma:fieldsID="ff01fac345008aa34b3a53f2166bf3c8" ns1:_="">
    <xsd:import namespace="http://schemas.microsoft.com/sharepoint/v3"/>
    <xsd:element name="properties">
      <xsd:complexType>
        <xsd:sequence>
          <xsd:element name="documentManagement">
            <xsd:complexType>
              <xsd:all>
                <xsd:element ref="ns1:PublishingStartDate" minOccurs="0"/>
                <xsd:element ref="ns1:PublishingExpiration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Scheduling Start Date" ma:description="Scheduling Start Date is a site column created by the Publishing feature. It is used to specify the date and time on which this page will first appear to site visitors." ma:hidden="true" ma:internalName="PublishingStartDate">
      <xsd:simpleType>
        <xsd:restriction base="dms:Unknown"/>
      </xsd:simpleType>
    </xsd:element>
    <xsd:element name="PublishingExpirationDate" ma:index="9" nillable="true" ma:displayName="Scheduling End Date" ma:description="Scheduling End Date is a site column created by the Publishing feature. It is used to specify the date and time on which this page will no longer appear to site visitors." ma:hidden="true" ma:internalName="PublishingExpirationDat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documentManagement>
</p:properties>
</file>

<file path=customXml/itemProps1.xml><?xml version="1.0" encoding="utf-8"?>
<ds:datastoreItem xmlns:ds="http://schemas.openxmlformats.org/officeDocument/2006/customXml" ds:itemID="{F9F04FE2-7938-4008-B904-78D6D97CAD35}"/>
</file>

<file path=customXml/itemProps2.xml><?xml version="1.0" encoding="utf-8"?>
<ds:datastoreItem xmlns:ds="http://schemas.openxmlformats.org/officeDocument/2006/customXml" ds:itemID="{9C390C3D-06E5-48CE-991E-DC99E57410BA}"/>
</file>

<file path=customXml/itemProps3.xml><?xml version="1.0" encoding="utf-8"?>
<ds:datastoreItem xmlns:ds="http://schemas.openxmlformats.org/officeDocument/2006/customXml" ds:itemID="{D942DC24-636A-4D3E-8C8A-67895A63AA1C}"/>
</file>

<file path=docProps/app.xml><?xml version="1.0" encoding="utf-8"?>
<Properties xmlns="http://schemas.openxmlformats.org/officeDocument/2006/extended-properties" xmlns:vt="http://schemas.openxmlformats.org/officeDocument/2006/docPropsVTypes">
  <Template>Retrospect</Template>
  <TotalTime>1561</TotalTime>
  <Words>3919</Words>
  <Application>Microsoft Office PowerPoint</Application>
  <PresentationFormat>Widescreen</PresentationFormat>
  <Paragraphs>639</Paragraphs>
  <Slides>24</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24</vt:i4>
      </vt:variant>
    </vt:vector>
  </HeadingPairs>
  <TitlesOfParts>
    <vt:vector size="30" baseType="lpstr">
      <vt:lpstr>Arial</vt:lpstr>
      <vt:lpstr>Calibri</vt:lpstr>
      <vt:lpstr>Calibri Light</vt:lpstr>
      <vt:lpstr>Times New Roman</vt:lpstr>
      <vt:lpstr>Wingdings</vt:lpstr>
      <vt:lpstr>Retrospect</vt:lpstr>
      <vt:lpstr>Depression or Dementia?</vt:lpstr>
      <vt:lpstr>Jaya fulfils the DSM-5 Criteria of Major Depressive Disorder (MDD)(simplified)5</vt:lpstr>
      <vt:lpstr>PowerPoint Presentation</vt:lpstr>
      <vt:lpstr>Severity score of PHQ-9</vt:lpstr>
      <vt:lpstr>PowerPoint Presentation</vt:lpstr>
      <vt:lpstr>Jaya’s Abbreviated Mental Test Score2</vt:lpstr>
      <vt:lpstr>Jaya’s Suicidal Risk Assessment (SAD PERSONS scale)18</vt:lpstr>
      <vt:lpstr>Common symptoms between Depression &amp; Dementia11</vt:lpstr>
      <vt:lpstr>Differences between Depression and Dementia (adapted)11</vt:lpstr>
      <vt:lpstr>Physical Conditions &amp; Medications Commonly Associated With Depressive Symptoms (adapted)3</vt:lpstr>
      <vt:lpstr>Laboratory investigations (if clinically indicated)2</vt:lpstr>
      <vt:lpstr>Antidepressants</vt:lpstr>
      <vt:lpstr>PowerPoint Presentation</vt:lpstr>
      <vt:lpstr>PowerPoint Presentation</vt:lpstr>
      <vt:lpstr>General Prescribing Principles2,3</vt:lpstr>
      <vt:lpstr>General Prescribing Principles2,3</vt:lpstr>
      <vt:lpstr>General Prescribing Principles2,3</vt:lpstr>
      <vt:lpstr>What is Serotonin Syndrome3?</vt:lpstr>
      <vt:lpstr>PowerPoint Presentation</vt:lpstr>
      <vt:lpstr>When to Refer</vt:lpstr>
      <vt:lpstr>REFERENCES (PART 1)</vt:lpstr>
      <vt:lpstr>REFERENCES (PART 2)</vt:lpstr>
      <vt:lpstr>ACKNOWLEDGEMENT</vt:lpstr>
      <vt:lpstr>DISCLAIMER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Liong Soo Sian</dc:creator>
  <cp:lastModifiedBy>Charity Low</cp:lastModifiedBy>
  <cp:revision>168</cp:revision>
  <dcterms:created xsi:type="dcterms:W3CDTF">2020-04-11T05:09:01Z</dcterms:created>
  <dcterms:modified xsi:type="dcterms:W3CDTF">2020-07-22T10:07:53Z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0x0101004A69718D498E7B40A67246C244BAC33A</vt:lpwstr>
  </property>
</Properties>
</file>