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colors2.xml" ContentType="application/vnd.openxmlformats-officedocument.drawingml.diagramColors+xml"/>
  <Override PartName="/ppt/diagrams/drawing2.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diagrams/layout3.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handoutMasterIdLst>
    <p:handoutMasterId r:id="rId26"/>
  </p:handoutMasterIdLst>
  <p:sldIdLst>
    <p:sldId id="256" r:id="rId2"/>
    <p:sldId id="265" r:id="rId3"/>
    <p:sldId id="266" r:id="rId4"/>
    <p:sldId id="267" r:id="rId5"/>
    <p:sldId id="296" r:id="rId6"/>
    <p:sldId id="269" r:id="rId7"/>
    <p:sldId id="297" r:id="rId8"/>
    <p:sldId id="272" r:id="rId9"/>
    <p:sldId id="273" r:id="rId10"/>
    <p:sldId id="276" r:id="rId11"/>
    <p:sldId id="312" r:id="rId12"/>
    <p:sldId id="304" r:id="rId13"/>
    <p:sldId id="293" r:id="rId14"/>
    <p:sldId id="294" r:id="rId15"/>
    <p:sldId id="307" r:id="rId16"/>
    <p:sldId id="308" r:id="rId17"/>
    <p:sldId id="309" r:id="rId18"/>
    <p:sldId id="310" r:id="rId19"/>
    <p:sldId id="302" r:id="rId20"/>
    <p:sldId id="287" r:id="rId21"/>
    <p:sldId id="288" r:id="rId22"/>
    <p:sldId id="289" r:id="rId23"/>
    <p:sldId id="290" r:id="rId24"/>
    <p:sldId id="29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m Choon Guan (IMH)" initials="LCG(" lastIdx="1" clrIdx="0">
    <p:extLst>
      <p:ext uri="{19B8F6BF-5375-455C-9EA6-DF929625EA0E}">
        <p15:presenceInfo xmlns:p15="http://schemas.microsoft.com/office/powerpoint/2012/main" userId="S-1-5-21-154280456-1944677375-1177442754-98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60" autoAdjust="0"/>
    <p:restoredTop sz="95110" autoAdjust="0"/>
  </p:normalViewPr>
  <p:slideViewPr>
    <p:cSldViewPr snapToGrid="0">
      <p:cViewPr varScale="1">
        <p:scale>
          <a:sx n="114" d="100"/>
          <a:sy n="114" d="100"/>
        </p:scale>
        <p:origin x="666" y="84"/>
      </p:cViewPr>
      <p:guideLst/>
    </p:cSldViewPr>
  </p:slideViewPr>
  <p:notesTextViewPr>
    <p:cViewPr>
      <p:scale>
        <a:sx n="1" d="1"/>
        <a:sy n="1" d="1"/>
      </p:scale>
      <p:origin x="0" y="0"/>
    </p:cViewPr>
  </p:notesTextViewPr>
  <p:sorterViewPr>
    <p:cViewPr>
      <p:scale>
        <a:sx n="100" d="100"/>
        <a:sy n="100" d="100"/>
      </p:scale>
      <p:origin x="0" y="-94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BADDB3-61FA-4AF6-9981-62D2B58D82D3}" type="doc">
      <dgm:prSet loTypeId="urn:microsoft.com/office/officeart/2005/8/layout/hChevron3" loCatId="process" qsTypeId="urn:microsoft.com/office/officeart/2005/8/quickstyle/simple2" qsCatId="simple" csTypeId="urn:microsoft.com/office/officeart/2005/8/colors/accent1_2" csCatId="accent1" phldr="1"/>
      <dgm:spPr/>
    </dgm:pt>
    <dgm:pt modelId="{ED380F1E-C78B-40CE-9C18-B07AFF202234}">
      <dgm:prSet phldrT="[Text]" custT="1"/>
      <dgm:spPr>
        <a:solidFill>
          <a:schemeClr val="accent1">
            <a:lumMod val="60000"/>
            <a:lumOff val="40000"/>
          </a:schemeClr>
        </a:solidFill>
        <a:ln>
          <a:solidFill>
            <a:schemeClr val="tx1"/>
          </a:solidFill>
        </a:ln>
      </dgm:spPr>
      <dgm:t>
        <a:bodyPr/>
        <a:lstStyle/>
        <a:p>
          <a:pPr>
            <a:spcAft>
              <a:spcPts val="1200"/>
            </a:spcAft>
          </a:pPr>
          <a:r>
            <a:rPr lang="en-SG" sz="1400" b="1" u="sng" dirty="0">
              <a:solidFill>
                <a:schemeClr val="bg1"/>
              </a:solidFill>
            </a:rPr>
            <a:t>Normal</a:t>
          </a:r>
          <a:endParaRPr lang="en-SG" sz="1100" dirty="0">
            <a:solidFill>
              <a:schemeClr val="bg1"/>
            </a:solidFill>
          </a:endParaRPr>
        </a:p>
        <a:p>
          <a:pPr>
            <a:spcAft>
              <a:spcPct val="35000"/>
            </a:spcAft>
          </a:pPr>
          <a:r>
            <a:rPr lang="en-SG" sz="1100" dirty="0">
              <a:solidFill>
                <a:schemeClr val="bg1"/>
              </a:solidFill>
            </a:rPr>
            <a:t>NIL</a:t>
          </a:r>
        </a:p>
        <a:p>
          <a:pPr>
            <a:spcAft>
              <a:spcPct val="35000"/>
            </a:spcAft>
          </a:pPr>
          <a:endParaRPr lang="en-SG" sz="1100" dirty="0">
            <a:solidFill>
              <a:schemeClr val="bg1"/>
            </a:solidFill>
          </a:endParaRPr>
        </a:p>
      </dgm:t>
    </dgm:pt>
    <dgm:pt modelId="{A0088766-C7C8-46B7-931E-244AFD0749C5}" type="parTrans" cxnId="{EA268A15-D209-4A2D-9B26-CC912D3381F0}">
      <dgm:prSet/>
      <dgm:spPr/>
      <dgm:t>
        <a:bodyPr/>
        <a:lstStyle/>
        <a:p>
          <a:endParaRPr lang="en-SG"/>
        </a:p>
      </dgm:t>
    </dgm:pt>
    <dgm:pt modelId="{E96F1F9C-5B7F-41C6-B1B7-B948CF36DB2D}" type="sibTrans" cxnId="{EA268A15-D209-4A2D-9B26-CC912D3381F0}">
      <dgm:prSet/>
      <dgm:spPr/>
      <dgm:t>
        <a:bodyPr/>
        <a:lstStyle/>
        <a:p>
          <a:endParaRPr lang="en-SG"/>
        </a:p>
      </dgm:t>
    </dgm:pt>
    <dgm:pt modelId="{CF5D9FF2-A4E6-4083-89A8-43DBA9316714}">
      <dgm:prSet phldrT="[Text]" custT="1"/>
      <dgm:spPr>
        <a:solidFill>
          <a:schemeClr val="accent1">
            <a:lumMod val="60000"/>
            <a:lumOff val="40000"/>
          </a:schemeClr>
        </a:solidFill>
        <a:ln>
          <a:solidFill>
            <a:schemeClr val="tx1"/>
          </a:solidFill>
        </a:ln>
      </dgm:spPr>
      <dgm:t>
        <a:bodyPr/>
        <a:lstStyle/>
        <a:p>
          <a:pPr>
            <a:spcAft>
              <a:spcPts val="1200"/>
            </a:spcAft>
          </a:pPr>
          <a:r>
            <a:rPr lang="en-SG" sz="1400" b="1" u="sng" dirty="0">
              <a:solidFill>
                <a:schemeClr val="bg1"/>
              </a:solidFill>
            </a:rPr>
            <a:t>Mild</a:t>
          </a:r>
          <a:endParaRPr lang="en-SG" sz="1100" dirty="0">
            <a:solidFill>
              <a:schemeClr val="bg1"/>
            </a:solidFill>
          </a:endParaRPr>
        </a:p>
        <a:p>
          <a:pPr>
            <a:spcAft>
              <a:spcPct val="35000"/>
            </a:spcAft>
          </a:pPr>
          <a:r>
            <a:rPr lang="en-SG" sz="1100" dirty="0">
              <a:solidFill>
                <a:schemeClr val="bg1"/>
              </a:solidFill>
            </a:rPr>
            <a:t>Watchful</a:t>
          </a:r>
        </a:p>
        <a:p>
          <a:pPr>
            <a:spcAft>
              <a:spcPct val="35000"/>
            </a:spcAft>
          </a:pPr>
          <a:r>
            <a:rPr lang="en-SG" sz="1100" dirty="0">
              <a:solidFill>
                <a:schemeClr val="bg1"/>
              </a:solidFill>
            </a:rPr>
            <a:t>Repeat PHQ-9</a:t>
          </a:r>
        </a:p>
      </dgm:t>
    </dgm:pt>
    <dgm:pt modelId="{7A1FC83B-54F8-48EA-A910-F5A2FDE42C03}" type="parTrans" cxnId="{8BEA554F-9ED1-46FD-A690-B2937FE1F559}">
      <dgm:prSet/>
      <dgm:spPr/>
      <dgm:t>
        <a:bodyPr/>
        <a:lstStyle/>
        <a:p>
          <a:endParaRPr lang="en-SG"/>
        </a:p>
      </dgm:t>
    </dgm:pt>
    <dgm:pt modelId="{7053A742-48CE-4EB0-B839-C4851170E5F0}" type="sibTrans" cxnId="{8BEA554F-9ED1-46FD-A690-B2937FE1F559}">
      <dgm:prSet/>
      <dgm:spPr/>
      <dgm:t>
        <a:bodyPr/>
        <a:lstStyle/>
        <a:p>
          <a:endParaRPr lang="en-SG"/>
        </a:p>
      </dgm:t>
    </dgm:pt>
    <dgm:pt modelId="{A6FE3896-51AE-4928-B90E-2C3550F034F3}">
      <dgm:prSet phldrT="[Text]" custT="1"/>
      <dgm:spPr>
        <a:solidFill>
          <a:schemeClr val="accent1">
            <a:lumMod val="60000"/>
            <a:lumOff val="40000"/>
          </a:schemeClr>
        </a:solidFill>
        <a:ln>
          <a:solidFill>
            <a:schemeClr val="tx1"/>
          </a:solidFill>
        </a:ln>
      </dgm:spPr>
      <dgm:t>
        <a:bodyPr/>
        <a:lstStyle/>
        <a:p>
          <a:pPr>
            <a:spcAft>
              <a:spcPts val="1200"/>
            </a:spcAft>
          </a:pPr>
          <a:r>
            <a:rPr lang="en-SG" sz="1400" b="1" u="sng" dirty="0">
              <a:solidFill>
                <a:schemeClr val="bg1"/>
              </a:solidFill>
            </a:rPr>
            <a:t>Moderate</a:t>
          </a:r>
          <a:endParaRPr lang="en-SG" sz="1100" dirty="0">
            <a:solidFill>
              <a:schemeClr val="bg1"/>
            </a:solidFill>
          </a:endParaRPr>
        </a:p>
        <a:p>
          <a:pPr>
            <a:spcAft>
              <a:spcPct val="35000"/>
            </a:spcAft>
          </a:pPr>
          <a:r>
            <a:rPr lang="en-SG" sz="1100" dirty="0">
              <a:solidFill>
                <a:schemeClr val="bg1"/>
              </a:solidFill>
            </a:rPr>
            <a:t>Treatment plan</a:t>
          </a:r>
        </a:p>
        <a:p>
          <a:pPr>
            <a:spcAft>
              <a:spcPct val="35000"/>
            </a:spcAft>
          </a:pPr>
          <a:endParaRPr lang="en-SG" sz="1100" dirty="0">
            <a:solidFill>
              <a:schemeClr val="bg1"/>
            </a:solidFill>
          </a:endParaRPr>
        </a:p>
      </dgm:t>
    </dgm:pt>
    <dgm:pt modelId="{3D6F4AE2-1CED-4D34-9640-1E41A2AA69AF}" type="parTrans" cxnId="{E1DE5AC6-25A2-4CC6-A125-AF59C76DA62D}">
      <dgm:prSet/>
      <dgm:spPr/>
      <dgm:t>
        <a:bodyPr/>
        <a:lstStyle/>
        <a:p>
          <a:endParaRPr lang="en-SG"/>
        </a:p>
      </dgm:t>
    </dgm:pt>
    <dgm:pt modelId="{23C7C097-9D75-42D3-817A-3CA65FE15C2B}" type="sibTrans" cxnId="{E1DE5AC6-25A2-4CC6-A125-AF59C76DA62D}">
      <dgm:prSet/>
      <dgm:spPr/>
      <dgm:t>
        <a:bodyPr/>
        <a:lstStyle/>
        <a:p>
          <a:endParaRPr lang="en-SG"/>
        </a:p>
      </dgm:t>
    </dgm:pt>
    <dgm:pt modelId="{2B1F6E28-5350-47AD-9579-AC2A423D0B75}">
      <dgm:prSet custT="1"/>
      <dgm:spPr>
        <a:solidFill>
          <a:schemeClr val="accent1">
            <a:lumMod val="60000"/>
            <a:lumOff val="40000"/>
          </a:schemeClr>
        </a:solidFill>
        <a:ln>
          <a:solidFill>
            <a:schemeClr val="tx1"/>
          </a:solidFill>
        </a:ln>
      </dgm:spPr>
      <dgm:t>
        <a:bodyPr/>
        <a:lstStyle/>
        <a:p>
          <a:pPr>
            <a:spcAft>
              <a:spcPts val="1200"/>
            </a:spcAft>
          </a:pPr>
          <a:r>
            <a:rPr lang="en-SG" sz="1400" b="1" u="sng" dirty="0">
              <a:solidFill>
                <a:schemeClr val="bg1"/>
              </a:solidFill>
            </a:rPr>
            <a:t>Severe</a:t>
          </a:r>
          <a:endParaRPr lang="en-SG" sz="1100" dirty="0">
            <a:solidFill>
              <a:schemeClr val="bg1"/>
            </a:solidFill>
          </a:endParaRPr>
        </a:p>
        <a:p>
          <a:pPr>
            <a:spcAft>
              <a:spcPct val="35000"/>
            </a:spcAft>
          </a:pPr>
          <a:r>
            <a:rPr lang="en-SG" sz="1100" dirty="0">
              <a:solidFill>
                <a:schemeClr val="bg1"/>
              </a:solidFill>
            </a:rPr>
            <a:t>Active treatment</a:t>
          </a:r>
        </a:p>
        <a:p>
          <a:pPr>
            <a:spcAft>
              <a:spcPct val="35000"/>
            </a:spcAft>
          </a:pPr>
          <a:endParaRPr lang="en-SG" sz="1100" dirty="0">
            <a:solidFill>
              <a:schemeClr val="bg1"/>
            </a:solidFill>
          </a:endParaRPr>
        </a:p>
      </dgm:t>
    </dgm:pt>
    <dgm:pt modelId="{C62BE073-8A83-40E6-B3CA-1C3132828B9F}" type="parTrans" cxnId="{95FAAC77-95AD-4E11-8E4F-397F8AD47037}">
      <dgm:prSet/>
      <dgm:spPr/>
      <dgm:t>
        <a:bodyPr/>
        <a:lstStyle/>
        <a:p>
          <a:endParaRPr lang="en-SG"/>
        </a:p>
      </dgm:t>
    </dgm:pt>
    <dgm:pt modelId="{FAB6DC95-C445-4162-B16F-617605C30ED1}" type="sibTrans" cxnId="{95FAAC77-95AD-4E11-8E4F-397F8AD47037}">
      <dgm:prSet/>
      <dgm:spPr/>
      <dgm:t>
        <a:bodyPr/>
        <a:lstStyle/>
        <a:p>
          <a:endParaRPr lang="en-SG"/>
        </a:p>
      </dgm:t>
    </dgm:pt>
    <dgm:pt modelId="{8E111A11-6EA8-4750-99FE-84187C5E5F96}">
      <dgm:prSet custT="1"/>
      <dgm:spPr>
        <a:solidFill>
          <a:schemeClr val="accent1">
            <a:lumMod val="60000"/>
            <a:lumOff val="40000"/>
          </a:schemeClr>
        </a:solidFill>
        <a:ln>
          <a:solidFill>
            <a:schemeClr val="tx1"/>
          </a:solidFill>
        </a:ln>
      </dgm:spPr>
      <dgm:t>
        <a:bodyPr/>
        <a:lstStyle/>
        <a:p>
          <a:pPr>
            <a:spcAft>
              <a:spcPts val="600"/>
            </a:spcAft>
          </a:pPr>
          <a:r>
            <a:rPr lang="en-SG" sz="1400" b="1" u="sng" dirty="0">
              <a:solidFill>
                <a:schemeClr val="bg1"/>
              </a:solidFill>
            </a:rPr>
            <a:t>Very severe</a:t>
          </a:r>
          <a:endParaRPr lang="en-SG" sz="1100" dirty="0">
            <a:solidFill>
              <a:schemeClr val="bg1"/>
            </a:solidFill>
          </a:endParaRPr>
        </a:p>
        <a:p>
          <a:pPr>
            <a:spcAft>
              <a:spcPct val="35000"/>
            </a:spcAft>
          </a:pPr>
          <a:r>
            <a:rPr lang="en-SG" sz="1100" dirty="0">
              <a:solidFill>
                <a:schemeClr val="bg1"/>
              </a:solidFill>
            </a:rPr>
            <a:t>Immediate pharmacotherapy</a:t>
          </a:r>
        </a:p>
        <a:p>
          <a:pPr>
            <a:spcAft>
              <a:spcPct val="35000"/>
            </a:spcAft>
          </a:pPr>
          <a:r>
            <a:rPr lang="en-SG" sz="1100" dirty="0">
              <a:solidFill>
                <a:schemeClr val="bg1"/>
              </a:solidFill>
            </a:rPr>
            <a:t>KIV urgent referral</a:t>
          </a:r>
        </a:p>
      </dgm:t>
    </dgm:pt>
    <dgm:pt modelId="{307311BE-3BBA-42B6-AD21-EB3E033205D9}" type="parTrans" cxnId="{FC43F686-1766-47B9-A898-53CA57324F74}">
      <dgm:prSet/>
      <dgm:spPr/>
      <dgm:t>
        <a:bodyPr/>
        <a:lstStyle/>
        <a:p>
          <a:endParaRPr lang="en-SG"/>
        </a:p>
      </dgm:t>
    </dgm:pt>
    <dgm:pt modelId="{6A93242F-79BB-40FE-8332-6E0607D8F53B}" type="sibTrans" cxnId="{FC43F686-1766-47B9-A898-53CA57324F74}">
      <dgm:prSet/>
      <dgm:spPr/>
      <dgm:t>
        <a:bodyPr/>
        <a:lstStyle/>
        <a:p>
          <a:endParaRPr lang="en-SG"/>
        </a:p>
      </dgm:t>
    </dgm:pt>
    <dgm:pt modelId="{F27302C7-419E-4800-8A88-55C1C4EF93C9}" type="pres">
      <dgm:prSet presAssocID="{E7BADDB3-61FA-4AF6-9981-62D2B58D82D3}" presName="Name0" presStyleCnt="0">
        <dgm:presLayoutVars>
          <dgm:dir/>
          <dgm:resizeHandles val="exact"/>
        </dgm:presLayoutVars>
      </dgm:prSet>
      <dgm:spPr/>
    </dgm:pt>
    <dgm:pt modelId="{2826F77C-E93A-493B-9DD2-FB754DB92BE7}" type="pres">
      <dgm:prSet presAssocID="{ED380F1E-C78B-40CE-9C18-B07AFF202234}" presName="parTxOnly" presStyleLbl="node1" presStyleIdx="0" presStyleCnt="5">
        <dgm:presLayoutVars>
          <dgm:bulletEnabled val="1"/>
        </dgm:presLayoutVars>
      </dgm:prSet>
      <dgm:spPr/>
    </dgm:pt>
    <dgm:pt modelId="{2B601FD6-20F1-4B59-B7B1-C8FF5BFB76F2}" type="pres">
      <dgm:prSet presAssocID="{E96F1F9C-5B7F-41C6-B1B7-B948CF36DB2D}" presName="parSpace" presStyleCnt="0"/>
      <dgm:spPr/>
    </dgm:pt>
    <dgm:pt modelId="{35F42969-6FDA-4335-8C1E-092E1835C672}" type="pres">
      <dgm:prSet presAssocID="{CF5D9FF2-A4E6-4083-89A8-43DBA9316714}" presName="parTxOnly" presStyleLbl="node1" presStyleIdx="1" presStyleCnt="5">
        <dgm:presLayoutVars>
          <dgm:bulletEnabled val="1"/>
        </dgm:presLayoutVars>
      </dgm:prSet>
      <dgm:spPr/>
    </dgm:pt>
    <dgm:pt modelId="{EB16C9A3-9E2A-4397-8B7E-0E90CBF664AE}" type="pres">
      <dgm:prSet presAssocID="{7053A742-48CE-4EB0-B839-C4851170E5F0}" presName="parSpace" presStyleCnt="0"/>
      <dgm:spPr/>
    </dgm:pt>
    <dgm:pt modelId="{257FC9AB-54B8-4A97-8FEE-B987318BE82F}" type="pres">
      <dgm:prSet presAssocID="{A6FE3896-51AE-4928-B90E-2C3550F034F3}" presName="parTxOnly" presStyleLbl="node1" presStyleIdx="2" presStyleCnt="5">
        <dgm:presLayoutVars>
          <dgm:bulletEnabled val="1"/>
        </dgm:presLayoutVars>
      </dgm:prSet>
      <dgm:spPr/>
    </dgm:pt>
    <dgm:pt modelId="{00DA1BA1-5667-41BE-A588-7C4C695E7DC4}" type="pres">
      <dgm:prSet presAssocID="{23C7C097-9D75-42D3-817A-3CA65FE15C2B}" presName="parSpace" presStyleCnt="0"/>
      <dgm:spPr/>
    </dgm:pt>
    <dgm:pt modelId="{D5EB9913-68DD-4833-80B5-3863CB6CF070}" type="pres">
      <dgm:prSet presAssocID="{2B1F6E28-5350-47AD-9579-AC2A423D0B75}" presName="parTxOnly" presStyleLbl="node1" presStyleIdx="3" presStyleCnt="5">
        <dgm:presLayoutVars>
          <dgm:bulletEnabled val="1"/>
        </dgm:presLayoutVars>
      </dgm:prSet>
      <dgm:spPr/>
    </dgm:pt>
    <dgm:pt modelId="{8D827380-2182-40D6-93F2-052EE937B6B2}" type="pres">
      <dgm:prSet presAssocID="{FAB6DC95-C445-4162-B16F-617605C30ED1}" presName="parSpace" presStyleCnt="0"/>
      <dgm:spPr/>
    </dgm:pt>
    <dgm:pt modelId="{35924D3E-462E-420E-BBC4-377C1E9C5A6F}" type="pres">
      <dgm:prSet presAssocID="{8E111A11-6EA8-4750-99FE-84187C5E5F96}" presName="parTxOnly" presStyleLbl="node1" presStyleIdx="4" presStyleCnt="5">
        <dgm:presLayoutVars>
          <dgm:bulletEnabled val="1"/>
        </dgm:presLayoutVars>
      </dgm:prSet>
      <dgm:spPr/>
    </dgm:pt>
  </dgm:ptLst>
  <dgm:cxnLst>
    <dgm:cxn modelId="{45D9C101-A893-4490-B691-96D1CBD3F94A}" type="presOf" srcId="{E7BADDB3-61FA-4AF6-9981-62D2B58D82D3}" destId="{F27302C7-419E-4800-8A88-55C1C4EF93C9}" srcOrd="0" destOrd="0" presId="urn:microsoft.com/office/officeart/2005/8/layout/hChevron3"/>
    <dgm:cxn modelId="{EA268A15-D209-4A2D-9B26-CC912D3381F0}" srcId="{E7BADDB3-61FA-4AF6-9981-62D2B58D82D3}" destId="{ED380F1E-C78B-40CE-9C18-B07AFF202234}" srcOrd="0" destOrd="0" parTransId="{A0088766-C7C8-46B7-931E-244AFD0749C5}" sibTransId="{E96F1F9C-5B7F-41C6-B1B7-B948CF36DB2D}"/>
    <dgm:cxn modelId="{FB11945E-9484-4D3A-8966-F868242BEF05}" type="presOf" srcId="{2B1F6E28-5350-47AD-9579-AC2A423D0B75}" destId="{D5EB9913-68DD-4833-80B5-3863CB6CF070}" srcOrd="0" destOrd="0" presId="urn:microsoft.com/office/officeart/2005/8/layout/hChevron3"/>
    <dgm:cxn modelId="{F0541463-8A63-4E5B-840D-B0A1BE04987A}" type="presOf" srcId="{ED380F1E-C78B-40CE-9C18-B07AFF202234}" destId="{2826F77C-E93A-493B-9DD2-FB754DB92BE7}" srcOrd="0" destOrd="0" presId="urn:microsoft.com/office/officeart/2005/8/layout/hChevron3"/>
    <dgm:cxn modelId="{8BEA554F-9ED1-46FD-A690-B2937FE1F559}" srcId="{E7BADDB3-61FA-4AF6-9981-62D2B58D82D3}" destId="{CF5D9FF2-A4E6-4083-89A8-43DBA9316714}" srcOrd="1" destOrd="0" parTransId="{7A1FC83B-54F8-48EA-A910-F5A2FDE42C03}" sibTransId="{7053A742-48CE-4EB0-B839-C4851170E5F0}"/>
    <dgm:cxn modelId="{95FAAC77-95AD-4E11-8E4F-397F8AD47037}" srcId="{E7BADDB3-61FA-4AF6-9981-62D2B58D82D3}" destId="{2B1F6E28-5350-47AD-9579-AC2A423D0B75}" srcOrd="3" destOrd="0" parTransId="{C62BE073-8A83-40E6-B3CA-1C3132828B9F}" sibTransId="{FAB6DC95-C445-4162-B16F-617605C30ED1}"/>
    <dgm:cxn modelId="{D1EAE479-40FB-41C0-9375-34B6F7597EC1}" type="presOf" srcId="{8E111A11-6EA8-4750-99FE-84187C5E5F96}" destId="{35924D3E-462E-420E-BBC4-377C1E9C5A6F}" srcOrd="0" destOrd="0" presId="urn:microsoft.com/office/officeart/2005/8/layout/hChevron3"/>
    <dgm:cxn modelId="{FC43F686-1766-47B9-A898-53CA57324F74}" srcId="{E7BADDB3-61FA-4AF6-9981-62D2B58D82D3}" destId="{8E111A11-6EA8-4750-99FE-84187C5E5F96}" srcOrd="4" destOrd="0" parTransId="{307311BE-3BBA-42B6-AD21-EB3E033205D9}" sibTransId="{6A93242F-79BB-40FE-8332-6E0607D8F53B}"/>
    <dgm:cxn modelId="{8BE448AD-2277-401B-9562-7E07FBBEBC42}" type="presOf" srcId="{A6FE3896-51AE-4928-B90E-2C3550F034F3}" destId="{257FC9AB-54B8-4A97-8FEE-B987318BE82F}" srcOrd="0" destOrd="0" presId="urn:microsoft.com/office/officeart/2005/8/layout/hChevron3"/>
    <dgm:cxn modelId="{E1DE5AC6-25A2-4CC6-A125-AF59C76DA62D}" srcId="{E7BADDB3-61FA-4AF6-9981-62D2B58D82D3}" destId="{A6FE3896-51AE-4928-B90E-2C3550F034F3}" srcOrd="2" destOrd="0" parTransId="{3D6F4AE2-1CED-4D34-9640-1E41A2AA69AF}" sibTransId="{23C7C097-9D75-42D3-817A-3CA65FE15C2B}"/>
    <dgm:cxn modelId="{64F5C7E9-1B00-45BE-8CC8-B6E1F0BBECA5}" type="presOf" srcId="{CF5D9FF2-A4E6-4083-89A8-43DBA9316714}" destId="{35F42969-6FDA-4335-8C1E-092E1835C672}" srcOrd="0" destOrd="0" presId="urn:microsoft.com/office/officeart/2005/8/layout/hChevron3"/>
    <dgm:cxn modelId="{194A37AA-427A-4508-9EF5-A8EB0989B3C5}" type="presParOf" srcId="{F27302C7-419E-4800-8A88-55C1C4EF93C9}" destId="{2826F77C-E93A-493B-9DD2-FB754DB92BE7}" srcOrd="0" destOrd="0" presId="urn:microsoft.com/office/officeart/2005/8/layout/hChevron3"/>
    <dgm:cxn modelId="{B6BFD10D-5EDC-4F87-A2DC-2F7B27A50F53}" type="presParOf" srcId="{F27302C7-419E-4800-8A88-55C1C4EF93C9}" destId="{2B601FD6-20F1-4B59-B7B1-C8FF5BFB76F2}" srcOrd="1" destOrd="0" presId="urn:microsoft.com/office/officeart/2005/8/layout/hChevron3"/>
    <dgm:cxn modelId="{575B88CE-FF84-4036-8914-F302B4DDBC13}" type="presParOf" srcId="{F27302C7-419E-4800-8A88-55C1C4EF93C9}" destId="{35F42969-6FDA-4335-8C1E-092E1835C672}" srcOrd="2" destOrd="0" presId="urn:microsoft.com/office/officeart/2005/8/layout/hChevron3"/>
    <dgm:cxn modelId="{991D5D91-2A47-48E3-ABA0-FEB3D0CE3D06}" type="presParOf" srcId="{F27302C7-419E-4800-8A88-55C1C4EF93C9}" destId="{EB16C9A3-9E2A-4397-8B7E-0E90CBF664AE}" srcOrd="3" destOrd="0" presId="urn:microsoft.com/office/officeart/2005/8/layout/hChevron3"/>
    <dgm:cxn modelId="{C1581EE9-E487-4E7D-B5FB-4711B301DE1D}" type="presParOf" srcId="{F27302C7-419E-4800-8A88-55C1C4EF93C9}" destId="{257FC9AB-54B8-4A97-8FEE-B987318BE82F}" srcOrd="4" destOrd="0" presId="urn:microsoft.com/office/officeart/2005/8/layout/hChevron3"/>
    <dgm:cxn modelId="{DAE49CE8-2608-4ECF-832C-DDDC266DF5A5}" type="presParOf" srcId="{F27302C7-419E-4800-8A88-55C1C4EF93C9}" destId="{00DA1BA1-5667-41BE-A588-7C4C695E7DC4}" srcOrd="5" destOrd="0" presId="urn:microsoft.com/office/officeart/2005/8/layout/hChevron3"/>
    <dgm:cxn modelId="{50E5BEC6-DC00-4A65-9770-34567B43798F}" type="presParOf" srcId="{F27302C7-419E-4800-8A88-55C1C4EF93C9}" destId="{D5EB9913-68DD-4833-80B5-3863CB6CF070}" srcOrd="6" destOrd="0" presId="urn:microsoft.com/office/officeart/2005/8/layout/hChevron3"/>
    <dgm:cxn modelId="{8B931FB1-D333-403C-BF24-C0E8A7FEED1D}" type="presParOf" srcId="{F27302C7-419E-4800-8A88-55C1C4EF93C9}" destId="{8D827380-2182-40D6-93F2-052EE937B6B2}" srcOrd="7" destOrd="0" presId="urn:microsoft.com/office/officeart/2005/8/layout/hChevron3"/>
    <dgm:cxn modelId="{24DD5055-0F92-4D13-8EF9-984D6CAA0D52}" type="presParOf" srcId="{F27302C7-419E-4800-8A88-55C1C4EF93C9}" destId="{35924D3E-462E-420E-BBC4-377C1E9C5A6F}"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BADDB3-61FA-4AF6-9981-62D2B58D82D3}" type="doc">
      <dgm:prSet loTypeId="urn:microsoft.com/office/officeart/2005/8/layout/hChevron3" loCatId="process" qsTypeId="urn:microsoft.com/office/officeart/2005/8/quickstyle/simple2" qsCatId="simple" csTypeId="urn:microsoft.com/office/officeart/2005/8/colors/accent1_2" csCatId="accent1" phldr="1"/>
      <dgm:spPr/>
    </dgm:pt>
    <dgm:pt modelId="{ED380F1E-C78B-40CE-9C18-B07AFF202234}">
      <dgm:prSet phldrT="[Text]" custT="1"/>
      <dgm:spPr>
        <a:solidFill>
          <a:schemeClr val="accent1">
            <a:lumMod val="60000"/>
            <a:lumOff val="40000"/>
          </a:schemeClr>
        </a:solidFill>
        <a:ln>
          <a:solidFill>
            <a:schemeClr val="tx1"/>
          </a:solidFill>
        </a:ln>
      </dgm:spPr>
      <dgm:t>
        <a:bodyPr/>
        <a:lstStyle/>
        <a:p>
          <a:pPr>
            <a:spcAft>
              <a:spcPts val="600"/>
            </a:spcAft>
          </a:pPr>
          <a:r>
            <a:rPr lang="en-SG" sz="1400" b="1" u="sng" dirty="0">
              <a:solidFill>
                <a:schemeClr val="bg1"/>
              </a:solidFill>
            </a:rPr>
            <a:t>Normal</a:t>
          </a:r>
          <a:endParaRPr lang="en-SG" sz="1100" dirty="0">
            <a:solidFill>
              <a:schemeClr val="bg1"/>
            </a:solidFill>
          </a:endParaRPr>
        </a:p>
        <a:p>
          <a:pPr>
            <a:spcAft>
              <a:spcPts val="0"/>
            </a:spcAft>
          </a:pPr>
          <a:r>
            <a:rPr lang="en-SG" sz="1200" dirty="0">
              <a:solidFill>
                <a:schemeClr val="bg1"/>
              </a:solidFill>
            </a:rPr>
            <a:t>NIL</a:t>
          </a:r>
        </a:p>
        <a:p>
          <a:pPr>
            <a:spcAft>
              <a:spcPts val="0"/>
            </a:spcAft>
          </a:pPr>
          <a:endParaRPr lang="en-SG" sz="1200" dirty="0">
            <a:solidFill>
              <a:schemeClr val="bg1"/>
            </a:solidFill>
          </a:endParaRPr>
        </a:p>
      </dgm:t>
    </dgm:pt>
    <dgm:pt modelId="{A0088766-C7C8-46B7-931E-244AFD0749C5}" type="parTrans" cxnId="{EA268A15-D209-4A2D-9B26-CC912D3381F0}">
      <dgm:prSet/>
      <dgm:spPr/>
      <dgm:t>
        <a:bodyPr/>
        <a:lstStyle/>
        <a:p>
          <a:endParaRPr lang="en-SG"/>
        </a:p>
      </dgm:t>
    </dgm:pt>
    <dgm:pt modelId="{E96F1F9C-5B7F-41C6-B1B7-B948CF36DB2D}" type="sibTrans" cxnId="{EA268A15-D209-4A2D-9B26-CC912D3381F0}">
      <dgm:prSet/>
      <dgm:spPr/>
      <dgm:t>
        <a:bodyPr/>
        <a:lstStyle/>
        <a:p>
          <a:endParaRPr lang="en-SG"/>
        </a:p>
      </dgm:t>
    </dgm:pt>
    <dgm:pt modelId="{CF5D9FF2-A4E6-4083-89A8-43DBA9316714}">
      <dgm:prSet phldrT="[Text]" custT="1"/>
      <dgm:spPr>
        <a:solidFill>
          <a:schemeClr val="accent1">
            <a:lumMod val="60000"/>
            <a:lumOff val="40000"/>
          </a:schemeClr>
        </a:solidFill>
        <a:ln>
          <a:solidFill>
            <a:schemeClr val="tx1"/>
          </a:solidFill>
        </a:ln>
      </dgm:spPr>
      <dgm:t>
        <a:bodyPr/>
        <a:lstStyle/>
        <a:p>
          <a:pPr>
            <a:spcAft>
              <a:spcPts val="600"/>
            </a:spcAft>
          </a:pPr>
          <a:r>
            <a:rPr lang="en-SG" sz="1400" b="1" u="sng" dirty="0">
              <a:solidFill>
                <a:schemeClr val="bg1"/>
              </a:solidFill>
            </a:rPr>
            <a:t>Mild</a:t>
          </a:r>
          <a:endParaRPr lang="en-SG" sz="1100" dirty="0">
            <a:solidFill>
              <a:schemeClr val="bg1"/>
            </a:solidFill>
          </a:endParaRPr>
        </a:p>
        <a:p>
          <a:pPr>
            <a:spcAft>
              <a:spcPts val="0"/>
            </a:spcAft>
          </a:pPr>
          <a:r>
            <a:rPr lang="en-SG" sz="1200" dirty="0">
              <a:solidFill>
                <a:schemeClr val="bg1"/>
              </a:solidFill>
            </a:rPr>
            <a:t>Suggestive of depression</a:t>
          </a:r>
        </a:p>
        <a:p>
          <a:pPr>
            <a:spcAft>
              <a:spcPct val="35000"/>
            </a:spcAft>
          </a:pPr>
          <a:r>
            <a:rPr lang="en-SG" sz="1200" dirty="0">
              <a:solidFill>
                <a:schemeClr val="bg1"/>
              </a:solidFill>
            </a:rPr>
            <a:t>Warrant comprehensive assessment</a:t>
          </a:r>
        </a:p>
      </dgm:t>
    </dgm:pt>
    <dgm:pt modelId="{7A1FC83B-54F8-48EA-A910-F5A2FDE42C03}" type="parTrans" cxnId="{8BEA554F-9ED1-46FD-A690-B2937FE1F559}">
      <dgm:prSet/>
      <dgm:spPr/>
      <dgm:t>
        <a:bodyPr/>
        <a:lstStyle/>
        <a:p>
          <a:endParaRPr lang="en-SG"/>
        </a:p>
      </dgm:t>
    </dgm:pt>
    <dgm:pt modelId="{7053A742-48CE-4EB0-B839-C4851170E5F0}" type="sibTrans" cxnId="{8BEA554F-9ED1-46FD-A690-B2937FE1F559}">
      <dgm:prSet/>
      <dgm:spPr/>
      <dgm:t>
        <a:bodyPr/>
        <a:lstStyle/>
        <a:p>
          <a:endParaRPr lang="en-SG"/>
        </a:p>
      </dgm:t>
    </dgm:pt>
    <dgm:pt modelId="{A6FE3896-51AE-4928-B90E-2C3550F034F3}">
      <dgm:prSet phldrT="[Text]" custT="1"/>
      <dgm:spPr>
        <a:solidFill>
          <a:schemeClr val="accent1">
            <a:lumMod val="60000"/>
            <a:lumOff val="40000"/>
          </a:schemeClr>
        </a:solidFill>
        <a:ln>
          <a:solidFill>
            <a:schemeClr val="tx1"/>
          </a:solidFill>
        </a:ln>
      </dgm:spPr>
      <dgm:t>
        <a:bodyPr/>
        <a:lstStyle/>
        <a:p>
          <a:pPr>
            <a:spcAft>
              <a:spcPts val="600"/>
            </a:spcAft>
          </a:pPr>
          <a:r>
            <a:rPr lang="en-SG" sz="1400" b="1" u="sng" dirty="0">
              <a:solidFill>
                <a:schemeClr val="bg1"/>
              </a:solidFill>
            </a:rPr>
            <a:t>Moderate to Severe</a:t>
          </a:r>
          <a:endParaRPr lang="en-SG" sz="1100" dirty="0">
            <a:solidFill>
              <a:schemeClr val="bg1"/>
            </a:solidFill>
          </a:endParaRPr>
        </a:p>
        <a:p>
          <a:pPr>
            <a:spcAft>
              <a:spcPts val="0"/>
            </a:spcAft>
          </a:pPr>
          <a:r>
            <a:rPr lang="en-SG" sz="1200" dirty="0">
              <a:solidFill>
                <a:schemeClr val="bg1"/>
              </a:solidFill>
            </a:rPr>
            <a:t>Almost always indicative of depression</a:t>
          </a:r>
        </a:p>
        <a:p>
          <a:pPr>
            <a:spcAft>
              <a:spcPts val="0"/>
            </a:spcAft>
          </a:pPr>
          <a:r>
            <a:rPr lang="en-SG" sz="1200" dirty="0">
              <a:solidFill>
                <a:schemeClr val="bg1"/>
              </a:solidFill>
            </a:rPr>
            <a:t>(sensitivity 84%, specificity 95%)</a:t>
          </a:r>
          <a:endParaRPr lang="en-SG" sz="1100" dirty="0">
            <a:solidFill>
              <a:schemeClr val="bg1"/>
            </a:solidFill>
          </a:endParaRPr>
        </a:p>
      </dgm:t>
    </dgm:pt>
    <dgm:pt modelId="{3D6F4AE2-1CED-4D34-9640-1E41A2AA69AF}" type="parTrans" cxnId="{E1DE5AC6-25A2-4CC6-A125-AF59C76DA62D}">
      <dgm:prSet/>
      <dgm:spPr/>
      <dgm:t>
        <a:bodyPr/>
        <a:lstStyle/>
        <a:p>
          <a:endParaRPr lang="en-SG"/>
        </a:p>
      </dgm:t>
    </dgm:pt>
    <dgm:pt modelId="{23C7C097-9D75-42D3-817A-3CA65FE15C2B}" type="sibTrans" cxnId="{E1DE5AC6-25A2-4CC6-A125-AF59C76DA62D}">
      <dgm:prSet/>
      <dgm:spPr/>
      <dgm:t>
        <a:bodyPr/>
        <a:lstStyle/>
        <a:p>
          <a:endParaRPr lang="en-SG"/>
        </a:p>
      </dgm:t>
    </dgm:pt>
    <dgm:pt modelId="{F27302C7-419E-4800-8A88-55C1C4EF93C9}" type="pres">
      <dgm:prSet presAssocID="{E7BADDB3-61FA-4AF6-9981-62D2B58D82D3}" presName="Name0" presStyleCnt="0">
        <dgm:presLayoutVars>
          <dgm:dir/>
          <dgm:resizeHandles val="exact"/>
        </dgm:presLayoutVars>
      </dgm:prSet>
      <dgm:spPr/>
    </dgm:pt>
    <dgm:pt modelId="{2826F77C-E93A-493B-9DD2-FB754DB92BE7}" type="pres">
      <dgm:prSet presAssocID="{ED380F1E-C78B-40CE-9C18-B07AFF202234}" presName="parTxOnly" presStyleLbl="node1" presStyleIdx="0" presStyleCnt="3">
        <dgm:presLayoutVars>
          <dgm:bulletEnabled val="1"/>
        </dgm:presLayoutVars>
      </dgm:prSet>
      <dgm:spPr/>
    </dgm:pt>
    <dgm:pt modelId="{2B601FD6-20F1-4B59-B7B1-C8FF5BFB76F2}" type="pres">
      <dgm:prSet presAssocID="{E96F1F9C-5B7F-41C6-B1B7-B948CF36DB2D}" presName="parSpace" presStyleCnt="0"/>
      <dgm:spPr/>
    </dgm:pt>
    <dgm:pt modelId="{35F42969-6FDA-4335-8C1E-092E1835C672}" type="pres">
      <dgm:prSet presAssocID="{CF5D9FF2-A4E6-4083-89A8-43DBA9316714}" presName="parTxOnly" presStyleLbl="node1" presStyleIdx="1" presStyleCnt="3">
        <dgm:presLayoutVars>
          <dgm:bulletEnabled val="1"/>
        </dgm:presLayoutVars>
      </dgm:prSet>
      <dgm:spPr/>
    </dgm:pt>
    <dgm:pt modelId="{EB16C9A3-9E2A-4397-8B7E-0E90CBF664AE}" type="pres">
      <dgm:prSet presAssocID="{7053A742-48CE-4EB0-B839-C4851170E5F0}" presName="parSpace" presStyleCnt="0"/>
      <dgm:spPr/>
    </dgm:pt>
    <dgm:pt modelId="{257FC9AB-54B8-4A97-8FEE-B987318BE82F}" type="pres">
      <dgm:prSet presAssocID="{A6FE3896-51AE-4928-B90E-2C3550F034F3}" presName="parTxOnly" presStyleLbl="node1" presStyleIdx="2" presStyleCnt="3">
        <dgm:presLayoutVars>
          <dgm:bulletEnabled val="1"/>
        </dgm:presLayoutVars>
      </dgm:prSet>
      <dgm:spPr/>
    </dgm:pt>
  </dgm:ptLst>
  <dgm:cxnLst>
    <dgm:cxn modelId="{45D9C101-A893-4490-B691-96D1CBD3F94A}" type="presOf" srcId="{E7BADDB3-61FA-4AF6-9981-62D2B58D82D3}" destId="{F27302C7-419E-4800-8A88-55C1C4EF93C9}" srcOrd="0" destOrd="0" presId="urn:microsoft.com/office/officeart/2005/8/layout/hChevron3"/>
    <dgm:cxn modelId="{EA268A15-D209-4A2D-9B26-CC912D3381F0}" srcId="{E7BADDB3-61FA-4AF6-9981-62D2B58D82D3}" destId="{ED380F1E-C78B-40CE-9C18-B07AFF202234}" srcOrd="0" destOrd="0" parTransId="{A0088766-C7C8-46B7-931E-244AFD0749C5}" sibTransId="{E96F1F9C-5B7F-41C6-B1B7-B948CF36DB2D}"/>
    <dgm:cxn modelId="{F0541463-8A63-4E5B-840D-B0A1BE04987A}" type="presOf" srcId="{ED380F1E-C78B-40CE-9C18-B07AFF202234}" destId="{2826F77C-E93A-493B-9DD2-FB754DB92BE7}" srcOrd="0" destOrd="0" presId="urn:microsoft.com/office/officeart/2005/8/layout/hChevron3"/>
    <dgm:cxn modelId="{8BEA554F-9ED1-46FD-A690-B2937FE1F559}" srcId="{E7BADDB3-61FA-4AF6-9981-62D2B58D82D3}" destId="{CF5D9FF2-A4E6-4083-89A8-43DBA9316714}" srcOrd="1" destOrd="0" parTransId="{7A1FC83B-54F8-48EA-A910-F5A2FDE42C03}" sibTransId="{7053A742-48CE-4EB0-B839-C4851170E5F0}"/>
    <dgm:cxn modelId="{8BE448AD-2277-401B-9562-7E07FBBEBC42}" type="presOf" srcId="{A6FE3896-51AE-4928-B90E-2C3550F034F3}" destId="{257FC9AB-54B8-4A97-8FEE-B987318BE82F}" srcOrd="0" destOrd="0" presId="urn:microsoft.com/office/officeart/2005/8/layout/hChevron3"/>
    <dgm:cxn modelId="{E1DE5AC6-25A2-4CC6-A125-AF59C76DA62D}" srcId="{E7BADDB3-61FA-4AF6-9981-62D2B58D82D3}" destId="{A6FE3896-51AE-4928-B90E-2C3550F034F3}" srcOrd="2" destOrd="0" parTransId="{3D6F4AE2-1CED-4D34-9640-1E41A2AA69AF}" sibTransId="{23C7C097-9D75-42D3-817A-3CA65FE15C2B}"/>
    <dgm:cxn modelId="{64F5C7E9-1B00-45BE-8CC8-B6E1F0BBECA5}" type="presOf" srcId="{CF5D9FF2-A4E6-4083-89A8-43DBA9316714}" destId="{35F42969-6FDA-4335-8C1E-092E1835C672}" srcOrd="0" destOrd="0" presId="urn:microsoft.com/office/officeart/2005/8/layout/hChevron3"/>
    <dgm:cxn modelId="{194A37AA-427A-4508-9EF5-A8EB0989B3C5}" type="presParOf" srcId="{F27302C7-419E-4800-8A88-55C1C4EF93C9}" destId="{2826F77C-E93A-493B-9DD2-FB754DB92BE7}" srcOrd="0" destOrd="0" presId="urn:microsoft.com/office/officeart/2005/8/layout/hChevron3"/>
    <dgm:cxn modelId="{B6BFD10D-5EDC-4F87-A2DC-2F7B27A50F53}" type="presParOf" srcId="{F27302C7-419E-4800-8A88-55C1C4EF93C9}" destId="{2B601FD6-20F1-4B59-B7B1-C8FF5BFB76F2}" srcOrd="1" destOrd="0" presId="urn:microsoft.com/office/officeart/2005/8/layout/hChevron3"/>
    <dgm:cxn modelId="{575B88CE-FF84-4036-8914-F302B4DDBC13}" type="presParOf" srcId="{F27302C7-419E-4800-8A88-55C1C4EF93C9}" destId="{35F42969-6FDA-4335-8C1E-092E1835C672}" srcOrd="2" destOrd="0" presId="urn:microsoft.com/office/officeart/2005/8/layout/hChevron3"/>
    <dgm:cxn modelId="{991D5D91-2A47-48E3-ABA0-FEB3D0CE3D06}" type="presParOf" srcId="{F27302C7-419E-4800-8A88-55C1C4EF93C9}" destId="{EB16C9A3-9E2A-4397-8B7E-0E90CBF664AE}" srcOrd="3" destOrd="0" presId="urn:microsoft.com/office/officeart/2005/8/layout/hChevron3"/>
    <dgm:cxn modelId="{C1581EE9-E487-4E7D-B5FB-4711B301DE1D}" type="presParOf" srcId="{F27302C7-419E-4800-8A88-55C1C4EF93C9}" destId="{257FC9AB-54B8-4A97-8FEE-B987318BE82F}"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BADDB3-61FA-4AF6-9981-62D2B58D82D3}" type="doc">
      <dgm:prSet loTypeId="urn:microsoft.com/office/officeart/2005/8/layout/hChevron3" loCatId="process" qsTypeId="urn:microsoft.com/office/officeart/2005/8/quickstyle/simple2" qsCatId="simple" csTypeId="urn:microsoft.com/office/officeart/2005/8/colors/accent1_2" csCatId="accent1" phldr="1"/>
      <dgm:spPr/>
    </dgm:pt>
    <dgm:pt modelId="{ED380F1E-C78B-40CE-9C18-B07AFF202234}">
      <dgm:prSet phldrT="[Text]" custT="1"/>
      <dgm:spPr>
        <a:solidFill>
          <a:schemeClr val="accent1">
            <a:lumMod val="60000"/>
            <a:lumOff val="40000"/>
          </a:schemeClr>
        </a:solidFill>
        <a:ln>
          <a:solidFill>
            <a:schemeClr val="tx1"/>
          </a:solidFill>
        </a:ln>
      </dgm:spPr>
      <dgm:t>
        <a:bodyPr/>
        <a:lstStyle/>
        <a:p>
          <a:pPr>
            <a:spcAft>
              <a:spcPts val="600"/>
            </a:spcAft>
          </a:pPr>
          <a:r>
            <a:rPr lang="en-SG" sz="1400" b="1" u="sng" dirty="0">
              <a:solidFill>
                <a:schemeClr val="bg1"/>
              </a:solidFill>
            </a:rPr>
            <a:t>Normal</a:t>
          </a:r>
        </a:p>
        <a:p>
          <a:pPr>
            <a:spcAft>
              <a:spcPts val="600"/>
            </a:spcAft>
          </a:pPr>
          <a:r>
            <a:rPr lang="en-SG" sz="1200" b="0" u="none" dirty="0">
              <a:solidFill>
                <a:schemeClr val="bg1"/>
              </a:solidFill>
            </a:rPr>
            <a:t>NIL</a:t>
          </a:r>
          <a:endParaRPr lang="en-SG" sz="1050" b="0" u="none" dirty="0">
            <a:solidFill>
              <a:schemeClr val="bg1"/>
            </a:solidFill>
          </a:endParaRPr>
        </a:p>
      </dgm:t>
    </dgm:pt>
    <dgm:pt modelId="{A0088766-C7C8-46B7-931E-244AFD0749C5}" type="parTrans" cxnId="{EA268A15-D209-4A2D-9B26-CC912D3381F0}">
      <dgm:prSet/>
      <dgm:spPr/>
      <dgm:t>
        <a:bodyPr/>
        <a:lstStyle/>
        <a:p>
          <a:endParaRPr lang="en-SG"/>
        </a:p>
      </dgm:t>
    </dgm:pt>
    <dgm:pt modelId="{E96F1F9C-5B7F-41C6-B1B7-B948CF36DB2D}" type="sibTrans" cxnId="{EA268A15-D209-4A2D-9B26-CC912D3381F0}">
      <dgm:prSet/>
      <dgm:spPr/>
      <dgm:t>
        <a:bodyPr/>
        <a:lstStyle/>
        <a:p>
          <a:endParaRPr lang="en-SG"/>
        </a:p>
      </dgm:t>
    </dgm:pt>
    <dgm:pt modelId="{CF5D9FF2-A4E6-4083-89A8-43DBA9316714}">
      <dgm:prSet phldrT="[Text]" custT="1"/>
      <dgm:spPr>
        <a:solidFill>
          <a:schemeClr val="accent1">
            <a:lumMod val="60000"/>
            <a:lumOff val="40000"/>
          </a:schemeClr>
        </a:solidFill>
        <a:ln>
          <a:solidFill>
            <a:schemeClr val="tx1"/>
          </a:solidFill>
        </a:ln>
      </dgm:spPr>
      <dgm:t>
        <a:bodyPr/>
        <a:lstStyle/>
        <a:p>
          <a:pPr>
            <a:spcAft>
              <a:spcPts val="600"/>
            </a:spcAft>
          </a:pPr>
          <a:r>
            <a:rPr lang="en-SG" sz="1400" b="1" u="sng" dirty="0">
              <a:solidFill>
                <a:schemeClr val="bg1"/>
              </a:solidFill>
            </a:rPr>
            <a:t>Mild</a:t>
          </a:r>
        </a:p>
        <a:p>
          <a:pPr>
            <a:spcAft>
              <a:spcPts val="600"/>
            </a:spcAft>
          </a:pPr>
          <a:r>
            <a:rPr lang="en-SG" sz="1200" dirty="0">
              <a:solidFill>
                <a:schemeClr val="bg1"/>
              </a:solidFill>
            </a:rPr>
            <a:t>Close monitoring </a:t>
          </a:r>
          <a:endParaRPr lang="en-SG" sz="1050" dirty="0">
            <a:solidFill>
              <a:schemeClr val="bg1"/>
            </a:solidFill>
          </a:endParaRPr>
        </a:p>
      </dgm:t>
    </dgm:pt>
    <dgm:pt modelId="{7A1FC83B-54F8-48EA-A910-F5A2FDE42C03}" type="parTrans" cxnId="{8BEA554F-9ED1-46FD-A690-B2937FE1F559}">
      <dgm:prSet/>
      <dgm:spPr/>
      <dgm:t>
        <a:bodyPr/>
        <a:lstStyle/>
        <a:p>
          <a:endParaRPr lang="en-SG"/>
        </a:p>
      </dgm:t>
    </dgm:pt>
    <dgm:pt modelId="{7053A742-48CE-4EB0-B839-C4851170E5F0}" type="sibTrans" cxnId="{8BEA554F-9ED1-46FD-A690-B2937FE1F559}">
      <dgm:prSet/>
      <dgm:spPr/>
      <dgm:t>
        <a:bodyPr/>
        <a:lstStyle/>
        <a:p>
          <a:endParaRPr lang="en-SG"/>
        </a:p>
      </dgm:t>
    </dgm:pt>
    <dgm:pt modelId="{A6FE3896-51AE-4928-B90E-2C3550F034F3}">
      <dgm:prSet phldrT="[Text]" custT="1"/>
      <dgm:spPr>
        <a:solidFill>
          <a:schemeClr val="accent1">
            <a:lumMod val="60000"/>
            <a:lumOff val="40000"/>
          </a:schemeClr>
        </a:solidFill>
        <a:ln>
          <a:solidFill>
            <a:schemeClr val="tx1"/>
          </a:solidFill>
        </a:ln>
      </dgm:spPr>
      <dgm:t>
        <a:bodyPr/>
        <a:lstStyle/>
        <a:p>
          <a:pPr>
            <a:spcAft>
              <a:spcPts val="600"/>
            </a:spcAft>
          </a:pPr>
          <a:r>
            <a:rPr lang="en-SG" sz="1400" b="1" u="sng" dirty="0">
              <a:solidFill>
                <a:schemeClr val="bg1"/>
              </a:solidFill>
            </a:rPr>
            <a:t>Moderate</a:t>
          </a:r>
          <a:endParaRPr lang="en-SG" sz="1100" dirty="0">
            <a:solidFill>
              <a:schemeClr val="bg1"/>
            </a:solidFill>
          </a:endParaRPr>
        </a:p>
        <a:p>
          <a:pPr>
            <a:spcAft>
              <a:spcPts val="0"/>
            </a:spcAft>
          </a:pPr>
          <a:r>
            <a:rPr lang="en-SG" sz="1200" dirty="0">
              <a:solidFill>
                <a:schemeClr val="bg1"/>
              </a:solidFill>
            </a:rPr>
            <a:t>Consider hospitalisation</a:t>
          </a:r>
        </a:p>
      </dgm:t>
    </dgm:pt>
    <dgm:pt modelId="{3D6F4AE2-1CED-4D34-9640-1E41A2AA69AF}" type="parTrans" cxnId="{E1DE5AC6-25A2-4CC6-A125-AF59C76DA62D}">
      <dgm:prSet/>
      <dgm:spPr/>
      <dgm:t>
        <a:bodyPr/>
        <a:lstStyle/>
        <a:p>
          <a:endParaRPr lang="en-SG"/>
        </a:p>
      </dgm:t>
    </dgm:pt>
    <dgm:pt modelId="{23C7C097-9D75-42D3-817A-3CA65FE15C2B}" type="sibTrans" cxnId="{E1DE5AC6-25A2-4CC6-A125-AF59C76DA62D}">
      <dgm:prSet/>
      <dgm:spPr/>
      <dgm:t>
        <a:bodyPr/>
        <a:lstStyle/>
        <a:p>
          <a:endParaRPr lang="en-SG"/>
        </a:p>
      </dgm:t>
    </dgm:pt>
    <dgm:pt modelId="{C93E7F61-A2F0-4D16-9267-0551E83203C8}">
      <dgm:prSet custT="1"/>
      <dgm:spPr>
        <a:solidFill>
          <a:schemeClr val="accent1">
            <a:lumMod val="60000"/>
            <a:lumOff val="40000"/>
          </a:schemeClr>
        </a:solidFill>
      </dgm:spPr>
      <dgm:t>
        <a:bodyPr/>
        <a:lstStyle/>
        <a:p>
          <a:r>
            <a:rPr lang="en-SG" sz="1400" b="1" u="sng" dirty="0">
              <a:solidFill>
                <a:schemeClr val="bg1"/>
              </a:solidFill>
            </a:rPr>
            <a:t>Severe</a:t>
          </a:r>
          <a:endParaRPr lang="en-SG" sz="1400" dirty="0">
            <a:solidFill>
              <a:schemeClr val="bg1"/>
            </a:solidFill>
          </a:endParaRPr>
        </a:p>
        <a:p>
          <a:r>
            <a:rPr lang="en-SG" sz="1200" dirty="0">
              <a:solidFill>
                <a:schemeClr val="bg1"/>
              </a:solidFill>
            </a:rPr>
            <a:t>Requires hospitalisation </a:t>
          </a:r>
        </a:p>
      </dgm:t>
    </dgm:pt>
    <dgm:pt modelId="{41730855-2647-4D48-828D-5FDE4B5DF7D5}" type="parTrans" cxnId="{F2D4B3D0-AA68-479F-8498-41EEA7540988}">
      <dgm:prSet/>
      <dgm:spPr/>
      <dgm:t>
        <a:bodyPr/>
        <a:lstStyle/>
        <a:p>
          <a:endParaRPr lang="en-SG"/>
        </a:p>
      </dgm:t>
    </dgm:pt>
    <dgm:pt modelId="{796CB1AA-6D04-4569-A433-D28128ED010B}" type="sibTrans" cxnId="{F2D4B3D0-AA68-479F-8498-41EEA7540988}">
      <dgm:prSet/>
      <dgm:spPr/>
      <dgm:t>
        <a:bodyPr/>
        <a:lstStyle/>
        <a:p>
          <a:endParaRPr lang="en-SG"/>
        </a:p>
      </dgm:t>
    </dgm:pt>
    <dgm:pt modelId="{F27302C7-419E-4800-8A88-55C1C4EF93C9}" type="pres">
      <dgm:prSet presAssocID="{E7BADDB3-61FA-4AF6-9981-62D2B58D82D3}" presName="Name0" presStyleCnt="0">
        <dgm:presLayoutVars>
          <dgm:dir/>
          <dgm:resizeHandles val="exact"/>
        </dgm:presLayoutVars>
      </dgm:prSet>
      <dgm:spPr/>
    </dgm:pt>
    <dgm:pt modelId="{2826F77C-E93A-493B-9DD2-FB754DB92BE7}" type="pres">
      <dgm:prSet presAssocID="{ED380F1E-C78B-40CE-9C18-B07AFF202234}" presName="parTxOnly" presStyleLbl="node1" presStyleIdx="0" presStyleCnt="4">
        <dgm:presLayoutVars>
          <dgm:bulletEnabled val="1"/>
        </dgm:presLayoutVars>
      </dgm:prSet>
      <dgm:spPr/>
    </dgm:pt>
    <dgm:pt modelId="{2B601FD6-20F1-4B59-B7B1-C8FF5BFB76F2}" type="pres">
      <dgm:prSet presAssocID="{E96F1F9C-5B7F-41C6-B1B7-B948CF36DB2D}" presName="parSpace" presStyleCnt="0"/>
      <dgm:spPr/>
    </dgm:pt>
    <dgm:pt modelId="{35F42969-6FDA-4335-8C1E-092E1835C672}" type="pres">
      <dgm:prSet presAssocID="{CF5D9FF2-A4E6-4083-89A8-43DBA9316714}" presName="parTxOnly" presStyleLbl="node1" presStyleIdx="1" presStyleCnt="4">
        <dgm:presLayoutVars>
          <dgm:bulletEnabled val="1"/>
        </dgm:presLayoutVars>
      </dgm:prSet>
      <dgm:spPr/>
    </dgm:pt>
    <dgm:pt modelId="{EB16C9A3-9E2A-4397-8B7E-0E90CBF664AE}" type="pres">
      <dgm:prSet presAssocID="{7053A742-48CE-4EB0-B839-C4851170E5F0}" presName="parSpace" presStyleCnt="0"/>
      <dgm:spPr/>
    </dgm:pt>
    <dgm:pt modelId="{257FC9AB-54B8-4A97-8FEE-B987318BE82F}" type="pres">
      <dgm:prSet presAssocID="{A6FE3896-51AE-4928-B90E-2C3550F034F3}" presName="parTxOnly" presStyleLbl="node1" presStyleIdx="2" presStyleCnt="4">
        <dgm:presLayoutVars>
          <dgm:bulletEnabled val="1"/>
        </dgm:presLayoutVars>
      </dgm:prSet>
      <dgm:spPr/>
    </dgm:pt>
    <dgm:pt modelId="{7C8A5B20-F274-477B-8787-8466EDF0CFF0}" type="pres">
      <dgm:prSet presAssocID="{23C7C097-9D75-42D3-817A-3CA65FE15C2B}" presName="parSpace" presStyleCnt="0"/>
      <dgm:spPr/>
    </dgm:pt>
    <dgm:pt modelId="{00A5B10E-BFEC-455D-A555-4BB9756E5AD6}" type="pres">
      <dgm:prSet presAssocID="{C93E7F61-A2F0-4D16-9267-0551E83203C8}" presName="parTxOnly" presStyleLbl="node1" presStyleIdx="3" presStyleCnt="4">
        <dgm:presLayoutVars>
          <dgm:bulletEnabled val="1"/>
        </dgm:presLayoutVars>
      </dgm:prSet>
      <dgm:spPr/>
    </dgm:pt>
  </dgm:ptLst>
  <dgm:cxnLst>
    <dgm:cxn modelId="{45D9C101-A893-4490-B691-96D1CBD3F94A}" type="presOf" srcId="{E7BADDB3-61FA-4AF6-9981-62D2B58D82D3}" destId="{F27302C7-419E-4800-8A88-55C1C4EF93C9}" srcOrd="0" destOrd="0" presId="urn:microsoft.com/office/officeart/2005/8/layout/hChevron3"/>
    <dgm:cxn modelId="{EA268A15-D209-4A2D-9B26-CC912D3381F0}" srcId="{E7BADDB3-61FA-4AF6-9981-62D2B58D82D3}" destId="{ED380F1E-C78B-40CE-9C18-B07AFF202234}" srcOrd="0" destOrd="0" parTransId="{A0088766-C7C8-46B7-931E-244AFD0749C5}" sibTransId="{E96F1F9C-5B7F-41C6-B1B7-B948CF36DB2D}"/>
    <dgm:cxn modelId="{F0541463-8A63-4E5B-840D-B0A1BE04987A}" type="presOf" srcId="{ED380F1E-C78B-40CE-9C18-B07AFF202234}" destId="{2826F77C-E93A-493B-9DD2-FB754DB92BE7}" srcOrd="0" destOrd="0" presId="urn:microsoft.com/office/officeart/2005/8/layout/hChevron3"/>
    <dgm:cxn modelId="{8BEA554F-9ED1-46FD-A690-B2937FE1F559}" srcId="{E7BADDB3-61FA-4AF6-9981-62D2B58D82D3}" destId="{CF5D9FF2-A4E6-4083-89A8-43DBA9316714}" srcOrd="1" destOrd="0" parTransId="{7A1FC83B-54F8-48EA-A910-F5A2FDE42C03}" sibTransId="{7053A742-48CE-4EB0-B839-C4851170E5F0}"/>
    <dgm:cxn modelId="{AE872857-EAF9-419E-B8C6-3D7911847B20}" type="presOf" srcId="{C93E7F61-A2F0-4D16-9267-0551E83203C8}" destId="{00A5B10E-BFEC-455D-A555-4BB9756E5AD6}" srcOrd="0" destOrd="0" presId="urn:microsoft.com/office/officeart/2005/8/layout/hChevron3"/>
    <dgm:cxn modelId="{8BE448AD-2277-401B-9562-7E07FBBEBC42}" type="presOf" srcId="{A6FE3896-51AE-4928-B90E-2C3550F034F3}" destId="{257FC9AB-54B8-4A97-8FEE-B987318BE82F}" srcOrd="0" destOrd="0" presId="urn:microsoft.com/office/officeart/2005/8/layout/hChevron3"/>
    <dgm:cxn modelId="{E1DE5AC6-25A2-4CC6-A125-AF59C76DA62D}" srcId="{E7BADDB3-61FA-4AF6-9981-62D2B58D82D3}" destId="{A6FE3896-51AE-4928-B90E-2C3550F034F3}" srcOrd="2" destOrd="0" parTransId="{3D6F4AE2-1CED-4D34-9640-1E41A2AA69AF}" sibTransId="{23C7C097-9D75-42D3-817A-3CA65FE15C2B}"/>
    <dgm:cxn modelId="{F2D4B3D0-AA68-479F-8498-41EEA7540988}" srcId="{E7BADDB3-61FA-4AF6-9981-62D2B58D82D3}" destId="{C93E7F61-A2F0-4D16-9267-0551E83203C8}" srcOrd="3" destOrd="0" parTransId="{41730855-2647-4D48-828D-5FDE4B5DF7D5}" sibTransId="{796CB1AA-6D04-4569-A433-D28128ED010B}"/>
    <dgm:cxn modelId="{64F5C7E9-1B00-45BE-8CC8-B6E1F0BBECA5}" type="presOf" srcId="{CF5D9FF2-A4E6-4083-89A8-43DBA9316714}" destId="{35F42969-6FDA-4335-8C1E-092E1835C672}" srcOrd="0" destOrd="0" presId="urn:microsoft.com/office/officeart/2005/8/layout/hChevron3"/>
    <dgm:cxn modelId="{194A37AA-427A-4508-9EF5-A8EB0989B3C5}" type="presParOf" srcId="{F27302C7-419E-4800-8A88-55C1C4EF93C9}" destId="{2826F77C-E93A-493B-9DD2-FB754DB92BE7}" srcOrd="0" destOrd="0" presId="urn:microsoft.com/office/officeart/2005/8/layout/hChevron3"/>
    <dgm:cxn modelId="{B6BFD10D-5EDC-4F87-A2DC-2F7B27A50F53}" type="presParOf" srcId="{F27302C7-419E-4800-8A88-55C1C4EF93C9}" destId="{2B601FD6-20F1-4B59-B7B1-C8FF5BFB76F2}" srcOrd="1" destOrd="0" presId="urn:microsoft.com/office/officeart/2005/8/layout/hChevron3"/>
    <dgm:cxn modelId="{575B88CE-FF84-4036-8914-F302B4DDBC13}" type="presParOf" srcId="{F27302C7-419E-4800-8A88-55C1C4EF93C9}" destId="{35F42969-6FDA-4335-8C1E-092E1835C672}" srcOrd="2" destOrd="0" presId="urn:microsoft.com/office/officeart/2005/8/layout/hChevron3"/>
    <dgm:cxn modelId="{991D5D91-2A47-48E3-ABA0-FEB3D0CE3D06}" type="presParOf" srcId="{F27302C7-419E-4800-8A88-55C1C4EF93C9}" destId="{EB16C9A3-9E2A-4397-8B7E-0E90CBF664AE}" srcOrd="3" destOrd="0" presId="urn:microsoft.com/office/officeart/2005/8/layout/hChevron3"/>
    <dgm:cxn modelId="{C1581EE9-E487-4E7D-B5FB-4711B301DE1D}" type="presParOf" srcId="{F27302C7-419E-4800-8A88-55C1C4EF93C9}" destId="{257FC9AB-54B8-4A97-8FEE-B987318BE82F}" srcOrd="4" destOrd="0" presId="urn:microsoft.com/office/officeart/2005/8/layout/hChevron3"/>
    <dgm:cxn modelId="{435D3D30-334D-4A10-9339-9302EF477EBD}" type="presParOf" srcId="{F27302C7-419E-4800-8A88-55C1C4EF93C9}" destId="{7C8A5B20-F274-477B-8787-8466EDF0CFF0}" srcOrd="5" destOrd="0" presId="urn:microsoft.com/office/officeart/2005/8/layout/hChevron3"/>
    <dgm:cxn modelId="{F050756C-8C41-4FC7-8E55-5EAD856FA71E}" type="presParOf" srcId="{F27302C7-419E-4800-8A88-55C1C4EF93C9}" destId="{00A5B10E-BFEC-455D-A555-4BB9756E5AD6}"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6F77C-E93A-493B-9DD2-FB754DB92BE7}">
      <dsp:nvSpPr>
        <dsp:cNvPr id="0" name=""/>
        <dsp:cNvSpPr/>
      </dsp:nvSpPr>
      <dsp:spPr>
        <a:xfrm>
          <a:off x="1227" y="1622202"/>
          <a:ext cx="2394272" cy="957708"/>
        </a:xfrm>
        <a:prstGeom prst="homePlate">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ts val="1200"/>
            </a:spcAft>
            <a:buNone/>
          </a:pPr>
          <a:r>
            <a:rPr lang="en-SG" sz="1400" b="1" u="sng" kern="1200" dirty="0">
              <a:solidFill>
                <a:schemeClr val="bg1"/>
              </a:solidFill>
            </a:rPr>
            <a:t>Normal</a:t>
          </a:r>
          <a:endParaRPr lang="en-SG" sz="1100" kern="1200" dirty="0">
            <a:solidFill>
              <a:schemeClr val="bg1"/>
            </a:solidFill>
          </a:endParaRPr>
        </a:p>
        <a:p>
          <a:pPr marL="0" lvl="0" indent="0" algn="ctr" defTabSz="622300">
            <a:lnSpc>
              <a:spcPct val="90000"/>
            </a:lnSpc>
            <a:spcBef>
              <a:spcPct val="0"/>
            </a:spcBef>
            <a:spcAft>
              <a:spcPct val="35000"/>
            </a:spcAft>
            <a:buNone/>
          </a:pPr>
          <a:r>
            <a:rPr lang="en-SG" sz="1100" kern="1200" dirty="0">
              <a:solidFill>
                <a:schemeClr val="bg1"/>
              </a:solidFill>
            </a:rPr>
            <a:t>NIL</a:t>
          </a:r>
        </a:p>
        <a:p>
          <a:pPr marL="0" lvl="0" indent="0" algn="ctr" defTabSz="622300">
            <a:lnSpc>
              <a:spcPct val="90000"/>
            </a:lnSpc>
            <a:spcBef>
              <a:spcPct val="0"/>
            </a:spcBef>
            <a:spcAft>
              <a:spcPct val="35000"/>
            </a:spcAft>
            <a:buNone/>
          </a:pPr>
          <a:endParaRPr lang="en-SG" sz="1100" kern="1200" dirty="0">
            <a:solidFill>
              <a:schemeClr val="bg1"/>
            </a:solidFill>
          </a:endParaRPr>
        </a:p>
      </dsp:txBody>
      <dsp:txXfrm>
        <a:off x="1227" y="1622202"/>
        <a:ext cx="2154845" cy="957708"/>
      </dsp:txXfrm>
    </dsp:sp>
    <dsp:sp modelId="{35F42969-6FDA-4335-8C1E-092E1835C672}">
      <dsp:nvSpPr>
        <dsp:cNvPr id="0" name=""/>
        <dsp:cNvSpPr/>
      </dsp:nvSpPr>
      <dsp:spPr>
        <a:xfrm>
          <a:off x="1916645" y="1622202"/>
          <a:ext cx="2394272" cy="957708"/>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1200"/>
            </a:spcAft>
            <a:buNone/>
          </a:pPr>
          <a:r>
            <a:rPr lang="en-SG" sz="1400" b="1" u="sng" kern="1200" dirty="0">
              <a:solidFill>
                <a:schemeClr val="bg1"/>
              </a:solidFill>
            </a:rPr>
            <a:t>Mild</a:t>
          </a:r>
          <a:endParaRPr lang="en-SG" sz="1100" kern="1200" dirty="0">
            <a:solidFill>
              <a:schemeClr val="bg1"/>
            </a:solidFill>
          </a:endParaRPr>
        </a:p>
        <a:p>
          <a:pPr marL="0" lvl="0" indent="0" algn="ctr" defTabSz="622300">
            <a:lnSpc>
              <a:spcPct val="90000"/>
            </a:lnSpc>
            <a:spcBef>
              <a:spcPct val="0"/>
            </a:spcBef>
            <a:spcAft>
              <a:spcPct val="35000"/>
            </a:spcAft>
            <a:buNone/>
          </a:pPr>
          <a:r>
            <a:rPr lang="en-SG" sz="1100" kern="1200" dirty="0">
              <a:solidFill>
                <a:schemeClr val="bg1"/>
              </a:solidFill>
            </a:rPr>
            <a:t>Watchful</a:t>
          </a:r>
        </a:p>
        <a:p>
          <a:pPr marL="0" lvl="0" indent="0" algn="ctr" defTabSz="622300">
            <a:lnSpc>
              <a:spcPct val="90000"/>
            </a:lnSpc>
            <a:spcBef>
              <a:spcPct val="0"/>
            </a:spcBef>
            <a:spcAft>
              <a:spcPct val="35000"/>
            </a:spcAft>
            <a:buNone/>
          </a:pPr>
          <a:r>
            <a:rPr lang="en-SG" sz="1100" kern="1200" dirty="0">
              <a:solidFill>
                <a:schemeClr val="bg1"/>
              </a:solidFill>
            </a:rPr>
            <a:t>Repeat PHQ-9</a:t>
          </a:r>
        </a:p>
      </dsp:txBody>
      <dsp:txXfrm>
        <a:off x="2395499" y="1622202"/>
        <a:ext cx="1436564" cy="957708"/>
      </dsp:txXfrm>
    </dsp:sp>
    <dsp:sp modelId="{257FC9AB-54B8-4A97-8FEE-B987318BE82F}">
      <dsp:nvSpPr>
        <dsp:cNvPr id="0" name=""/>
        <dsp:cNvSpPr/>
      </dsp:nvSpPr>
      <dsp:spPr>
        <a:xfrm>
          <a:off x="3832063" y="1622202"/>
          <a:ext cx="2394272" cy="957708"/>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1200"/>
            </a:spcAft>
            <a:buNone/>
          </a:pPr>
          <a:r>
            <a:rPr lang="en-SG" sz="1400" b="1" u="sng" kern="1200" dirty="0">
              <a:solidFill>
                <a:schemeClr val="bg1"/>
              </a:solidFill>
            </a:rPr>
            <a:t>Moderate</a:t>
          </a:r>
          <a:endParaRPr lang="en-SG" sz="1100" kern="1200" dirty="0">
            <a:solidFill>
              <a:schemeClr val="bg1"/>
            </a:solidFill>
          </a:endParaRPr>
        </a:p>
        <a:p>
          <a:pPr marL="0" lvl="0" indent="0" algn="ctr" defTabSz="622300">
            <a:lnSpc>
              <a:spcPct val="90000"/>
            </a:lnSpc>
            <a:spcBef>
              <a:spcPct val="0"/>
            </a:spcBef>
            <a:spcAft>
              <a:spcPct val="35000"/>
            </a:spcAft>
            <a:buNone/>
          </a:pPr>
          <a:r>
            <a:rPr lang="en-SG" sz="1100" kern="1200" dirty="0">
              <a:solidFill>
                <a:schemeClr val="bg1"/>
              </a:solidFill>
            </a:rPr>
            <a:t>Treatment plan</a:t>
          </a:r>
        </a:p>
        <a:p>
          <a:pPr marL="0" lvl="0" indent="0" algn="ctr" defTabSz="622300">
            <a:lnSpc>
              <a:spcPct val="90000"/>
            </a:lnSpc>
            <a:spcBef>
              <a:spcPct val="0"/>
            </a:spcBef>
            <a:spcAft>
              <a:spcPct val="35000"/>
            </a:spcAft>
            <a:buNone/>
          </a:pPr>
          <a:endParaRPr lang="en-SG" sz="1100" kern="1200" dirty="0">
            <a:solidFill>
              <a:schemeClr val="bg1"/>
            </a:solidFill>
          </a:endParaRPr>
        </a:p>
      </dsp:txBody>
      <dsp:txXfrm>
        <a:off x="4310917" y="1622202"/>
        <a:ext cx="1436564" cy="957708"/>
      </dsp:txXfrm>
    </dsp:sp>
    <dsp:sp modelId="{D5EB9913-68DD-4833-80B5-3863CB6CF070}">
      <dsp:nvSpPr>
        <dsp:cNvPr id="0" name=""/>
        <dsp:cNvSpPr/>
      </dsp:nvSpPr>
      <dsp:spPr>
        <a:xfrm>
          <a:off x="5747481" y="1622202"/>
          <a:ext cx="2394272" cy="957708"/>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1200"/>
            </a:spcAft>
            <a:buNone/>
          </a:pPr>
          <a:r>
            <a:rPr lang="en-SG" sz="1400" b="1" u="sng" kern="1200" dirty="0">
              <a:solidFill>
                <a:schemeClr val="bg1"/>
              </a:solidFill>
            </a:rPr>
            <a:t>Severe</a:t>
          </a:r>
          <a:endParaRPr lang="en-SG" sz="1100" kern="1200" dirty="0">
            <a:solidFill>
              <a:schemeClr val="bg1"/>
            </a:solidFill>
          </a:endParaRPr>
        </a:p>
        <a:p>
          <a:pPr marL="0" lvl="0" indent="0" algn="ctr" defTabSz="622300">
            <a:lnSpc>
              <a:spcPct val="90000"/>
            </a:lnSpc>
            <a:spcBef>
              <a:spcPct val="0"/>
            </a:spcBef>
            <a:spcAft>
              <a:spcPct val="35000"/>
            </a:spcAft>
            <a:buNone/>
          </a:pPr>
          <a:r>
            <a:rPr lang="en-SG" sz="1100" kern="1200" dirty="0">
              <a:solidFill>
                <a:schemeClr val="bg1"/>
              </a:solidFill>
            </a:rPr>
            <a:t>Active treatment</a:t>
          </a:r>
        </a:p>
        <a:p>
          <a:pPr marL="0" lvl="0" indent="0" algn="ctr" defTabSz="622300">
            <a:lnSpc>
              <a:spcPct val="90000"/>
            </a:lnSpc>
            <a:spcBef>
              <a:spcPct val="0"/>
            </a:spcBef>
            <a:spcAft>
              <a:spcPct val="35000"/>
            </a:spcAft>
            <a:buNone/>
          </a:pPr>
          <a:endParaRPr lang="en-SG" sz="1100" kern="1200" dirty="0">
            <a:solidFill>
              <a:schemeClr val="bg1"/>
            </a:solidFill>
          </a:endParaRPr>
        </a:p>
      </dsp:txBody>
      <dsp:txXfrm>
        <a:off x="6226335" y="1622202"/>
        <a:ext cx="1436564" cy="957708"/>
      </dsp:txXfrm>
    </dsp:sp>
    <dsp:sp modelId="{35924D3E-462E-420E-BBC4-377C1E9C5A6F}">
      <dsp:nvSpPr>
        <dsp:cNvPr id="0" name=""/>
        <dsp:cNvSpPr/>
      </dsp:nvSpPr>
      <dsp:spPr>
        <a:xfrm>
          <a:off x="7662899" y="1622202"/>
          <a:ext cx="2394272" cy="957708"/>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600"/>
            </a:spcAft>
            <a:buNone/>
          </a:pPr>
          <a:r>
            <a:rPr lang="en-SG" sz="1400" b="1" u="sng" kern="1200" dirty="0">
              <a:solidFill>
                <a:schemeClr val="bg1"/>
              </a:solidFill>
            </a:rPr>
            <a:t>Very severe</a:t>
          </a:r>
          <a:endParaRPr lang="en-SG" sz="1100" kern="1200" dirty="0">
            <a:solidFill>
              <a:schemeClr val="bg1"/>
            </a:solidFill>
          </a:endParaRPr>
        </a:p>
        <a:p>
          <a:pPr marL="0" lvl="0" indent="0" algn="ctr" defTabSz="622300">
            <a:lnSpc>
              <a:spcPct val="90000"/>
            </a:lnSpc>
            <a:spcBef>
              <a:spcPct val="0"/>
            </a:spcBef>
            <a:spcAft>
              <a:spcPct val="35000"/>
            </a:spcAft>
            <a:buNone/>
          </a:pPr>
          <a:r>
            <a:rPr lang="en-SG" sz="1100" kern="1200" dirty="0">
              <a:solidFill>
                <a:schemeClr val="bg1"/>
              </a:solidFill>
            </a:rPr>
            <a:t>Immediate pharmacotherapy</a:t>
          </a:r>
        </a:p>
        <a:p>
          <a:pPr marL="0" lvl="0" indent="0" algn="ctr" defTabSz="622300">
            <a:lnSpc>
              <a:spcPct val="90000"/>
            </a:lnSpc>
            <a:spcBef>
              <a:spcPct val="0"/>
            </a:spcBef>
            <a:spcAft>
              <a:spcPct val="35000"/>
            </a:spcAft>
            <a:buNone/>
          </a:pPr>
          <a:r>
            <a:rPr lang="en-SG" sz="1100" kern="1200" dirty="0">
              <a:solidFill>
                <a:schemeClr val="bg1"/>
              </a:solidFill>
            </a:rPr>
            <a:t>KIV urgent referral</a:t>
          </a:r>
        </a:p>
      </dsp:txBody>
      <dsp:txXfrm>
        <a:off x="8141753" y="1622202"/>
        <a:ext cx="1436564" cy="9577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6F77C-E93A-493B-9DD2-FB754DB92BE7}">
      <dsp:nvSpPr>
        <dsp:cNvPr id="0" name=""/>
        <dsp:cNvSpPr/>
      </dsp:nvSpPr>
      <dsp:spPr>
        <a:xfrm>
          <a:off x="3897" y="0"/>
          <a:ext cx="3408208" cy="899891"/>
        </a:xfrm>
        <a:prstGeom prst="homePlate">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ts val="600"/>
            </a:spcAft>
            <a:buNone/>
          </a:pPr>
          <a:r>
            <a:rPr lang="en-SG" sz="1400" b="1" u="sng" kern="1200" dirty="0">
              <a:solidFill>
                <a:schemeClr val="bg1"/>
              </a:solidFill>
            </a:rPr>
            <a:t>Normal</a:t>
          </a:r>
          <a:endParaRPr lang="en-SG" sz="1100" kern="1200" dirty="0">
            <a:solidFill>
              <a:schemeClr val="bg1"/>
            </a:solidFill>
          </a:endParaRPr>
        </a:p>
        <a:p>
          <a:pPr marL="0" lvl="0" indent="0" algn="ctr" defTabSz="622300">
            <a:lnSpc>
              <a:spcPct val="90000"/>
            </a:lnSpc>
            <a:spcBef>
              <a:spcPct val="0"/>
            </a:spcBef>
            <a:spcAft>
              <a:spcPts val="0"/>
            </a:spcAft>
            <a:buNone/>
          </a:pPr>
          <a:r>
            <a:rPr lang="en-SG" sz="1200" kern="1200" dirty="0">
              <a:solidFill>
                <a:schemeClr val="bg1"/>
              </a:solidFill>
            </a:rPr>
            <a:t>NIL</a:t>
          </a:r>
        </a:p>
        <a:p>
          <a:pPr marL="0" lvl="0" indent="0" algn="ctr" defTabSz="622300">
            <a:lnSpc>
              <a:spcPct val="90000"/>
            </a:lnSpc>
            <a:spcBef>
              <a:spcPct val="0"/>
            </a:spcBef>
            <a:spcAft>
              <a:spcPts val="0"/>
            </a:spcAft>
            <a:buNone/>
          </a:pPr>
          <a:endParaRPr lang="en-SG" sz="1200" kern="1200" dirty="0">
            <a:solidFill>
              <a:schemeClr val="bg1"/>
            </a:solidFill>
          </a:endParaRPr>
        </a:p>
      </dsp:txBody>
      <dsp:txXfrm>
        <a:off x="3897" y="0"/>
        <a:ext cx="3183235" cy="899891"/>
      </dsp:txXfrm>
    </dsp:sp>
    <dsp:sp modelId="{35F42969-6FDA-4335-8C1E-092E1835C672}">
      <dsp:nvSpPr>
        <dsp:cNvPr id="0" name=""/>
        <dsp:cNvSpPr/>
      </dsp:nvSpPr>
      <dsp:spPr>
        <a:xfrm>
          <a:off x="2730464" y="0"/>
          <a:ext cx="3408208" cy="899891"/>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600"/>
            </a:spcAft>
            <a:buNone/>
          </a:pPr>
          <a:r>
            <a:rPr lang="en-SG" sz="1400" b="1" u="sng" kern="1200" dirty="0">
              <a:solidFill>
                <a:schemeClr val="bg1"/>
              </a:solidFill>
            </a:rPr>
            <a:t>Mild</a:t>
          </a:r>
          <a:endParaRPr lang="en-SG" sz="1100" kern="1200" dirty="0">
            <a:solidFill>
              <a:schemeClr val="bg1"/>
            </a:solidFill>
          </a:endParaRPr>
        </a:p>
        <a:p>
          <a:pPr marL="0" lvl="0" indent="0" algn="ctr" defTabSz="622300">
            <a:lnSpc>
              <a:spcPct val="90000"/>
            </a:lnSpc>
            <a:spcBef>
              <a:spcPct val="0"/>
            </a:spcBef>
            <a:spcAft>
              <a:spcPts val="0"/>
            </a:spcAft>
            <a:buNone/>
          </a:pPr>
          <a:r>
            <a:rPr lang="en-SG" sz="1200" kern="1200" dirty="0">
              <a:solidFill>
                <a:schemeClr val="bg1"/>
              </a:solidFill>
            </a:rPr>
            <a:t>Suggestive of depression</a:t>
          </a:r>
        </a:p>
        <a:p>
          <a:pPr marL="0" lvl="0" indent="0" algn="ctr" defTabSz="622300">
            <a:lnSpc>
              <a:spcPct val="90000"/>
            </a:lnSpc>
            <a:spcBef>
              <a:spcPct val="0"/>
            </a:spcBef>
            <a:spcAft>
              <a:spcPct val="35000"/>
            </a:spcAft>
            <a:buNone/>
          </a:pPr>
          <a:r>
            <a:rPr lang="en-SG" sz="1200" kern="1200" dirty="0">
              <a:solidFill>
                <a:schemeClr val="bg1"/>
              </a:solidFill>
            </a:rPr>
            <a:t>Warrant comprehensive assessment</a:t>
          </a:r>
        </a:p>
      </dsp:txBody>
      <dsp:txXfrm>
        <a:off x="3180410" y="0"/>
        <a:ext cx="2508317" cy="899891"/>
      </dsp:txXfrm>
    </dsp:sp>
    <dsp:sp modelId="{257FC9AB-54B8-4A97-8FEE-B987318BE82F}">
      <dsp:nvSpPr>
        <dsp:cNvPr id="0" name=""/>
        <dsp:cNvSpPr/>
      </dsp:nvSpPr>
      <dsp:spPr>
        <a:xfrm>
          <a:off x="5457031" y="0"/>
          <a:ext cx="3408208" cy="899891"/>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600"/>
            </a:spcAft>
            <a:buNone/>
          </a:pPr>
          <a:r>
            <a:rPr lang="en-SG" sz="1400" b="1" u="sng" kern="1200" dirty="0">
              <a:solidFill>
                <a:schemeClr val="bg1"/>
              </a:solidFill>
            </a:rPr>
            <a:t>Moderate to Severe</a:t>
          </a:r>
          <a:endParaRPr lang="en-SG" sz="1100" kern="1200" dirty="0">
            <a:solidFill>
              <a:schemeClr val="bg1"/>
            </a:solidFill>
          </a:endParaRPr>
        </a:p>
        <a:p>
          <a:pPr marL="0" lvl="0" indent="0" algn="ctr" defTabSz="622300">
            <a:lnSpc>
              <a:spcPct val="90000"/>
            </a:lnSpc>
            <a:spcBef>
              <a:spcPct val="0"/>
            </a:spcBef>
            <a:spcAft>
              <a:spcPts val="0"/>
            </a:spcAft>
            <a:buNone/>
          </a:pPr>
          <a:r>
            <a:rPr lang="en-SG" sz="1200" kern="1200" dirty="0">
              <a:solidFill>
                <a:schemeClr val="bg1"/>
              </a:solidFill>
            </a:rPr>
            <a:t>Almost always indicative of depression</a:t>
          </a:r>
        </a:p>
        <a:p>
          <a:pPr marL="0" lvl="0" indent="0" algn="ctr" defTabSz="622300">
            <a:lnSpc>
              <a:spcPct val="90000"/>
            </a:lnSpc>
            <a:spcBef>
              <a:spcPct val="0"/>
            </a:spcBef>
            <a:spcAft>
              <a:spcPts val="0"/>
            </a:spcAft>
            <a:buNone/>
          </a:pPr>
          <a:r>
            <a:rPr lang="en-SG" sz="1200" kern="1200" dirty="0">
              <a:solidFill>
                <a:schemeClr val="bg1"/>
              </a:solidFill>
            </a:rPr>
            <a:t>(sensitivity 84%, specificity 95%)</a:t>
          </a:r>
          <a:endParaRPr lang="en-SG" sz="1100" kern="1200" dirty="0">
            <a:solidFill>
              <a:schemeClr val="bg1"/>
            </a:solidFill>
          </a:endParaRPr>
        </a:p>
      </dsp:txBody>
      <dsp:txXfrm>
        <a:off x="5906977" y="0"/>
        <a:ext cx="2508317" cy="8998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6F77C-E93A-493B-9DD2-FB754DB92BE7}">
      <dsp:nvSpPr>
        <dsp:cNvPr id="0" name=""/>
        <dsp:cNvSpPr/>
      </dsp:nvSpPr>
      <dsp:spPr>
        <a:xfrm>
          <a:off x="2911" y="0"/>
          <a:ext cx="2920921" cy="660960"/>
        </a:xfrm>
        <a:prstGeom prst="homePlate">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ts val="600"/>
            </a:spcAft>
            <a:buNone/>
          </a:pPr>
          <a:r>
            <a:rPr lang="en-SG" sz="1400" b="1" u="sng" kern="1200" dirty="0">
              <a:solidFill>
                <a:schemeClr val="bg1"/>
              </a:solidFill>
            </a:rPr>
            <a:t>Normal</a:t>
          </a:r>
        </a:p>
        <a:p>
          <a:pPr marL="0" lvl="0" indent="0" algn="ctr" defTabSz="622300">
            <a:lnSpc>
              <a:spcPct val="90000"/>
            </a:lnSpc>
            <a:spcBef>
              <a:spcPct val="0"/>
            </a:spcBef>
            <a:spcAft>
              <a:spcPts val="600"/>
            </a:spcAft>
            <a:buNone/>
          </a:pPr>
          <a:r>
            <a:rPr lang="en-SG" sz="1200" b="0" u="none" kern="1200" dirty="0">
              <a:solidFill>
                <a:schemeClr val="bg1"/>
              </a:solidFill>
            </a:rPr>
            <a:t>NIL</a:t>
          </a:r>
          <a:endParaRPr lang="en-SG" sz="1050" b="0" u="none" kern="1200" dirty="0">
            <a:solidFill>
              <a:schemeClr val="bg1"/>
            </a:solidFill>
          </a:endParaRPr>
        </a:p>
      </dsp:txBody>
      <dsp:txXfrm>
        <a:off x="2911" y="0"/>
        <a:ext cx="2755681" cy="660960"/>
      </dsp:txXfrm>
    </dsp:sp>
    <dsp:sp modelId="{35F42969-6FDA-4335-8C1E-092E1835C672}">
      <dsp:nvSpPr>
        <dsp:cNvPr id="0" name=""/>
        <dsp:cNvSpPr/>
      </dsp:nvSpPr>
      <dsp:spPr>
        <a:xfrm>
          <a:off x="2339648" y="0"/>
          <a:ext cx="2920921" cy="660960"/>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600"/>
            </a:spcAft>
            <a:buNone/>
          </a:pPr>
          <a:r>
            <a:rPr lang="en-SG" sz="1400" b="1" u="sng" kern="1200" dirty="0">
              <a:solidFill>
                <a:schemeClr val="bg1"/>
              </a:solidFill>
            </a:rPr>
            <a:t>Mild</a:t>
          </a:r>
        </a:p>
        <a:p>
          <a:pPr marL="0" lvl="0" indent="0" algn="ctr" defTabSz="622300">
            <a:lnSpc>
              <a:spcPct val="90000"/>
            </a:lnSpc>
            <a:spcBef>
              <a:spcPct val="0"/>
            </a:spcBef>
            <a:spcAft>
              <a:spcPts val="600"/>
            </a:spcAft>
            <a:buNone/>
          </a:pPr>
          <a:r>
            <a:rPr lang="en-SG" sz="1200" kern="1200" dirty="0">
              <a:solidFill>
                <a:schemeClr val="bg1"/>
              </a:solidFill>
            </a:rPr>
            <a:t>Close monitoring </a:t>
          </a:r>
          <a:endParaRPr lang="en-SG" sz="1050" kern="1200" dirty="0">
            <a:solidFill>
              <a:schemeClr val="bg1"/>
            </a:solidFill>
          </a:endParaRPr>
        </a:p>
      </dsp:txBody>
      <dsp:txXfrm>
        <a:off x="2670128" y="0"/>
        <a:ext cx="2259961" cy="660960"/>
      </dsp:txXfrm>
    </dsp:sp>
    <dsp:sp modelId="{257FC9AB-54B8-4A97-8FEE-B987318BE82F}">
      <dsp:nvSpPr>
        <dsp:cNvPr id="0" name=""/>
        <dsp:cNvSpPr/>
      </dsp:nvSpPr>
      <dsp:spPr>
        <a:xfrm>
          <a:off x="4676385" y="0"/>
          <a:ext cx="2920921" cy="660960"/>
        </a:xfrm>
        <a:prstGeom prst="chevron">
          <a:avLst/>
        </a:prstGeom>
        <a:solidFill>
          <a:schemeClr val="accent1">
            <a:lumMod val="60000"/>
            <a:lumOff val="40000"/>
          </a:schemeClr>
        </a:solidFill>
        <a:ln w="25400" cap="flat" cmpd="sng" algn="ctr">
          <a:solidFill>
            <a:schemeClr val="tx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ts val="600"/>
            </a:spcAft>
            <a:buNone/>
          </a:pPr>
          <a:r>
            <a:rPr lang="en-SG" sz="1400" b="1" u="sng" kern="1200" dirty="0">
              <a:solidFill>
                <a:schemeClr val="bg1"/>
              </a:solidFill>
            </a:rPr>
            <a:t>Moderate</a:t>
          </a:r>
          <a:endParaRPr lang="en-SG" sz="1100" kern="1200" dirty="0">
            <a:solidFill>
              <a:schemeClr val="bg1"/>
            </a:solidFill>
          </a:endParaRPr>
        </a:p>
        <a:p>
          <a:pPr marL="0" lvl="0" indent="0" algn="ctr" defTabSz="622300">
            <a:lnSpc>
              <a:spcPct val="90000"/>
            </a:lnSpc>
            <a:spcBef>
              <a:spcPct val="0"/>
            </a:spcBef>
            <a:spcAft>
              <a:spcPts val="0"/>
            </a:spcAft>
            <a:buNone/>
          </a:pPr>
          <a:r>
            <a:rPr lang="en-SG" sz="1200" kern="1200" dirty="0">
              <a:solidFill>
                <a:schemeClr val="bg1"/>
              </a:solidFill>
            </a:rPr>
            <a:t>Consider hospitalisation</a:t>
          </a:r>
        </a:p>
      </dsp:txBody>
      <dsp:txXfrm>
        <a:off x="5006865" y="0"/>
        <a:ext cx="2259961" cy="660960"/>
      </dsp:txXfrm>
    </dsp:sp>
    <dsp:sp modelId="{00A5B10E-BFEC-455D-A555-4BB9756E5AD6}">
      <dsp:nvSpPr>
        <dsp:cNvPr id="0" name=""/>
        <dsp:cNvSpPr/>
      </dsp:nvSpPr>
      <dsp:spPr>
        <a:xfrm>
          <a:off x="7013122" y="0"/>
          <a:ext cx="2920921" cy="660960"/>
        </a:xfrm>
        <a:prstGeom prst="chevron">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SG" sz="1400" b="1" u="sng" kern="1200" dirty="0">
              <a:solidFill>
                <a:schemeClr val="bg1"/>
              </a:solidFill>
            </a:rPr>
            <a:t>Severe</a:t>
          </a:r>
          <a:endParaRPr lang="en-SG" sz="1400" kern="1200" dirty="0">
            <a:solidFill>
              <a:schemeClr val="bg1"/>
            </a:solidFill>
          </a:endParaRPr>
        </a:p>
        <a:p>
          <a:pPr marL="0" lvl="0" indent="0" algn="ctr" defTabSz="622300">
            <a:lnSpc>
              <a:spcPct val="90000"/>
            </a:lnSpc>
            <a:spcBef>
              <a:spcPct val="0"/>
            </a:spcBef>
            <a:spcAft>
              <a:spcPct val="35000"/>
            </a:spcAft>
            <a:buNone/>
          </a:pPr>
          <a:r>
            <a:rPr lang="en-SG" sz="1200" kern="1200" dirty="0">
              <a:solidFill>
                <a:schemeClr val="bg1"/>
              </a:solidFill>
            </a:rPr>
            <a:t>Requires hospitalisation </a:t>
          </a:r>
        </a:p>
      </dsp:txBody>
      <dsp:txXfrm>
        <a:off x="7343602" y="0"/>
        <a:ext cx="2259961" cy="66096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81C5FE6-5449-4378-9EFB-2655DCB36ACC}" type="datetimeFigureOut">
              <a:rPr lang="en-SG" smtClean="0"/>
              <a:t>22/7/2020</a:t>
            </a:fld>
            <a:endParaRPr lang="en-SG"/>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C2E724D-A811-4B17-8BF3-6120F48B724A}" type="slidenum">
              <a:rPr lang="en-SG" smtClean="0"/>
              <a:t>‹#›</a:t>
            </a:fld>
            <a:endParaRPr lang="en-SG"/>
          </a:p>
        </p:txBody>
      </p:sp>
    </p:spTree>
    <p:extLst>
      <p:ext uri="{BB962C8B-B14F-4D97-AF65-F5344CB8AC3E}">
        <p14:creationId xmlns:p14="http://schemas.microsoft.com/office/powerpoint/2010/main" val="41630490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4800" b="1" spc="-50" baseline="0">
                <a:solidFill>
                  <a:schemeClr val="tx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E0092E3B-60B6-41CE-B4C7-D9CAF3B09D56}" type="datetimeFigureOut">
              <a:rPr lang="en-SG" smtClean="0"/>
              <a:t>22/7/2020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6016101-3BE4-4E71-B3CF-F891D98CE534}" type="slidenum">
              <a:rPr lang="en-SG" smtClean="0"/>
              <a:t>‹#›</a:t>
            </a:fld>
            <a:endParaRPr lang="en-SG"/>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D8D8299-31D1-4130-B700-07D05D6A42F8}"/>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60000"/>
                  </a:schemeClr>
                </a:solidFill>
              </a:rPr>
              <a:t>Mental health CME for primary care</a:t>
            </a:r>
            <a:r>
              <a:rPr lang="en-SG" dirty="0">
                <a:solidFill>
                  <a:schemeClr val="bg1">
                    <a:alpha val="60000"/>
                  </a:schemeClr>
                </a:solidFill>
              </a:rPr>
              <a:t>										</a:t>
            </a:r>
            <a:r>
              <a:rPr lang="en-US" dirty="0">
                <a:solidFill>
                  <a:schemeClr val="bg1">
                    <a:alpha val="60000"/>
                  </a:schemeClr>
                </a:solidFill>
              </a:rPr>
              <a:t>VASECME@gmail.com</a:t>
            </a:r>
          </a:p>
          <a:p>
            <a:endParaRPr lang="en-SG" dirty="0">
              <a:solidFill>
                <a:schemeClr val="bg1">
                  <a:alpha val="60000"/>
                </a:schemeClr>
              </a:solidFill>
            </a:endParaRPr>
          </a:p>
        </p:txBody>
      </p:sp>
    </p:spTree>
    <p:extLst>
      <p:ext uri="{BB962C8B-B14F-4D97-AF65-F5344CB8AC3E}">
        <p14:creationId xmlns:p14="http://schemas.microsoft.com/office/powerpoint/2010/main" val="329524048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92E3B-60B6-41CE-B4C7-D9CAF3B09D56}" type="datetimeFigureOut">
              <a:rPr lang="en-SG" smtClean="0"/>
              <a:t>22/7/2020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6016101-3BE4-4E71-B3CF-F891D98CE534}" type="slidenum">
              <a:rPr lang="en-SG" smtClean="0"/>
              <a:t>‹#›</a:t>
            </a:fld>
            <a:endParaRPr lang="en-SG"/>
          </a:p>
        </p:txBody>
      </p:sp>
    </p:spTree>
    <p:extLst>
      <p:ext uri="{BB962C8B-B14F-4D97-AF65-F5344CB8AC3E}">
        <p14:creationId xmlns:p14="http://schemas.microsoft.com/office/powerpoint/2010/main" val="1818731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92E3B-60B6-41CE-B4C7-D9CAF3B09D56}" type="datetimeFigureOut">
              <a:rPr lang="en-SG" smtClean="0"/>
              <a:t>22/7/2020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6016101-3BE4-4E71-B3CF-F891D98CE534}" type="slidenum">
              <a:rPr lang="en-SG" smtClean="0"/>
              <a:t>‹#›</a:t>
            </a:fld>
            <a:endParaRPr lang="en-SG"/>
          </a:p>
        </p:txBody>
      </p:sp>
      <p:sp>
        <p:nvSpPr>
          <p:cNvPr id="9" name="TextBox 8">
            <a:extLst>
              <a:ext uri="{FF2B5EF4-FFF2-40B4-BE49-F238E27FC236}">
                <a16:creationId xmlns:a16="http://schemas.microsoft.com/office/drawing/2014/main" id="{73F6C25F-1F7B-4E9F-A37F-AEF9306FF89B}"/>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tx1">
                    <a:alpha val="60000"/>
                  </a:schemeClr>
                </a:solidFill>
              </a:rPr>
              <a:t>Mental health CME for primary care</a:t>
            </a:r>
            <a:r>
              <a:rPr lang="en-SG" dirty="0">
                <a:solidFill>
                  <a:schemeClr val="tx1">
                    <a:alpha val="60000"/>
                  </a:schemeClr>
                </a:solidFill>
              </a:rPr>
              <a:t>										</a:t>
            </a:r>
            <a:r>
              <a:rPr lang="en-US" dirty="0">
                <a:solidFill>
                  <a:schemeClr val="tx1">
                    <a:alpha val="60000"/>
                  </a:schemeClr>
                </a:solidFill>
              </a:rPr>
              <a:t>VASECME@gmail.com</a:t>
            </a:r>
          </a:p>
          <a:p>
            <a:endParaRPr lang="en-SG" dirty="0">
              <a:solidFill>
                <a:schemeClr val="tx1">
                  <a:alpha val="60000"/>
                </a:schemeClr>
              </a:solidFill>
            </a:endParaRPr>
          </a:p>
        </p:txBody>
      </p:sp>
    </p:spTree>
    <p:extLst>
      <p:ext uri="{BB962C8B-B14F-4D97-AF65-F5344CB8AC3E}">
        <p14:creationId xmlns:p14="http://schemas.microsoft.com/office/powerpoint/2010/main" val="3112821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Date Placeholder 3"/>
          <p:cNvSpPr>
            <a:spLocks noGrp="1"/>
          </p:cNvSpPr>
          <p:nvPr>
            <p:ph type="dt" sz="half" idx="10"/>
          </p:nvPr>
        </p:nvSpPr>
        <p:spPr/>
        <p:txBody>
          <a:bodyPr/>
          <a:lstStyle/>
          <a:p>
            <a:fld id="{E0092E3B-60B6-41CE-B4C7-D9CAF3B09D56}" type="datetimeFigureOut">
              <a:rPr lang="en-SG" smtClean="0"/>
              <a:t>22/7/2020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6016101-3BE4-4E71-B3CF-F891D98CE534}" type="slidenum">
              <a:rPr lang="en-SG" smtClean="0"/>
              <a:t>‹#›</a:t>
            </a:fld>
            <a:endParaRPr lang="en-SG"/>
          </a:p>
        </p:txBody>
      </p:sp>
    </p:spTree>
    <p:extLst>
      <p:ext uri="{BB962C8B-B14F-4D97-AF65-F5344CB8AC3E}">
        <p14:creationId xmlns:p14="http://schemas.microsoft.com/office/powerpoint/2010/main" val="813739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4800" b="1">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800" cap="all" spc="200" baseline="0">
                <a:solidFill>
                  <a:schemeClr val="bg2"/>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E0092E3B-60B6-41CE-B4C7-D9CAF3B09D56}" type="datetimeFigureOut">
              <a:rPr lang="en-SG" smtClean="0"/>
              <a:t>22/7/2020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6016101-3BE4-4E71-B3CF-F891D98CE534}" type="slidenum">
              <a:rPr lang="en-SG" smtClean="0"/>
              <a:t>‹#›</a:t>
            </a:fld>
            <a:endParaRPr lang="en-SG"/>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FC56FB6-5A42-4D99-81E3-0493BD996515}"/>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tx1">
                    <a:alpha val="60000"/>
                  </a:schemeClr>
                </a:solidFill>
              </a:rPr>
              <a:t>Mental health CME for primary care</a:t>
            </a:r>
            <a:r>
              <a:rPr lang="en-SG" dirty="0">
                <a:solidFill>
                  <a:schemeClr val="tx1">
                    <a:alpha val="60000"/>
                  </a:schemeClr>
                </a:solidFill>
              </a:rPr>
              <a:t>										</a:t>
            </a:r>
            <a:r>
              <a:rPr lang="en-US" dirty="0">
                <a:solidFill>
                  <a:schemeClr val="tx1">
                    <a:alpha val="60000"/>
                  </a:schemeClr>
                </a:solidFill>
              </a:rPr>
              <a:t>VASECME@gmail.com</a:t>
            </a:r>
          </a:p>
          <a:p>
            <a:endParaRPr lang="en-SG" dirty="0">
              <a:solidFill>
                <a:schemeClr val="tx1">
                  <a:alpha val="60000"/>
                </a:schemeClr>
              </a:solidFill>
            </a:endParaRPr>
          </a:p>
        </p:txBody>
      </p:sp>
    </p:spTree>
    <p:extLst>
      <p:ext uri="{BB962C8B-B14F-4D97-AF65-F5344CB8AC3E}">
        <p14:creationId xmlns:p14="http://schemas.microsoft.com/office/powerpoint/2010/main" val="1696773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267877"/>
          </a:xfrm>
        </p:spPr>
        <p:txBody>
          <a:bodyPr/>
          <a:lstStyle/>
          <a:p>
            <a:r>
              <a:rPr lang="en-US" dirty="0"/>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092E3B-60B6-41CE-B4C7-D9CAF3B09D56}" type="datetimeFigureOut">
              <a:rPr lang="en-SG" smtClean="0"/>
              <a:t>22/7/2020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6016101-3BE4-4E71-B3CF-F891D98CE534}" type="slidenum">
              <a:rPr lang="en-SG" smtClean="0"/>
              <a:t>‹#›</a:t>
            </a:fld>
            <a:endParaRPr lang="en-SG"/>
          </a:p>
        </p:txBody>
      </p:sp>
    </p:spTree>
    <p:extLst>
      <p:ext uri="{BB962C8B-B14F-4D97-AF65-F5344CB8AC3E}">
        <p14:creationId xmlns:p14="http://schemas.microsoft.com/office/powerpoint/2010/main" val="180937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26787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092E3B-60B6-41CE-B4C7-D9CAF3B09D56}" type="datetimeFigureOut">
              <a:rPr lang="en-SG" smtClean="0"/>
              <a:t>22/7/2020</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6016101-3BE4-4E71-B3CF-F891D98CE534}" type="slidenum">
              <a:rPr lang="en-SG" smtClean="0"/>
              <a:t>‹#›</a:t>
            </a:fld>
            <a:endParaRPr lang="en-SG"/>
          </a:p>
        </p:txBody>
      </p:sp>
    </p:spTree>
    <p:extLst>
      <p:ext uri="{BB962C8B-B14F-4D97-AF65-F5344CB8AC3E}">
        <p14:creationId xmlns:p14="http://schemas.microsoft.com/office/powerpoint/2010/main" val="669038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E0092E3B-60B6-41CE-B4C7-D9CAF3B09D56}" type="datetimeFigureOut">
              <a:rPr lang="en-SG" smtClean="0"/>
              <a:t>22/7/2020</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6016101-3BE4-4E71-B3CF-F891D98CE534}" type="slidenum">
              <a:rPr lang="en-SG" smtClean="0"/>
              <a:t>‹#›</a:t>
            </a:fld>
            <a:endParaRPr lang="en-SG"/>
          </a:p>
        </p:txBody>
      </p:sp>
    </p:spTree>
    <p:extLst>
      <p:ext uri="{BB962C8B-B14F-4D97-AF65-F5344CB8AC3E}">
        <p14:creationId xmlns:p14="http://schemas.microsoft.com/office/powerpoint/2010/main" val="283497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0092E3B-60B6-41CE-B4C7-D9CAF3B09D56}" type="datetimeFigureOut">
              <a:rPr lang="en-SG" smtClean="0"/>
              <a:t>22/7/2020</a:t>
            </a:fld>
            <a:endParaRPr lang="en-SG"/>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SG"/>
          </a:p>
        </p:txBody>
      </p:sp>
      <p:sp>
        <p:nvSpPr>
          <p:cNvPr id="9" name="Slide Number Placeholder 8"/>
          <p:cNvSpPr>
            <a:spLocks noGrp="1"/>
          </p:cNvSpPr>
          <p:nvPr>
            <p:ph type="sldNum" sz="quarter" idx="12"/>
          </p:nvPr>
        </p:nvSpPr>
        <p:spPr/>
        <p:txBody>
          <a:bodyPr/>
          <a:lstStyle/>
          <a:p>
            <a:fld id="{06016101-3BE4-4E71-B3CF-F891D98CE534}" type="slidenum">
              <a:rPr lang="en-SG" smtClean="0"/>
              <a:t>‹#›</a:t>
            </a:fld>
            <a:endParaRPr lang="en-SG"/>
          </a:p>
        </p:txBody>
      </p:sp>
      <p:sp>
        <p:nvSpPr>
          <p:cNvPr id="10" name="TextBox 9">
            <a:extLst>
              <a:ext uri="{FF2B5EF4-FFF2-40B4-BE49-F238E27FC236}">
                <a16:creationId xmlns:a16="http://schemas.microsoft.com/office/drawing/2014/main" id="{13F00AB4-E996-4E45-BD4B-D98277341DD5}"/>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tx1">
                    <a:alpha val="60000"/>
                  </a:schemeClr>
                </a:solidFill>
              </a:rPr>
              <a:t>Mental health CME for primary care</a:t>
            </a:r>
            <a:r>
              <a:rPr lang="en-SG" dirty="0">
                <a:solidFill>
                  <a:schemeClr val="tx1">
                    <a:alpha val="60000"/>
                  </a:schemeClr>
                </a:solidFill>
              </a:rPr>
              <a:t>										</a:t>
            </a:r>
            <a:r>
              <a:rPr lang="en-US" dirty="0">
                <a:solidFill>
                  <a:schemeClr val="tx1">
                    <a:alpha val="60000"/>
                  </a:schemeClr>
                </a:solidFill>
              </a:rPr>
              <a:t>VASECME@gmail.com</a:t>
            </a:r>
          </a:p>
          <a:p>
            <a:endParaRPr lang="en-SG" dirty="0">
              <a:solidFill>
                <a:schemeClr val="tx1">
                  <a:alpha val="60000"/>
                </a:schemeClr>
              </a:solidFill>
            </a:endParaRPr>
          </a:p>
        </p:txBody>
      </p:sp>
    </p:spTree>
    <p:extLst>
      <p:ext uri="{BB962C8B-B14F-4D97-AF65-F5344CB8AC3E}">
        <p14:creationId xmlns:p14="http://schemas.microsoft.com/office/powerpoint/2010/main" val="220865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4800" b="1">
                <a:solidFill>
                  <a:srgbClr val="FFFFFF"/>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8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0092E3B-60B6-41CE-B4C7-D9CAF3B09D56}" type="datetimeFigureOut">
              <a:rPr lang="en-SG" smtClean="0"/>
              <a:t>22/7/2020</a:t>
            </a:fld>
            <a:endParaRPr lang="en-SG"/>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SG"/>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6016101-3BE4-4E71-B3CF-F891D98CE534}" type="slidenum">
              <a:rPr lang="en-SG" smtClean="0"/>
              <a:t>‹#›</a:t>
            </a:fld>
            <a:endParaRPr lang="en-SG"/>
          </a:p>
        </p:txBody>
      </p:sp>
      <p:sp>
        <p:nvSpPr>
          <p:cNvPr id="10" name="TextBox 9">
            <a:extLst>
              <a:ext uri="{FF2B5EF4-FFF2-40B4-BE49-F238E27FC236}">
                <a16:creationId xmlns:a16="http://schemas.microsoft.com/office/drawing/2014/main" id="{D54323CA-AFE4-4E6D-8849-8DC87036CCF0}"/>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tx1">
                    <a:alpha val="60000"/>
                  </a:schemeClr>
                </a:solidFill>
              </a:rPr>
              <a:t>Mental health CME for primary care</a:t>
            </a:r>
            <a:r>
              <a:rPr lang="en-SG" dirty="0">
                <a:solidFill>
                  <a:schemeClr val="tx1">
                    <a:alpha val="60000"/>
                  </a:schemeClr>
                </a:solidFill>
              </a:rPr>
              <a:t>										</a:t>
            </a:r>
            <a:r>
              <a:rPr lang="en-US" dirty="0">
                <a:solidFill>
                  <a:schemeClr val="tx1">
                    <a:alpha val="60000"/>
                  </a:schemeClr>
                </a:solidFill>
              </a:rPr>
              <a:t>VASECME@gmail.com</a:t>
            </a:r>
          </a:p>
          <a:p>
            <a:endParaRPr lang="en-SG" dirty="0">
              <a:solidFill>
                <a:schemeClr val="tx1">
                  <a:alpha val="60000"/>
                </a:schemeClr>
              </a:solidFill>
            </a:endParaRPr>
          </a:p>
        </p:txBody>
      </p:sp>
    </p:spTree>
    <p:extLst>
      <p:ext uri="{BB962C8B-B14F-4D97-AF65-F5344CB8AC3E}">
        <p14:creationId xmlns:p14="http://schemas.microsoft.com/office/powerpoint/2010/main" val="2272501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092E3B-60B6-41CE-B4C7-D9CAF3B09D56}" type="datetimeFigureOut">
              <a:rPr lang="en-SG" smtClean="0"/>
              <a:t>22/7/2020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6016101-3BE4-4E71-B3CF-F891D98CE534}" type="slidenum">
              <a:rPr lang="en-SG" smtClean="0"/>
              <a:t>‹#›</a:t>
            </a:fld>
            <a:endParaRPr lang="en-SG"/>
          </a:p>
        </p:txBody>
      </p:sp>
      <p:sp>
        <p:nvSpPr>
          <p:cNvPr id="10" name="TextBox 9">
            <a:extLst>
              <a:ext uri="{FF2B5EF4-FFF2-40B4-BE49-F238E27FC236}">
                <a16:creationId xmlns:a16="http://schemas.microsoft.com/office/drawing/2014/main" id="{5C65BBD2-A9B6-4AD5-95F7-0BEFA5F33E6E}"/>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tx1">
                    <a:alpha val="60000"/>
                  </a:schemeClr>
                </a:solidFill>
              </a:rPr>
              <a:t>Mental health CME for primary care</a:t>
            </a:r>
            <a:r>
              <a:rPr lang="en-SG" dirty="0">
                <a:solidFill>
                  <a:schemeClr val="tx1">
                    <a:alpha val="60000"/>
                  </a:schemeClr>
                </a:solidFill>
              </a:rPr>
              <a:t>										</a:t>
            </a:r>
            <a:r>
              <a:rPr lang="en-US" dirty="0">
                <a:solidFill>
                  <a:schemeClr val="tx1">
                    <a:alpha val="60000"/>
                  </a:schemeClr>
                </a:solidFill>
              </a:rPr>
              <a:t>VASECME@gmail.com</a:t>
            </a:r>
          </a:p>
          <a:p>
            <a:endParaRPr lang="en-SG" dirty="0">
              <a:solidFill>
                <a:schemeClr val="tx1">
                  <a:alpha val="60000"/>
                </a:schemeClr>
              </a:solidFill>
            </a:endParaRPr>
          </a:p>
        </p:txBody>
      </p:sp>
    </p:spTree>
    <p:extLst>
      <p:ext uri="{BB962C8B-B14F-4D97-AF65-F5344CB8AC3E}">
        <p14:creationId xmlns:p14="http://schemas.microsoft.com/office/powerpoint/2010/main" val="2063591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124722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666803"/>
            <a:ext cx="10058400" cy="4202291"/>
          </a:xfrm>
          <a:prstGeom prst="rect">
            <a:avLst/>
          </a:prstGeom>
        </p:spPr>
        <p:txBody>
          <a:bodyPr vert="horz" lIns="0" tIns="45720" rIns="0" bIns="45720" rtlCol="0">
            <a:normAutofit/>
          </a:body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0092E3B-60B6-41CE-B4C7-D9CAF3B09D56}" type="datetimeFigureOut">
              <a:rPr lang="en-SG" smtClean="0"/>
              <a:t>22/7/2020</a:t>
            </a:fld>
            <a:endParaRPr lang="en-SG"/>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SG"/>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6016101-3BE4-4E71-B3CF-F891D98CE534}" type="slidenum">
              <a:rPr lang="en-SG" smtClean="0"/>
              <a:t>‹#›</a:t>
            </a:fld>
            <a:endParaRPr lang="en-SG"/>
          </a:p>
        </p:txBody>
      </p:sp>
      <p:cxnSp>
        <p:nvCxnSpPr>
          <p:cNvPr id="10" name="Straight Connector 9"/>
          <p:cNvCxnSpPr/>
          <p:nvPr/>
        </p:nvCxnSpPr>
        <p:spPr>
          <a:xfrm>
            <a:off x="1188720" y="1533832"/>
            <a:ext cx="9966960" cy="0"/>
          </a:xfrm>
          <a:prstGeom prst="line">
            <a:avLst/>
          </a:prstGeom>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38566A23-6E0A-402B-882E-9709B8F7842F}"/>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tx1">
                    <a:alpha val="60000"/>
                  </a:schemeClr>
                </a:solidFill>
              </a:rPr>
              <a:t>Mental health CME for primary care</a:t>
            </a:r>
            <a:r>
              <a:rPr lang="en-SG" dirty="0">
                <a:solidFill>
                  <a:schemeClr val="tx1">
                    <a:alpha val="60000"/>
                  </a:schemeClr>
                </a:solidFill>
              </a:rPr>
              <a:t>										</a:t>
            </a:r>
            <a:r>
              <a:rPr lang="en-US" dirty="0">
                <a:solidFill>
                  <a:schemeClr val="tx1">
                    <a:alpha val="60000"/>
                  </a:schemeClr>
                </a:solidFill>
              </a:rPr>
              <a:t>VASECME@gmail.com</a:t>
            </a:r>
          </a:p>
          <a:p>
            <a:endParaRPr lang="en-SG" dirty="0">
              <a:solidFill>
                <a:schemeClr val="tx1">
                  <a:alpha val="60000"/>
                </a:schemeClr>
              </a:solidFill>
            </a:endParaRPr>
          </a:p>
        </p:txBody>
      </p:sp>
    </p:spTree>
    <p:extLst>
      <p:ext uri="{BB962C8B-B14F-4D97-AF65-F5344CB8AC3E}">
        <p14:creationId xmlns:p14="http://schemas.microsoft.com/office/powerpoint/2010/main" val="1016016716"/>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85000"/>
        </a:lnSpc>
        <a:spcBef>
          <a:spcPct val="0"/>
        </a:spcBef>
        <a:buNone/>
        <a:defRPr sz="4400" b="1" kern="1200" spc="-50" baseline="0">
          <a:solidFill>
            <a:schemeClr val="bg1"/>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1"/>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800" kern="1200">
          <a:solidFill>
            <a:schemeClr val="bg1"/>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1"/>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bg1"/>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bg1"/>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sm.psychiatryonline.org/doi/book/10.1176/appi.books.9780890425596" TargetMode="External"/><Relationship Id="rId2" Type="http://schemas.openxmlformats.org/officeDocument/2006/relationships/hyperlink" Target="http://file/E:/2019%20Capstone%20HMS%20project,%20yet%20to%20be%20saved/SMHS%202016_Media%20Release_FINAL_web%20upload.pdf" TargetMode="External"/><Relationship Id="rId1" Type="http://schemas.openxmlformats.org/officeDocument/2006/relationships/slideLayout" Target="../slideLayouts/slideLayout2.xml"/><Relationship Id="rId5" Type="http://schemas.openxmlformats.org/officeDocument/2006/relationships/hyperlink" Target="http://www.medscape.com/viewarticle/430554_3" TargetMode="External"/><Relationship Id="rId4" Type="http://schemas.openxmlformats.org/officeDocument/2006/relationships/hyperlink" Target="http://www.ncbi.nlm.nih.gov/entrez/query.fcgi?cmd=Retrieve&amp;db=PubMed&amp;dopt=Abstract&amp;list_uids=11556941"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cgakit.com/m-1-clock-test" TargetMode="External"/><Relationship Id="rId2" Type="http://schemas.openxmlformats.org/officeDocument/2006/relationships/hyperlink" Target="https://www.aafp.org/afp/2012/0115/p139.pdf" TargetMode="External"/><Relationship Id="rId1" Type="http://schemas.openxmlformats.org/officeDocument/2006/relationships/slideLayout" Target="../slideLayouts/slideLayout2.xml"/><Relationship Id="rId5" Type="http://schemas.openxmlformats.org/officeDocument/2006/relationships/hyperlink" Target="https://www.thelancet.com/journals/lancet/article/PIIS0140-6736(18)32279-7/fulltext" TargetMode="External"/><Relationship Id="rId4" Type="http://schemas.openxmlformats.org/officeDocument/2006/relationships/hyperlink" Target="https://www.psychtools.info/gd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E3476-DF59-438A-9BE8-9C43F0EAB500}"/>
              </a:ext>
            </a:extLst>
          </p:cNvPr>
          <p:cNvSpPr>
            <a:spLocks noGrp="1"/>
          </p:cNvSpPr>
          <p:nvPr>
            <p:ph type="ctrTitle"/>
          </p:nvPr>
        </p:nvSpPr>
        <p:spPr/>
        <p:txBody>
          <a:bodyPr/>
          <a:lstStyle/>
          <a:p>
            <a:r>
              <a:rPr lang="en-SG" cap="all" dirty="0"/>
              <a:t>Depression or Dementia?</a:t>
            </a:r>
          </a:p>
        </p:txBody>
      </p:sp>
      <p:sp>
        <p:nvSpPr>
          <p:cNvPr id="3" name="Subtitle 2">
            <a:extLst>
              <a:ext uri="{FF2B5EF4-FFF2-40B4-BE49-F238E27FC236}">
                <a16:creationId xmlns:a16="http://schemas.microsoft.com/office/drawing/2014/main" id="{177355F2-CBBF-4F52-85B4-B27D31F2667C}"/>
              </a:ext>
            </a:extLst>
          </p:cNvPr>
          <p:cNvSpPr>
            <a:spLocks noGrp="1"/>
          </p:cNvSpPr>
          <p:nvPr>
            <p:ph type="subTitle" idx="1"/>
          </p:nvPr>
        </p:nvSpPr>
        <p:spPr/>
        <p:txBody>
          <a:bodyPr/>
          <a:lstStyle/>
          <a:p>
            <a:r>
              <a:rPr lang="en-SG" dirty="0"/>
              <a:t>A frequent dilemma in the elderly</a:t>
            </a:r>
          </a:p>
        </p:txBody>
      </p:sp>
    </p:spTree>
    <p:extLst>
      <p:ext uri="{BB962C8B-B14F-4D97-AF65-F5344CB8AC3E}">
        <p14:creationId xmlns:p14="http://schemas.microsoft.com/office/powerpoint/2010/main" val="1412047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3528C-FFF9-4BFF-B28A-FAE1AFB30258}"/>
              </a:ext>
            </a:extLst>
          </p:cNvPr>
          <p:cNvSpPr>
            <a:spLocks noGrp="1"/>
          </p:cNvSpPr>
          <p:nvPr>
            <p:ph type="title"/>
          </p:nvPr>
        </p:nvSpPr>
        <p:spPr/>
        <p:txBody>
          <a:bodyPr>
            <a:normAutofit fontScale="90000"/>
          </a:bodyPr>
          <a:lstStyle/>
          <a:p>
            <a:r>
              <a:rPr lang="en-SG" dirty="0"/>
              <a:t>Physical Conditions &amp; Medications Commonly Associated With Depressive Symptoms (adapted)</a:t>
            </a:r>
            <a:r>
              <a:rPr lang="en-SG" baseline="30000" dirty="0"/>
              <a:t>3</a:t>
            </a:r>
            <a:endParaRPr lang="en-SG" dirty="0"/>
          </a:p>
        </p:txBody>
      </p:sp>
      <p:graphicFrame>
        <p:nvGraphicFramePr>
          <p:cNvPr id="6" name="Table 6">
            <a:extLst>
              <a:ext uri="{FF2B5EF4-FFF2-40B4-BE49-F238E27FC236}">
                <a16:creationId xmlns:a16="http://schemas.microsoft.com/office/drawing/2014/main" id="{17C390B8-0891-440F-81DA-DA646FA1D83E}"/>
              </a:ext>
            </a:extLst>
          </p:cNvPr>
          <p:cNvGraphicFramePr>
            <a:graphicFrameLocks noGrp="1"/>
          </p:cNvGraphicFramePr>
          <p:nvPr>
            <p:ph idx="1"/>
            <p:extLst>
              <p:ext uri="{D42A27DB-BD31-4B8C-83A1-F6EECF244321}">
                <p14:modId xmlns:p14="http://schemas.microsoft.com/office/powerpoint/2010/main" val="1164745412"/>
              </p:ext>
            </p:extLst>
          </p:nvPr>
        </p:nvGraphicFramePr>
        <p:xfrm>
          <a:off x="1096963" y="1666874"/>
          <a:ext cx="10058400" cy="4507097"/>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2930999758"/>
                    </a:ext>
                  </a:extLst>
                </a:gridCol>
                <a:gridCol w="5029200">
                  <a:extLst>
                    <a:ext uri="{9D8B030D-6E8A-4147-A177-3AD203B41FA5}">
                      <a16:colId xmlns:a16="http://schemas.microsoft.com/office/drawing/2014/main" val="2501012544"/>
                    </a:ext>
                  </a:extLst>
                </a:gridCol>
              </a:tblGrid>
              <a:tr h="418600">
                <a:tc>
                  <a:txBody>
                    <a:bodyPr/>
                    <a:lstStyle/>
                    <a:p>
                      <a:pPr marL="0" indent="0" algn="ctr">
                        <a:lnSpc>
                          <a:spcPct val="107000"/>
                        </a:lnSpc>
                        <a:spcAft>
                          <a:spcPts val="0"/>
                        </a:spcAft>
                        <a:buFont typeface="Arial" panose="020B0604020202020204" pitchFamily="34" charset="0"/>
                        <a:buNone/>
                      </a:pPr>
                      <a:r>
                        <a:rPr lang="en-SG" sz="2200" dirty="0">
                          <a:effectLst/>
                          <a:latin typeface="+mn-lt"/>
                          <a:ea typeface="DengXian" panose="02010600030101010101" pitchFamily="2" charset="-122"/>
                          <a:cs typeface="Times New Roman" panose="02020603050405020304" pitchFamily="18" charset="0"/>
                        </a:rPr>
                        <a:t>Diseases</a:t>
                      </a:r>
                    </a:p>
                  </a:txBody>
                  <a:tcPr marL="68580" marR="68580" marT="0" marB="0"/>
                </a:tc>
                <a:tc>
                  <a:txBody>
                    <a:bodyPr/>
                    <a:lstStyle/>
                    <a:p>
                      <a:pPr marL="0" indent="0" algn="ctr">
                        <a:lnSpc>
                          <a:spcPct val="107000"/>
                        </a:lnSpc>
                        <a:spcAft>
                          <a:spcPts val="0"/>
                        </a:spcAft>
                        <a:buFont typeface="Arial" panose="020B0604020202020204" pitchFamily="34" charset="0"/>
                        <a:buNone/>
                      </a:pPr>
                      <a:r>
                        <a:rPr lang="en-SG" sz="2200" dirty="0">
                          <a:effectLst/>
                          <a:latin typeface="+mn-lt"/>
                          <a:ea typeface="DengXian" panose="02010600030101010101" pitchFamily="2" charset="-122"/>
                          <a:cs typeface="Times New Roman" panose="02020603050405020304" pitchFamily="18" charset="0"/>
                        </a:rPr>
                        <a:t>Medications</a:t>
                      </a:r>
                    </a:p>
                  </a:txBody>
                  <a:tcPr marL="68580" marR="68580" marT="0" marB="0"/>
                </a:tc>
                <a:extLst>
                  <a:ext uri="{0D108BD9-81ED-4DB2-BD59-A6C34878D82A}">
                    <a16:rowId xmlns:a16="http://schemas.microsoft.com/office/drawing/2014/main" val="2744249278"/>
                  </a:ext>
                </a:extLst>
              </a:tr>
              <a:tr h="4088497">
                <a:tc>
                  <a:txBody>
                    <a:bodyPr/>
                    <a:lstStyle/>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Hypothyroidism</a:t>
                      </a:r>
                    </a:p>
                    <a:p>
                      <a:pPr marL="216000" indent="-216000">
                        <a:lnSpc>
                          <a:spcPct val="107000"/>
                        </a:lnSpc>
                        <a:spcAft>
                          <a:spcPts val="0"/>
                        </a:spcAft>
                        <a:buFont typeface="Arial" panose="020B0604020202020204" pitchFamily="34" charset="0"/>
                        <a:buChar char="•"/>
                      </a:pPr>
                      <a:r>
                        <a:rPr lang="en-SG" sz="2200" dirty="0">
                          <a:solidFill>
                            <a:schemeClr val="bg1"/>
                          </a:solidFill>
                          <a:effectLst/>
                          <a:latin typeface="+mn-lt"/>
                          <a:ea typeface="DengXian" panose="02010600030101010101" pitchFamily="2" charset="-122"/>
                          <a:cs typeface="Times New Roman" panose="02020603050405020304" pitchFamily="18" charset="0"/>
                        </a:rPr>
                        <a:t>Anaemia</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Chronic obstructive airways disease</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Chronic pain</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Chronic kidney disease</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Cancer</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Cardiovascular disease</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Neurologic disease</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(Parkinson, disease, stroke, dementia)</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Obstructive sleep apnoea</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Diabetes mellitus</a:t>
                      </a:r>
                    </a:p>
                  </a:txBody>
                  <a:tcPr marL="68580" marR="68580" marT="0" marB="0"/>
                </a:tc>
                <a:tc>
                  <a:txBody>
                    <a:bodyPr/>
                    <a:lstStyle/>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Hormonal agents (steroids, tamoxifen)</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Antimigraine (triptans)</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Beta-blockers (bisoprolol)</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Opioids (tramadol)</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Retinoic acid derivatives (isotretinoin)</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Antiviral agents (efavirenz)</a:t>
                      </a:r>
                    </a:p>
                    <a:p>
                      <a:pPr marL="216000" indent="-216000">
                        <a:lnSpc>
                          <a:spcPct val="107000"/>
                        </a:lnSpc>
                        <a:spcAft>
                          <a:spcPts val="0"/>
                        </a:spcAft>
                        <a:buFont typeface="Arial" panose="020B0604020202020204" pitchFamily="34" charset="0"/>
                        <a:buChar char="•"/>
                      </a:pPr>
                      <a:r>
                        <a:rPr lang="en-SG" sz="2200" dirty="0">
                          <a:effectLst/>
                          <a:latin typeface="+mn-lt"/>
                          <a:ea typeface="DengXian" panose="02010600030101010101" pitchFamily="2" charset="-122"/>
                          <a:cs typeface="Times New Roman" panose="02020603050405020304" pitchFamily="18" charset="0"/>
                        </a:rPr>
                        <a:t>Immunologic agents (interferon)</a:t>
                      </a:r>
                    </a:p>
                  </a:txBody>
                  <a:tcPr marL="68580" marR="68580" marT="0" marB="0"/>
                </a:tc>
                <a:extLst>
                  <a:ext uri="{0D108BD9-81ED-4DB2-BD59-A6C34878D82A}">
                    <a16:rowId xmlns:a16="http://schemas.microsoft.com/office/drawing/2014/main" val="761220658"/>
                  </a:ext>
                </a:extLst>
              </a:tr>
            </a:tbl>
          </a:graphicData>
        </a:graphic>
      </p:graphicFrame>
    </p:spTree>
    <p:extLst>
      <p:ext uri="{BB962C8B-B14F-4D97-AF65-F5344CB8AC3E}">
        <p14:creationId xmlns:p14="http://schemas.microsoft.com/office/powerpoint/2010/main" val="32601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24C5BB-8F29-4F59-BAB0-202B3C59E868}"/>
              </a:ext>
            </a:extLst>
          </p:cNvPr>
          <p:cNvSpPr>
            <a:spLocks noGrp="1"/>
          </p:cNvSpPr>
          <p:nvPr>
            <p:ph type="title"/>
          </p:nvPr>
        </p:nvSpPr>
        <p:spPr>
          <a:xfrm>
            <a:off x="1097280" y="286603"/>
            <a:ext cx="10058400" cy="1237397"/>
          </a:xfrm>
        </p:spPr>
        <p:txBody>
          <a:bodyPr>
            <a:normAutofit/>
          </a:bodyPr>
          <a:lstStyle/>
          <a:p>
            <a:r>
              <a:rPr lang="en-SG" sz="4200" dirty="0"/>
              <a:t>Laboratory investigations (if clinically indicated)</a:t>
            </a:r>
            <a:r>
              <a:rPr lang="en-SG" sz="4200" baseline="30000" dirty="0"/>
              <a:t>2</a:t>
            </a:r>
            <a:endParaRPr lang="en-SG" sz="4200" dirty="0"/>
          </a:p>
        </p:txBody>
      </p:sp>
      <p:sp>
        <p:nvSpPr>
          <p:cNvPr id="3" name="Content Placeholder 2">
            <a:extLst>
              <a:ext uri="{FF2B5EF4-FFF2-40B4-BE49-F238E27FC236}">
                <a16:creationId xmlns:a16="http://schemas.microsoft.com/office/drawing/2014/main" id="{D82F4542-7205-485F-AC84-67CA6A14CE31}"/>
              </a:ext>
            </a:extLst>
          </p:cNvPr>
          <p:cNvSpPr>
            <a:spLocks noGrp="1"/>
          </p:cNvSpPr>
          <p:nvPr>
            <p:ph sz="half" idx="1"/>
          </p:nvPr>
        </p:nvSpPr>
        <p:spPr/>
        <p:txBody>
          <a:bodyPr>
            <a:noAutofit/>
          </a:bodyPr>
          <a:lstStyle/>
          <a:p>
            <a:r>
              <a:rPr lang="en-SG" sz="2800" dirty="0"/>
              <a:t>Blood &amp; Urine Tests</a:t>
            </a:r>
          </a:p>
          <a:p>
            <a:pPr lvl="1">
              <a:spcBef>
                <a:spcPts val="0"/>
              </a:spcBef>
            </a:pPr>
            <a:r>
              <a:rPr lang="en-SG" sz="2400" dirty="0"/>
              <a:t>Full Blood Count</a:t>
            </a:r>
          </a:p>
          <a:p>
            <a:pPr lvl="1">
              <a:spcBef>
                <a:spcPts val="0"/>
              </a:spcBef>
            </a:pPr>
            <a:r>
              <a:rPr lang="en-SG" sz="2400" dirty="0"/>
              <a:t>Fasting blood glucose &amp; lipids</a:t>
            </a:r>
          </a:p>
          <a:p>
            <a:pPr lvl="1">
              <a:spcBef>
                <a:spcPts val="0"/>
              </a:spcBef>
            </a:pPr>
            <a:r>
              <a:rPr lang="en-SG" sz="2400" dirty="0"/>
              <a:t>Renal function test </a:t>
            </a:r>
          </a:p>
          <a:p>
            <a:pPr lvl="1">
              <a:spcBef>
                <a:spcPts val="0"/>
              </a:spcBef>
            </a:pPr>
            <a:r>
              <a:rPr lang="en-SG" sz="2400" dirty="0"/>
              <a:t>Liver function test</a:t>
            </a:r>
          </a:p>
          <a:p>
            <a:pPr lvl="1">
              <a:spcBef>
                <a:spcPts val="0"/>
              </a:spcBef>
            </a:pPr>
            <a:r>
              <a:rPr lang="en-SG" sz="2400" dirty="0"/>
              <a:t>Vitamin B12, Folate</a:t>
            </a:r>
          </a:p>
          <a:p>
            <a:pPr lvl="1">
              <a:spcBef>
                <a:spcPts val="0"/>
              </a:spcBef>
            </a:pPr>
            <a:r>
              <a:rPr lang="en-SG" sz="2400" dirty="0"/>
              <a:t>Calcium, Vitamin D3</a:t>
            </a:r>
          </a:p>
          <a:p>
            <a:pPr lvl="1">
              <a:spcBef>
                <a:spcPts val="0"/>
              </a:spcBef>
            </a:pPr>
            <a:r>
              <a:rPr lang="en-SG" sz="2400" dirty="0"/>
              <a:t>Thyroid Function Test</a:t>
            </a:r>
          </a:p>
          <a:p>
            <a:pPr lvl="1">
              <a:spcBef>
                <a:spcPts val="0"/>
              </a:spcBef>
            </a:pPr>
            <a:r>
              <a:rPr lang="en-SG" sz="2400" dirty="0"/>
              <a:t>VDRL/TPHA, HIV</a:t>
            </a:r>
          </a:p>
          <a:p>
            <a:pPr lvl="1">
              <a:spcBef>
                <a:spcPts val="0"/>
              </a:spcBef>
            </a:pPr>
            <a:r>
              <a:rPr lang="en-SG" sz="2400" dirty="0"/>
              <a:t>Urine for dipstick &amp; drug screening</a:t>
            </a:r>
          </a:p>
        </p:txBody>
      </p:sp>
      <p:sp>
        <p:nvSpPr>
          <p:cNvPr id="6" name="Content Placeholder 5">
            <a:extLst>
              <a:ext uri="{FF2B5EF4-FFF2-40B4-BE49-F238E27FC236}">
                <a16:creationId xmlns:a16="http://schemas.microsoft.com/office/drawing/2014/main" id="{545A4805-53B9-4487-B7A6-F5E3AC7947A5}"/>
              </a:ext>
            </a:extLst>
          </p:cNvPr>
          <p:cNvSpPr>
            <a:spLocks noGrp="1"/>
          </p:cNvSpPr>
          <p:nvPr>
            <p:ph sz="half" idx="2"/>
          </p:nvPr>
        </p:nvSpPr>
        <p:spPr/>
        <p:txBody>
          <a:bodyPr>
            <a:normAutofit/>
          </a:bodyPr>
          <a:lstStyle/>
          <a:p>
            <a:r>
              <a:rPr lang="en-SG" sz="2800" dirty="0"/>
              <a:t>Others</a:t>
            </a:r>
          </a:p>
          <a:p>
            <a:pPr lvl="1">
              <a:spcBef>
                <a:spcPts val="0"/>
              </a:spcBef>
            </a:pPr>
            <a:r>
              <a:rPr lang="en-SG" sz="2400" dirty="0"/>
              <a:t>ECG, CXR</a:t>
            </a:r>
          </a:p>
          <a:p>
            <a:pPr lvl="1">
              <a:spcBef>
                <a:spcPts val="0"/>
              </a:spcBef>
            </a:pPr>
            <a:r>
              <a:rPr lang="en-SG" sz="2400" dirty="0"/>
              <a:t>Brain CT</a:t>
            </a:r>
          </a:p>
          <a:p>
            <a:pPr lvl="1">
              <a:spcBef>
                <a:spcPts val="0"/>
              </a:spcBef>
            </a:pPr>
            <a:r>
              <a:rPr lang="en-SG" sz="2400" dirty="0"/>
              <a:t>Lumbar Puncture</a:t>
            </a:r>
          </a:p>
        </p:txBody>
      </p:sp>
    </p:spTree>
    <p:extLst>
      <p:ext uri="{BB962C8B-B14F-4D97-AF65-F5344CB8AC3E}">
        <p14:creationId xmlns:p14="http://schemas.microsoft.com/office/powerpoint/2010/main" val="1497156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DF608-2CF5-498C-A5FA-9DE324EA223A}"/>
              </a:ext>
            </a:extLst>
          </p:cNvPr>
          <p:cNvSpPr>
            <a:spLocks noGrp="1"/>
          </p:cNvSpPr>
          <p:nvPr>
            <p:ph type="title"/>
          </p:nvPr>
        </p:nvSpPr>
        <p:spPr/>
        <p:txBody>
          <a:bodyPr/>
          <a:lstStyle/>
          <a:p>
            <a:r>
              <a:rPr lang="en-SG" dirty="0"/>
              <a:t>Antidepressants</a:t>
            </a:r>
          </a:p>
        </p:txBody>
      </p:sp>
      <p:sp>
        <p:nvSpPr>
          <p:cNvPr id="3" name="Content Placeholder 2">
            <a:extLst>
              <a:ext uri="{FF2B5EF4-FFF2-40B4-BE49-F238E27FC236}">
                <a16:creationId xmlns:a16="http://schemas.microsoft.com/office/drawing/2014/main" id="{27503C69-D295-42D9-9D40-6A9B290E59E0}"/>
              </a:ext>
            </a:extLst>
          </p:cNvPr>
          <p:cNvSpPr>
            <a:spLocks noGrp="1"/>
          </p:cNvSpPr>
          <p:nvPr>
            <p:ph idx="1"/>
          </p:nvPr>
        </p:nvSpPr>
        <p:spPr/>
        <p:txBody>
          <a:bodyPr>
            <a:normAutofit lnSpcReduction="10000"/>
          </a:bodyPr>
          <a:lstStyle/>
          <a:p>
            <a:pPr lvl="1"/>
            <a:r>
              <a:rPr lang="en-SG" dirty="0"/>
              <a:t>All antidepressants are </a:t>
            </a:r>
            <a:r>
              <a:rPr lang="en-SG" b="1" dirty="0"/>
              <a:t>equally effective </a:t>
            </a:r>
            <a:r>
              <a:rPr lang="en-SG" dirty="0"/>
              <a:t>for core symptoms of depression</a:t>
            </a:r>
          </a:p>
          <a:p>
            <a:pPr lvl="1"/>
            <a:r>
              <a:rPr lang="en-SG" dirty="0"/>
              <a:t>Usage depends on</a:t>
            </a:r>
          </a:p>
          <a:p>
            <a:pPr lvl="2"/>
            <a:r>
              <a:rPr lang="en-SG" dirty="0"/>
              <a:t>Side effects</a:t>
            </a:r>
          </a:p>
          <a:p>
            <a:pPr lvl="2"/>
            <a:r>
              <a:rPr lang="en-SG" dirty="0"/>
              <a:t>Drug interactions</a:t>
            </a:r>
          </a:p>
          <a:p>
            <a:pPr lvl="2"/>
            <a:r>
              <a:rPr lang="en-SG" dirty="0"/>
              <a:t>Co-morbidities</a:t>
            </a:r>
          </a:p>
          <a:p>
            <a:pPr lvl="2"/>
            <a:r>
              <a:rPr lang="en-SG" dirty="0"/>
              <a:t>Past history or family history of antidepressant response</a:t>
            </a:r>
          </a:p>
          <a:p>
            <a:pPr lvl="2"/>
            <a:r>
              <a:rPr lang="en-SG" dirty="0"/>
              <a:t>Cost</a:t>
            </a:r>
          </a:p>
          <a:p>
            <a:pPr lvl="1"/>
            <a:r>
              <a:rPr lang="en-SG" dirty="0"/>
              <a:t>Improvement in 2-4 weeks</a:t>
            </a:r>
          </a:p>
          <a:p>
            <a:pPr lvl="1"/>
            <a:r>
              <a:rPr lang="en-SG" dirty="0"/>
              <a:t>Aim for end-point: Full remission within 8 – 12 weeks</a:t>
            </a:r>
          </a:p>
        </p:txBody>
      </p:sp>
    </p:spTree>
    <p:extLst>
      <p:ext uri="{BB962C8B-B14F-4D97-AF65-F5344CB8AC3E}">
        <p14:creationId xmlns:p14="http://schemas.microsoft.com/office/powerpoint/2010/main" val="3299269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8CF3-1DCC-4603-86F1-7A36407F02AE}"/>
              </a:ext>
            </a:extLst>
          </p:cNvPr>
          <p:cNvSpPr txBox="1">
            <a:spLocks/>
          </p:cNvSpPr>
          <p:nvPr/>
        </p:nvSpPr>
        <p:spPr>
          <a:xfrm>
            <a:off x="1239252" y="1"/>
            <a:ext cx="9713495" cy="65772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400" b="1" kern="1200" spc="-50" baseline="0">
                <a:solidFill>
                  <a:schemeClr val="bg1"/>
                </a:solidFill>
                <a:latin typeface="+mj-lt"/>
                <a:ea typeface="+mj-ea"/>
                <a:cs typeface="+mj-cs"/>
              </a:defRPr>
            </a:lvl1pPr>
          </a:lstStyle>
          <a:p>
            <a:r>
              <a:rPr lang="en-SG" sz="2800" dirty="0"/>
              <a:t>Use of Antidepressants in MDD (simplified, non-exhaustive)(adapted)</a:t>
            </a:r>
            <a:r>
              <a:rPr lang="en-SG" sz="2800" baseline="30000" dirty="0"/>
              <a:t>2,3</a:t>
            </a:r>
            <a:endParaRPr lang="en-SG" sz="2800" dirty="0"/>
          </a:p>
        </p:txBody>
      </p:sp>
      <p:graphicFrame>
        <p:nvGraphicFramePr>
          <p:cNvPr id="3" name="Table 3">
            <a:extLst>
              <a:ext uri="{FF2B5EF4-FFF2-40B4-BE49-F238E27FC236}">
                <a16:creationId xmlns:a16="http://schemas.microsoft.com/office/drawing/2014/main" id="{507AA145-6436-4B59-984D-BDCE497CDAF2}"/>
              </a:ext>
            </a:extLst>
          </p:cNvPr>
          <p:cNvGraphicFramePr>
            <a:graphicFrameLocks noGrp="1"/>
          </p:cNvGraphicFramePr>
          <p:nvPr/>
        </p:nvGraphicFramePr>
        <p:xfrm>
          <a:off x="192910" y="678446"/>
          <a:ext cx="11806179" cy="5141214"/>
        </p:xfrm>
        <a:graphic>
          <a:graphicData uri="http://schemas.openxmlformats.org/drawingml/2006/table">
            <a:tbl>
              <a:tblPr firstRow="1" bandRow="1">
                <a:tableStyleId>{5C22544A-7EE6-4342-B048-85BDC9FD1C3A}</a:tableStyleId>
              </a:tblPr>
              <a:tblGrid>
                <a:gridCol w="1073289">
                  <a:extLst>
                    <a:ext uri="{9D8B030D-6E8A-4147-A177-3AD203B41FA5}">
                      <a16:colId xmlns:a16="http://schemas.microsoft.com/office/drawing/2014/main" val="1609701434"/>
                    </a:ext>
                  </a:extLst>
                </a:gridCol>
                <a:gridCol w="909843">
                  <a:extLst>
                    <a:ext uri="{9D8B030D-6E8A-4147-A177-3AD203B41FA5}">
                      <a16:colId xmlns:a16="http://schemas.microsoft.com/office/drawing/2014/main" val="616150275"/>
                    </a:ext>
                  </a:extLst>
                </a:gridCol>
                <a:gridCol w="983848">
                  <a:extLst>
                    <a:ext uri="{9D8B030D-6E8A-4147-A177-3AD203B41FA5}">
                      <a16:colId xmlns:a16="http://schemas.microsoft.com/office/drawing/2014/main" val="1864151789"/>
                    </a:ext>
                  </a:extLst>
                </a:gridCol>
                <a:gridCol w="856526">
                  <a:extLst>
                    <a:ext uri="{9D8B030D-6E8A-4147-A177-3AD203B41FA5}">
                      <a16:colId xmlns:a16="http://schemas.microsoft.com/office/drawing/2014/main" val="3024500640"/>
                    </a:ext>
                  </a:extLst>
                </a:gridCol>
                <a:gridCol w="891251">
                  <a:extLst>
                    <a:ext uri="{9D8B030D-6E8A-4147-A177-3AD203B41FA5}">
                      <a16:colId xmlns:a16="http://schemas.microsoft.com/office/drawing/2014/main" val="3717321657"/>
                    </a:ext>
                  </a:extLst>
                </a:gridCol>
                <a:gridCol w="810228">
                  <a:extLst>
                    <a:ext uri="{9D8B030D-6E8A-4147-A177-3AD203B41FA5}">
                      <a16:colId xmlns:a16="http://schemas.microsoft.com/office/drawing/2014/main" val="3478771180"/>
                    </a:ext>
                  </a:extLst>
                </a:gridCol>
                <a:gridCol w="844952">
                  <a:extLst>
                    <a:ext uri="{9D8B030D-6E8A-4147-A177-3AD203B41FA5}">
                      <a16:colId xmlns:a16="http://schemas.microsoft.com/office/drawing/2014/main" val="23615713"/>
                    </a:ext>
                  </a:extLst>
                </a:gridCol>
                <a:gridCol w="925974">
                  <a:extLst>
                    <a:ext uri="{9D8B030D-6E8A-4147-A177-3AD203B41FA5}">
                      <a16:colId xmlns:a16="http://schemas.microsoft.com/office/drawing/2014/main" val="2560927859"/>
                    </a:ext>
                  </a:extLst>
                </a:gridCol>
                <a:gridCol w="833377">
                  <a:extLst>
                    <a:ext uri="{9D8B030D-6E8A-4147-A177-3AD203B41FA5}">
                      <a16:colId xmlns:a16="http://schemas.microsoft.com/office/drawing/2014/main" val="874950060"/>
                    </a:ext>
                  </a:extLst>
                </a:gridCol>
                <a:gridCol w="1444654">
                  <a:extLst>
                    <a:ext uri="{9D8B030D-6E8A-4147-A177-3AD203B41FA5}">
                      <a16:colId xmlns:a16="http://schemas.microsoft.com/office/drawing/2014/main" val="2585312969"/>
                    </a:ext>
                  </a:extLst>
                </a:gridCol>
                <a:gridCol w="2232237">
                  <a:extLst>
                    <a:ext uri="{9D8B030D-6E8A-4147-A177-3AD203B41FA5}">
                      <a16:colId xmlns:a16="http://schemas.microsoft.com/office/drawing/2014/main" val="3151273539"/>
                    </a:ext>
                  </a:extLst>
                </a:gridCol>
              </a:tblGrid>
              <a:tr h="426682">
                <a:tc>
                  <a:txBody>
                    <a:bodyPr/>
                    <a:lstStyle/>
                    <a:p>
                      <a:r>
                        <a:rPr lang="en-SG" sz="1200" dirty="0"/>
                        <a:t>Class</a:t>
                      </a:r>
                      <a:endParaRPr lang="en-SG" sz="1200" b="1" dirty="0">
                        <a:latin typeface="+mn-lt"/>
                      </a:endParaRPr>
                    </a:p>
                  </a:txBody>
                  <a:tcPr/>
                </a:tc>
                <a:tc>
                  <a:txBody>
                    <a:bodyPr/>
                    <a:lstStyle/>
                    <a:p>
                      <a:r>
                        <a:rPr lang="en-SG" sz="1200" dirty="0"/>
                        <a:t>Initial Dose (mg/d)</a:t>
                      </a:r>
                      <a:endParaRPr lang="en-SG" sz="1200" b="1" dirty="0">
                        <a:latin typeface="+mn-lt"/>
                      </a:endParaRPr>
                    </a:p>
                  </a:txBody>
                  <a:tcPr/>
                </a:tc>
                <a:tc>
                  <a:txBody>
                    <a:bodyPr/>
                    <a:lstStyle/>
                    <a:p>
                      <a:r>
                        <a:rPr lang="en-SG" sz="1200" dirty="0"/>
                        <a:t>Therapeutic Dose (mg/d)</a:t>
                      </a:r>
                      <a:endParaRPr lang="en-SG" sz="1200" b="1" dirty="0">
                        <a:latin typeface="+mn-lt"/>
                      </a:endParaRPr>
                    </a:p>
                  </a:txBody>
                  <a:tcPr/>
                </a:tc>
                <a:tc>
                  <a:txBody>
                    <a:bodyPr/>
                    <a:lstStyle/>
                    <a:p>
                      <a:r>
                        <a:rPr lang="en-SG" sz="1200" dirty="0"/>
                        <a:t>Sedation</a:t>
                      </a:r>
                      <a:endParaRPr lang="en-SG" sz="1200" b="1" dirty="0">
                        <a:latin typeface="+mn-lt"/>
                      </a:endParaRPr>
                    </a:p>
                  </a:txBody>
                  <a:tcPr/>
                </a:tc>
                <a:tc>
                  <a:txBody>
                    <a:bodyPr/>
                    <a:lstStyle/>
                    <a:p>
                      <a:r>
                        <a:rPr lang="en-SG" sz="1200" dirty="0"/>
                        <a:t>Weight Gain</a:t>
                      </a:r>
                      <a:endParaRPr lang="en-SG" sz="1200" b="1" dirty="0">
                        <a:latin typeface="+mn-lt"/>
                      </a:endParaRPr>
                    </a:p>
                  </a:txBody>
                  <a:tcPr/>
                </a:tc>
                <a:tc>
                  <a:txBody>
                    <a:bodyPr/>
                    <a:lstStyle/>
                    <a:p>
                      <a:r>
                        <a:rPr lang="en-SG" sz="1200" dirty="0"/>
                        <a:t>Sexual </a:t>
                      </a:r>
                      <a:r>
                        <a:rPr lang="en-SG" sz="1200"/>
                        <a:t>Dysfun</a:t>
                      </a:r>
                      <a:endParaRPr lang="en-SG" sz="1200" b="1" dirty="0">
                        <a:latin typeface="+mn-lt"/>
                      </a:endParaRPr>
                    </a:p>
                  </a:txBody>
                  <a:tcPr/>
                </a:tc>
                <a:tc>
                  <a:txBody>
                    <a:bodyPr/>
                    <a:lstStyle/>
                    <a:p>
                      <a:r>
                        <a:rPr lang="en-SG" sz="1200" dirty="0"/>
                        <a:t>Cardiac</a:t>
                      </a:r>
                      <a:endParaRPr lang="en-SG" sz="1200" b="1" dirty="0">
                        <a:latin typeface="+mn-lt"/>
                      </a:endParaRPr>
                    </a:p>
                  </a:txBody>
                  <a:tcPr/>
                </a:tc>
                <a:tc>
                  <a:txBody>
                    <a:bodyPr/>
                    <a:lstStyle/>
                    <a:p>
                      <a:r>
                        <a:rPr lang="en-SG" sz="1200" dirty="0"/>
                        <a:t>Anti-cholinergic</a:t>
                      </a:r>
                      <a:endParaRPr lang="en-SG" sz="1200" b="1" dirty="0">
                        <a:latin typeface="+mn-lt"/>
                      </a:endParaRPr>
                    </a:p>
                  </a:txBody>
                  <a:tcPr/>
                </a:tc>
                <a:tc>
                  <a:txBody>
                    <a:bodyPr/>
                    <a:lstStyle/>
                    <a:p>
                      <a:r>
                        <a:rPr lang="en-SG" sz="1200" dirty="0"/>
                        <a:t>Seizure</a:t>
                      </a:r>
                      <a:endParaRPr lang="en-SG" sz="1200" b="1" dirty="0">
                        <a:latin typeface="+mn-lt"/>
                      </a:endParaRPr>
                    </a:p>
                  </a:txBody>
                  <a:tcPr/>
                </a:tc>
                <a:tc>
                  <a:txBody>
                    <a:bodyPr/>
                    <a:lstStyle/>
                    <a:p>
                      <a:r>
                        <a:rPr lang="en-SG" sz="1200" dirty="0"/>
                        <a:t>Other Indications</a:t>
                      </a:r>
                      <a:endParaRPr lang="en-SG" sz="1200" b="1" dirty="0">
                        <a:latin typeface="+mn-lt"/>
                      </a:endParaRPr>
                    </a:p>
                  </a:txBody>
                  <a:tcPr/>
                </a:tc>
                <a:tc>
                  <a:txBody>
                    <a:bodyPr/>
                    <a:lstStyle/>
                    <a:p>
                      <a:pPr marL="72000" indent="-72000"/>
                      <a:r>
                        <a:rPr lang="en-SG" sz="1200" dirty="0"/>
                        <a:t>Remarks</a:t>
                      </a:r>
                      <a:endParaRPr lang="en-SG" sz="1200" b="1" dirty="0">
                        <a:latin typeface="+mn-lt"/>
                      </a:endParaRPr>
                    </a:p>
                  </a:txBody>
                  <a:tcPr/>
                </a:tc>
                <a:extLst>
                  <a:ext uri="{0D108BD9-81ED-4DB2-BD59-A6C34878D82A}">
                    <a16:rowId xmlns:a16="http://schemas.microsoft.com/office/drawing/2014/main" val="778419518"/>
                  </a:ext>
                </a:extLst>
              </a:tr>
              <a:tr h="597355">
                <a:tc gridSpan="10">
                  <a:txBody>
                    <a:bodyPr/>
                    <a:lstStyle/>
                    <a:p>
                      <a:pPr marL="0" indent="0">
                        <a:buFont typeface="Arial" panose="020B0604020202020204" pitchFamily="34" charset="0"/>
                        <a:buNone/>
                      </a:pPr>
                      <a:r>
                        <a:rPr lang="en-SG" sz="1600" b="1" dirty="0"/>
                        <a:t>1. SSRI (Selective Serotonin Reuptake Inhibitor)</a:t>
                      </a:r>
                    </a:p>
                    <a:p>
                      <a:pPr marL="0" indent="0">
                        <a:buFont typeface="Wingdings" panose="05000000000000000000" pitchFamily="2" charset="2"/>
                        <a:buNone/>
                      </a:pPr>
                      <a:r>
                        <a:rPr lang="en-SG" sz="1400" dirty="0"/>
                        <a:t>(few side effects, overdose less likely fatal)</a:t>
                      </a:r>
                      <a:endParaRPr lang="en-SG" sz="14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a:txBody>
                    <a:bodyPr/>
                    <a:lstStyle/>
                    <a:p>
                      <a:pPr marL="108000" indent="-108000">
                        <a:buFont typeface="Arial" panose="020B0604020202020204" pitchFamily="34" charset="0"/>
                        <a:buChar char="•"/>
                      </a:pPr>
                      <a:r>
                        <a:rPr lang="en-SG" sz="1200" dirty="0"/>
                        <a:t>Initial: nausea, GI discomfort, restlessness</a:t>
                      </a:r>
                    </a:p>
                    <a:p>
                      <a:pPr marL="108000" indent="-108000">
                        <a:buFont typeface="Arial" panose="020B0604020202020204" pitchFamily="34" charset="0"/>
                        <a:buChar char="•"/>
                      </a:pPr>
                      <a:r>
                        <a:rPr lang="en-SG" sz="1200" dirty="0"/>
                        <a:t>↓Na (SIADH) in elderly</a:t>
                      </a:r>
                      <a:endParaRPr lang="en-SG" sz="1200" dirty="0">
                        <a:latin typeface="+mn-lt"/>
                      </a:endParaRPr>
                    </a:p>
                  </a:txBody>
                  <a:tcPr/>
                </a:tc>
                <a:extLst>
                  <a:ext uri="{0D108BD9-81ED-4DB2-BD59-A6C34878D82A}">
                    <a16:rowId xmlns:a16="http://schemas.microsoft.com/office/drawing/2014/main" val="3812583015"/>
                  </a:ext>
                </a:extLst>
              </a:tr>
              <a:tr h="357228">
                <a:tc>
                  <a:txBody>
                    <a:bodyPr/>
                    <a:lstStyle/>
                    <a:p>
                      <a:pPr>
                        <a:lnSpc>
                          <a:spcPct val="107000"/>
                        </a:lnSpc>
                        <a:spcAft>
                          <a:spcPts val="0"/>
                        </a:spcAft>
                      </a:pPr>
                      <a:r>
                        <a:rPr lang="en-SG" sz="1200" dirty="0">
                          <a:effectLst/>
                        </a:rPr>
                        <a:t>Sertraline</a:t>
                      </a:r>
                    </a:p>
                    <a:p>
                      <a:pPr>
                        <a:lnSpc>
                          <a:spcPct val="107000"/>
                        </a:lnSpc>
                        <a:spcAft>
                          <a:spcPts val="0"/>
                        </a:spcAft>
                      </a:pPr>
                      <a:r>
                        <a:rPr lang="en-SG" sz="1200" dirty="0">
                          <a:effectLst/>
                        </a:rPr>
                        <a:t>(Zoloft</a:t>
                      </a:r>
                      <a:r>
                        <a:rPr lang="en-SG" sz="1200" dirty="0">
                          <a:solidFill>
                            <a:schemeClr val="bg1"/>
                          </a:solidFill>
                          <a:effectLst/>
                        </a:rPr>
                        <a:t>®</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50</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100-200</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OCD, PD, PTSD, PMDD, SAD</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buFont typeface="Arial" panose="020B0604020202020204" pitchFamily="34" charset="0"/>
                        <a:buChar char="•"/>
                      </a:pPr>
                      <a:r>
                        <a:rPr lang="en-SG" sz="1200" kern="1200" dirty="0">
                          <a:effectLst/>
                        </a:rPr>
                        <a:t>Used in breast-feeding</a:t>
                      </a:r>
                      <a:endParaRPr lang="en-SG" sz="1200" dirty="0">
                        <a:latin typeface="+mn-lt"/>
                      </a:endParaRPr>
                    </a:p>
                  </a:txBody>
                  <a:tcPr/>
                </a:tc>
                <a:extLst>
                  <a:ext uri="{0D108BD9-81ED-4DB2-BD59-A6C34878D82A}">
                    <a16:rowId xmlns:a16="http://schemas.microsoft.com/office/drawing/2014/main" val="3637130902"/>
                  </a:ext>
                </a:extLst>
              </a:tr>
              <a:tr h="426682">
                <a:tc>
                  <a:txBody>
                    <a:bodyPr/>
                    <a:lstStyle/>
                    <a:p>
                      <a:pPr>
                        <a:lnSpc>
                          <a:spcPct val="107000"/>
                        </a:lnSpc>
                        <a:spcAft>
                          <a:spcPts val="0"/>
                        </a:spcAft>
                      </a:pPr>
                      <a:r>
                        <a:rPr lang="en-SG" sz="1200" dirty="0">
                          <a:effectLst/>
                        </a:rPr>
                        <a:t>Fluoxetine</a:t>
                      </a:r>
                    </a:p>
                    <a:p>
                      <a:pPr>
                        <a:lnSpc>
                          <a:spcPct val="107000"/>
                        </a:lnSpc>
                        <a:spcAft>
                          <a:spcPts val="0"/>
                        </a:spcAft>
                      </a:pPr>
                      <a:r>
                        <a:rPr lang="en-SG" sz="1200" dirty="0">
                          <a:effectLst/>
                        </a:rPr>
                        <a:t>(Prozac</a:t>
                      </a:r>
                      <a:r>
                        <a:rPr lang="en-SG" sz="1200" dirty="0">
                          <a:solidFill>
                            <a:schemeClr val="bg1"/>
                          </a:solidFill>
                          <a:effectLst/>
                        </a:rPr>
                        <a:t>®</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20 </a:t>
                      </a:r>
                      <a:r>
                        <a:rPr lang="en-SG" sz="1200" dirty="0">
                          <a:effectLst/>
                          <a:latin typeface="+mn-lt"/>
                          <a:ea typeface="DengXian" panose="02010600030101010101" pitchFamily="2" charset="-122"/>
                          <a:cs typeface="Times New Roman" panose="02020603050405020304" pitchFamily="18" charset="0"/>
                        </a:rPr>
                        <a:t>(long half-life)</a:t>
                      </a:r>
                    </a:p>
                  </a:txBody>
                  <a:tcPr marL="68580" marR="68580" marT="0" marB="0"/>
                </a:tc>
                <a:tc>
                  <a:txBody>
                    <a:bodyPr/>
                    <a:lstStyle/>
                    <a:p>
                      <a:pPr>
                        <a:lnSpc>
                          <a:spcPct val="107000"/>
                        </a:lnSpc>
                        <a:spcAft>
                          <a:spcPts val="0"/>
                        </a:spcAft>
                      </a:pPr>
                      <a:r>
                        <a:rPr lang="en-SG" sz="1200">
                          <a:effectLst/>
                        </a:rPr>
                        <a:t>20-60</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OCD, BN, PD</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buFont typeface="Arial" panose="020B0604020202020204" pitchFamily="34" charset="0"/>
                        <a:buChar char="•"/>
                      </a:pPr>
                      <a:r>
                        <a:rPr lang="en-SG" sz="1200" dirty="0"/>
                        <a:t>Inhibits CYP2D6,              ↑Beta-blocker</a:t>
                      </a:r>
                      <a:endParaRPr lang="en-SG" sz="1200" dirty="0">
                        <a:latin typeface="+mn-lt"/>
                      </a:endParaRPr>
                    </a:p>
                  </a:txBody>
                  <a:tcPr/>
                </a:tc>
                <a:extLst>
                  <a:ext uri="{0D108BD9-81ED-4DB2-BD59-A6C34878D82A}">
                    <a16:rowId xmlns:a16="http://schemas.microsoft.com/office/drawing/2014/main" val="1148252399"/>
                  </a:ext>
                </a:extLst>
              </a:tr>
              <a:tr h="357228">
                <a:tc>
                  <a:txBody>
                    <a:bodyPr/>
                    <a:lstStyle/>
                    <a:p>
                      <a:pPr>
                        <a:lnSpc>
                          <a:spcPct val="107000"/>
                        </a:lnSpc>
                        <a:spcAft>
                          <a:spcPts val="0"/>
                        </a:spcAft>
                      </a:pPr>
                      <a:r>
                        <a:rPr lang="en-SG" sz="1200" dirty="0">
                          <a:effectLst/>
                        </a:rPr>
                        <a:t>Escitalopram</a:t>
                      </a:r>
                    </a:p>
                    <a:p>
                      <a:pPr>
                        <a:lnSpc>
                          <a:spcPct val="107000"/>
                        </a:lnSpc>
                        <a:spcAft>
                          <a:spcPts val="0"/>
                        </a:spcAft>
                      </a:pPr>
                      <a:r>
                        <a:rPr lang="en-SG" sz="1200" dirty="0">
                          <a:effectLst/>
                        </a:rPr>
                        <a:t>(Lexapro</a:t>
                      </a:r>
                      <a:r>
                        <a:rPr lang="en-SG" sz="1200" dirty="0">
                          <a:solidFill>
                            <a:schemeClr val="bg1"/>
                          </a:solidFill>
                          <a:effectLst/>
                        </a:rPr>
                        <a:t>®</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10</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10-20</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↑QTc</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GAD</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buFont typeface="Arial" panose="020B0604020202020204" pitchFamily="34" charset="0"/>
                        <a:buChar char="•"/>
                      </a:pPr>
                      <a:r>
                        <a:rPr lang="en-SG" sz="1200" dirty="0">
                          <a:latin typeface="+mn-lt"/>
                        </a:rPr>
                        <a:t>In elderly, lower max dose</a:t>
                      </a:r>
                    </a:p>
                  </a:txBody>
                  <a:tcPr/>
                </a:tc>
                <a:extLst>
                  <a:ext uri="{0D108BD9-81ED-4DB2-BD59-A6C34878D82A}">
                    <a16:rowId xmlns:a16="http://schemas.microsoft.com/office/drawing/2014/main" val="12189902"/>
                  </a:ext>
                </a:extLst>
              </a:tr>
              <a:tr h="597355">
                <a:tc>
                  <a:txBody>
                    <a:bodyPr/>
                    <a:lstStyle/>
                    <a:p>
                      <a:pPr>
                        <a:lnSpc>
                          <a:spcPct val="107000"/>
                        </a:lnSpc>
                        <a:spcAft>
                          <a:spcPts val="0"/>
                        </a:spcAft>
                      </a:pPr>
                      <a:r>
                        <a:rPr lang="en-SG" sz="1200" dirty="0">
                          <a:effectLst/>
                        </a:rPr>
                        <a:t>Paroxetine</a:t>
                      </a:r>
                    </a:p>
                    <a:p>
                      <a:pPr>
                        <a:lnSpc>
                          <a:spcPct val="107000"/>
                        </a:lnSpc>
                        <a:spcAft>
                          <a:spcPts val="0"/>
                        </a:spcAft>
                      </a:pPr>
                      <a:r>
                        <a:rPr lang="en-SG" sz="1200" dirty="0">
                          <a:effectLst/>
                        </a:rPr>
                        <a:t>(Paxil</a:t>
                      </a:r>
                      <a:r>
                        <a:rPr lang="en-SG" sz="1200" dirty="0">
                          <a:solidFill>
                            <a:schemeClr val="bg1"/>
                          </a:solidFill>
                          <a:effectLst/>
                        </a:rPr>
                        <a:t>®</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20</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20-40</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OCD, PD, SAD, PTSD, GAD, PMDD</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buFont typeface="Arial" panose="020B0604020202020204" pitchFamily="34" charset="0"/>
                        <a:buChar char="•"/>
                      </a:pPr>
                      <a:r>
                        <a:rPr lang="en-SG" sz="1200" dirty="0"/>
                        <a:t>↑Risk of </a:t>
                      </a:r>
                      <a:r>
                        <a:rPr lang="en-SG" sz="1200" dirty="0" err="1"/>
                        <a:t>fetal</a:t>
                      </a:r>
                      <a:r>
                        <a:rPr lang="en-SG" sz="1200" dirty="0"/>
                        <a:t> cardiovascular malformation, ↑Beta-blocker,  inhibits CYP2D6</a:t>
                      </a:r>
                      <a:endParaRPr lang="en-SG" sz="1200" dirty="0">
                        <a:latin typeface="+mn-lt"/>
                      </a:endParaRPr>
                    </a:p>
                  </a:txBody>
                  <a:tcPr/>
                </a:tc>
                <a:extLst>
                  <a:ext uri="{0D108BD9-81ED-4DB2-BD59-A6C34878D82A}">
                    <a16:rowId xmlns:a16="http://schemas.microsoft.com/office/drawing/2014/main" val="1232625858"/>
                  </a:ext>
                </a:extLst>
              </a:tr>
              <a:tr h="357228">
                <a:tc>
                  <a:txBody>
                    <a:bodyPr/>
                    <a:lstStyle/>
                    <a:p>
                      <a:pPr>
                        <a:lnSpc>
                          <a:spcPct val="107000"/>
                        </a:lnSpc>
                        <a:spcAft>
                          <a:spcPts val="0"/>
                        </a:spcAft>
                      </a:pPr>
                      <a:r>
                        <a:rPr lang="en-SG" sz="1200" dirty="0">
                          <a:effectLst/>
                        </a:rPr>
                        <a:t>Fluvoxamine</a:t>
                      </a:r>
                    </a:p>
                    <a:p>
                      <a:pPr>
                        <a:lnSpc>
                          <a:spcPct val="107000"/>
                        </a:lnSpc>
                        <a:spcAft>
                          <a:spcPts val="0"/>
                        </a:spcAft>
                      </a:pPr>
                      <a:r>
                        <a:rPr lang="en-SG" sz="1200" dirty="0">
                          <a:effectLst/>
                        </a:rPr>
                        <a:t>(</a:t>
                      </a:r>
                      <a:r>
                        <a:rPr lang="en-SG" sz="1200" dirty="0" err="1">
                          <a:effectLst/>
                        </a:rPr>
                        <a:t>Faverin</a:t>
                      </a:r>
                      <a:r>
                        <a:rPr lang="en-SG" sz="1200" dirty="0">
                          <a:solidFill>
                            <a:schemeClr val="bg1"/>
                          </a:solidFill>
                          <a:effectLst/>
                        </a:rPr>
                        <a:t>®</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50-100</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50-300</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 +</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 OCD, SAD</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buFont typeface="Arial" panose="020B0604020202020204" pitchFamily="34" charset="0"/>
                        <a:buChar char="•"/>
                      </a:pPr>
                      <a:r>
                        <a:rPr lang="en-SG" sz="1200" dirty="0"/>
                        <a:t>Inhibits CYP1A2</a:t>
                      </a:r>
                      <a:endParaRPr lang="en-SG" sz="1200" dirty="0">
                        <a:latin typeface="+mn-lt"/>
                      </a:endParaRPr>
                    </a:p>
                  </a:txBody>
                  <a:tcPr/>
                </a:tc>
                <a:extLst>
                  <a:ext uri="{0D108BD9-81ED-4DB2-BD59-A6C34878D82A}">
                    <a16:rowId xmlns:a16="http://schemas.microsoft.com/office/drawing/2014/main" val="67394640"/>
                  </a:ext>
                </a:extLst>
              </a:tr>
              <a:tr h="259112">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b="1" dirty="0"/>
                        <a:t>2. SNRI (Serotonin &amp; Noradrenaline Reuptake Inhibitor)</a:t>
                      </a:r>
                      <a:endParaRPr lang="en-SG" sz="1600" b="1" dirty="0">
                        <a:latin typeface="+mn-lt"/>
                      </a:endParaRPr>
                    </a:p>
                  </a:txBody>
                  <a:tcPr/>
                </a:tc>
                <a:tc hMerge="1">
                  <a:txBody>
                    <a:bodyPr/>
                    <a:lstStyle/>
                    <a:p>
                      <a:endParaRPr lang="en-SG" sz="1200" dirty="0">
                        <a:latin typeface="+mn-lt"/>
                      </a:endParaRPr>
                    </a:p>
                  </a:txBody>
                  <a:tcPr/>
                </a:tc>
                <a:tc hMerge="1">
                  <a:txBody>
                    <a:bodyPr/>
                    <a:lstStyle/>
                    <a:p>
                      <a:endParaRPr lang="en-SG" sz="1200">
                        <a:latin typeface="+mn-lt"/>
                      </a:endParaRPr>
                    </a:p>
                  </a:txBody>
                  <a:tcPr/>
                </a:tc>
                <a:tc hMerge="1">
                  <a:txBody>
                    <a:bodyPr/>
                    <a:lstStyle/>
                    <a:p>
                      <a:endParaRPr lang="en-SG" sz="1200">
                        <a:latin typeface="+mn-lt"/>
                      </a:endParaRPr>
                    </a:p>
                  </a:txBody>
                  <a:tcPr/>
                </a:tc>
                <a:tc hMerge="1">
                  <a:txBody>
                    <a:bodyPr/>
                    <a:lstStyle/>
                    <a:p>
                      <a:endParaRPr lang="en-SG" sz="1200">
                        <a:latin typeface="+mn-lt"/>
                      </a:endParaRPr>
                    </a:p>
                  </a:txBody>
                  <a:tcPr/>
                </a:tc>
                <a:tc hMerge="1">
                  <a:txBody>
                    <a:bodyPr/>
                    <a:lstStyle/>
                    <a:p>
                      <a:endParaRPr lang="en-SG" sz="1200">
                        <a:latin typeface="+mn-lt"/>
                      </a:endParaRPr>
                    </a:p>
                  </a:txBody>
                  <a:tcPr/>
                </a:tc>
                <a:tc hMerge="1">
                  <a:txBody>
                    <a:bodyPr/>
                    <a:lstStyle/>
                    <a:p>
                      <a:endParaRPr lang="en-SG" sz="1200">
                        <a:latin typeface="+mn-lt"/>
                      </a:endParaRPr>
                    </a:p>
                  </a:txBody>
                  <a:tcPr/>
                </a:tc>
                <a:tc hMerge="1">
                  <a:txBody>
                    <a:bodyPr/>
                    <a:lstStyle/>
                    <a:p>
                      <a:endParaRPr lang="en-SG" sz="1200">
                        <a:latin typeface="+mn-lt"/>
                      </a:endParaRPr>
                    </a:p>
                  </a:txBody>
                  <a:tcPr/>
                </a:tc>
                <a:tc hMerge="1">
                  <a:txBody>
                    <a:bodyPr/>
                    <a:lstStyle/>
                    <a:p>
                      <a:endParaRPr lang="en-SG" sz="1200" dirty="0">
                        <a:latin typeface="+mn-lt"/>
                      </a:endParaRPr>
                    </a:p>
                  </a:txBody>
                  <a:tcPr/>
                </a:tc>
                <a:tc hMerge="1">
                  <a:txBody>
                    <a:bodyPr/>
                    <a:lstStyle/>
                    <a:p>
                      <a:endParaRPr lang="en-SG" sz="1200" dirty="0">
                        <a:latin typeface="+mn-lt"/>
                      </a:endParaRPr>
                    </a:p>
                  </a:txBody>
                  <a:tcPr/>
                </a:tc>
                <a:tc>
                  <a:txBody>
                    <a:bodyPr/>
                    <a:lstStyle/>
                    <a:p>
                      <a:pPr marL="108000" indent="-108000">
                        <a:buFont typeface="Arial" panose="020B0604020202020204" pitchFamily="34" charset="0"/>
                        <a:buChar char="•"/>
                      </a:pPr>
                      <a:endParaRPr lang="en-SG" sz="1200" dirty="0">
                        <a:latin typeface="+mn-lt"/>
                      </a:endParaRPr>
                    </a:p>
                  </a:txBody>
                  <a:tcPr/>
                </a:tc>
                <a:extLst>
                  <a:ext uri="{0D108BD9-81ED-4DB2-BD59-A6C34878D82A}">
                    <a16:rowId xmlns:a16="http://schemas.microsoft.com/office/drawing/2014/main" val="3769778226"/>
                  </a:ext>
                </a:extLst>
              </a:tr>
              <a:tr h="117124">
                <a:tc>
                  <a:txBody>
                    <a:bodyPr/>
                    <a:lstStyle/>
                    <a:p>
                      <a:pPr>
                        <a:lnSpc>
                          <a:spcPct val="107000"/>
                        </a:lnSpc>
                        <a:spcAft>
                          <a:spcPts val="0"/>
                        </a:spcAft>
                      </a:pPr>
                      <a:r>
                        <a:rPr lang="en-SG" sz="1200" dirty="0">
                          <a:effectLst/>
                        </a:rPr>
                        <a:t>Venlafaxine XR</a:t>
                      </a:r>
                    </a:p>
                    <a:p>
                      <a:pPr>
                        <a:lnSpc>
                          <a:spcPct val="107000"/>
                        </a:lnSpc>
                        <a:spcAft>
                          <a:spcPts val="0"/>
                        </a:spcAft>
                      </a:pPr>
                      <a:r>
                        <a:rPr lang="en-SG" sz="1200" dirty="0">
                          <a:effectLst/>
                        </a:rPr>
                        <a:t>(Effexor XR</a:t>
                      </a:r>
                      <a:r>
                        <a:rPr lang="en-SG" sz="1200" dirty="0">
                          <a:solidFill>
                            <a:schemeClr val="bg1"/>
                          </a:solidFill>
                          <a:effectLst/>
                        </a:rPr>
                        <a:t>®</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37.5</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75-225</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↑BP &amp; HR</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a:effectLst/>
                        </a:rPr>
                        <a:t>-</a:t>
                      </a:r>
                      <a:endParaRPr lang="en-SG" sz="12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GAD, SAD, PD</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buFont typeface="Arial" panose="020B0604020202020204" pitchFamily="34" charset="0"/>
                        <a:buChar char="•"/>
                      </a:pPr>
                      <a:r>
                        <a:rPr lang="en-SG" sz="1200" dirty="0"/>
                        <a:t>To control BP well before starting</a:t>
                      </a:r>
                    </a:p>
                    <a:p>
                      <a:pPr marL="108000" indent="-108000">
                        <a:buFont typeface="Arial" panose="020B0604020202020204" pitchFamily="34" charset="0"/>
                        <a:buChar char="•"/>
                      </a:pPr>
                      <a:r>
                        <a:rPr lang="en-SG" sz="1200" dirty="0"/>
                        <a:t>Risk of HT in pregnancy</a:t>
                      </a:r>
                      <a:endParaRPr lang="en-SG" sz="1200" dirty="0">
                        <a:latin typeface="+mn-lt"/>
                      </a:endParaRPr>
                    </a:p>
                  </a:txBody>
                  <a:tcPr/>
                </a:tc>
                <a:extLst>
                  <a:ext uri="{0D108BD9-81ED-4DB2-BD59-A6C34878D82A}">
                    <a16:rowId xmlns:a16="http://schemas.microsoft.com/office/drawing/2014/main" val="1748782670"/>
                  </a:ext>
                </a:extLst>
              </a:tr>
              <a:tr h="597355">
                <a:tc>
                  <a:txBody>
                    <a:bodyPr/>
                    <a:lstStyle/>
                    <a:p>
                      <a:pPr>
                        <a:lnSpc>
                          <a:spcPct val="107000"/>
                        </a:lnSpc>
                        <a:spcAft>
                          <a:spcPts val="0"/>
                        </a:spcAft>
                      </a:pPr>
                      <a:r>
                        <a:rPr lang="en-SG" sz="1200" dirty="0">
                          <a:effectLst/>
                        </a:rPr>
                        <a:t>Duloxetine</a:t>
                      </a:r>
                    </a:p>
                    <a:p>
                      <a:pPr>
                        <a:lnSpc>
                          <a:spcPct val="107000"/>
                        </a:lnSpc>
                        <a:spcAft>
                          <a:spcPts val="0"/>
                        </a:spcAft>
                      </a:pPr>
                      <a:r>
                        <a:rPr lang="en-SG" sz="1200" dirty="0">
                          <a:effectLst/>
                        </a:rPr>
                        <a:t>(Cymbalta</a:t>
                      </a:r>
                      <a:r>
                        <a:rPr lang="en-SG" sz="1200" dirty="0">
                          <a:solidFill>
                            <a:schemeClr val="bg1"/>
                          </a:solidFill>
                          <a:effectLst/>
                        </a:rPr>
                        <a:t>®</a:t>
                      </a: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30</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30-60</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200" dirty="0">
                          <a:effectLst/>
                        </a:rPr>
                        <a:t>DNP, FM, GAD,CMP</a:t>
                      </a:r>
                      <a:endParaRPr lang="en-SG" sz="12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108000" indent="-108000">
                        <a:buFont typeface="Arial" panose="020B0604020202020204" pitchFamily="34" charset="0"/>
                        <a:buChar char="•"/>
                      </a:pPr>
                      <a:r>
                        <a:rPr lang="en-SG" sz="1200" dirty="0"/>
                        <a:t>Inhibits CYP2D6; Used in diabetic peripheral neuropathy, fibromyalgia, chronic musculoskeletal pain</a:t>
                      </a:r>
                      <a:endParaRPr lang="en-SG" sz="1200" dirty="0">
                        <a:latin typeface="+mn-lt"/>
                      </a:endParaRPr>
                    </a:p>
                  </a:txBody>
                  <a:tcPr/>
                </a:tc>
                <a:extLst>
                  <a:ext uri="{0D108BD9-81ED-4DB2-BD59-A6C34878D82A}">
                    <a16:rowId xmlns:a16="http://schemas.microsoft.com/office/drawing/2014/main" val="3819342813"/>
                  </a:ext>
                </a:extLst>
              </a:tr>
            </a:tbl>
          </a:graphicData>
        </a:graphic>
      </p:graphicFrame>
      <p:sp>
        <p:nvSpPr>
          <p:cNvPr id="5" name="TextBox 4">
            <a:extLst>
              <a:ext uri="{FF2B5EF4-FFF2-40B4-BE49-F238E27FC236}">
                <a16:creationId xmlns:a16="http://schemas.microsoft.com/office/drawing/2014/main" id="{112A853C-30F8-4A3C-A430-1FB4F129ACDB}"/>
              </a:ext>
            </a:extLst>
          </p:cNvPr>
          <p:cNvSpPr txBox="1"/>
          <p:nvPr/>
        </p:nvSpPr>
        <p:spPr>
          <a:xfrm>
            <a:off x="192909" y="5663565"/>
            <a:ext cx="11806180" cy="830997"/>
          </a:xfrm>
          <a:prstGeom prst="rect">
            <a:avLst/>
          </a:prstGeom>
          <a:noFill/>
        </p:spPr>
        <p:txBody>
          <a:bodyPr wrap="square" rtlCol="0">
            <a:spAutoFit/>
          </a:bodyPr>
          <a:lstStyle/>
          <a:p>
            <a:r>
              <a:rPr lang="en-SG" sz="1200" dirty="0">
                <a:solidFill>
                  <a:schemeClr val="bg1"/>
                </a:solidFill>
              </a:rPr>
              <a:t>BN = bulimia nervosa; CMP = chronic musculoskeletal pain; DNP = diabetic neuropathic pain; FM = fibromyalgia;</a:t>
            </a:r>
          </a:p>
          <a:p>
            <a:r>
              <a:rPr lang="en-SG" sz="1200" dirty="0">
                <a:solidFill>
                  <a:schemeClr val="bg1"/>
                </a:solidFill>
              </a:rPr>
              <a:t>GAD = generalized anxiety disorder; OCD = obsessive compulsive disorder; PD = panic disorder; PMDD = premenstrual dysphoric disorder; </a:t>
            </a:r>
          </a:p>
          <a:p>
            <a:r>
              <a:rPr lang="en-SG" sz="1200" dirty="0">
                <a:solidFill>
                  <a:schemeClr val="bg1"/>
                </a:solidFill>
              </a:rPr>
              <a:t>PTSD = posttraumatic stress disorder; SAD social anxiety disorder; SC = smoking cessation; WD = winter depression; CYP = Cytochrome P450</a:t>
            </a:r>
          </a:p>
          <a:p>
            <a:endParaRPr lang="en-SG" sz="1200" dirty="0">
              <a:solidFill>
                <a:schemeClr val="bg1"/>
              </a:solidFill>
            </a:endParaRPr>
          </a:p>
        </p:txBody>
      </p:sp>
    </p:spTree>
    <p:extLst>
      <p:ext uri="{BB962C8B-B14F-4D97-AF65-F5344CB8AC3E}">
        <p14:creationId xmlns:p14="http://schemas.microsoft.com/office/powerpoint/2010/main" val="194855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8CF3-1DCC-4603-86F1-7A36407F02AE}"/>
              </a:ext>
            </a:extLst>
          </p:cNvPr>
          <p:cNvSpPr txBox="1">
            <a:spLocks/>
          </p:cNvSpPr>
          <p:nvPr/>
        </p:nvSpPr>
        <p:spPr>
          <a:xfrm>
            <a:off x="1239252" y="1"/>
            <a:ext cx="9713495" cy="65772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400" b="1" kern="1200" spc="-50" baseline="0">
                <a:solidFill>
                  <a:schemeClr val="bg1"/>
                </a:solidFill>
                <a:latin typeface="+mj-lt"/>
                <a:ea typeface="+mj-ea"/>
                <a:cs typeface="+mj-cs"/>
              </a:defRPr>
            </a:lvl1pPr>
          </a:lstStyle>
          <a:p>
            <a:r>
              <a:rPr lang="en-SG" sz="2800" dirty="0"/>
              <a:t>Use of Antidepressants in MDD (simplified, non-exhaustive)(adapted)</a:t>
            </a:r>
            <a:r>
              <a:rPr lang="en-SG" sz="2800" baseline="30000" dirty="0"/>
              <a:t>2,3</a:t>
            </a:r>
            <a:endParaRPr lang="en-SG" sz="2800" dirty="0"/>
          </a:p>
        </p:txBody>
      </p:sp>
      <p:graphicFrame>
        <p:nvGraphicFramePr>
          <p:cNvPr id="3" name="Table 3">
            <a:extLst>
              <a:ext uri="{FF2B5EF4-FFF2-40B4-BE49-F238E27FC236}">
                <a16:creationId xmlns:a16="http://schemas.microsoft.com/office/drawing/2014/main" id="{507AA145-6436-4B59-984D-BDCE497CDAF2}"/>
              </a:ext>
            </a:extLst>
          </p:cNvPr>
          <p:cNvGraphicFramePr>
            <a:graphicFrameLocks noGrp="1"/>
          </p:cNvGraphicFramePr>
          <p:nvPr>
            <p:extLst>
              <p:ext uri="{D42A27DB-BD31-4B8C-83A1-F6EECF244321}">
                <p14:modId xmlns:p14="http://schemas.microsoft.com/office/powerpoint/2010/main" val="266789861"/>
              </p:ext>
            </p:extLst>
          </p:nvPr>
        </p:nvGraphicFramePr>
        <p:xfrm>
          <a:off x="192912" y="663202"/>
          <a:ext cx="11806176" cy="5678221"/>
        </p:xfrm>
        <a:graphic>
          <a:graphicData uri="http://schemas.openxmlformats.org/drawingml/2006/table">
            <a:tbl>
              <a:tblPr firstRow="1" bandRow="1">
                <a:tableStyleId>{5C22544A-7EE6-4342-B048-85BDC9FD1C3A}</a:tableStyleId>
              </a:tblPr>
              <a:tblGrid>
                <a:gridCol w="1073289">
                  <a:extLst>
                    <a:ext uri="{9D8B030D-6E8A-4147-A177-3AD203B41FA5}">
                      <a16:colId xmlns:a16="http://schemas.microsoft.com/office/drawing/2014/main" val="1609701434"/>
                    </a:ext>
                  </a:extLst>
                </a:gridCol>
                <a:gridCol w="909843">
                  <a:extLst>
                    <a:ext uri="{9D8B030D-6E8A-4147-A177-3AD203B41FA5}">
                      <a16:colId xmlns:a16="http://schemas.microsoft.com/office/drawing/2014/main" val="616150275"/>
                    </a:ext>
                  </a:extLst>
                </a:gridCol>
                <a:gridCol w="983847">
                  <a:extLst>
                    <a:ext uri="{9D8B030D-6E8A-4147-A177-3AD203B41FA5}">
                      <a16:colId xmlns:a16="http://schemas.microsoft.com/office/drawing/2014/main" val="1864151789"/>
                    </a:ext>
                  </a:extLst>
                </a:gridCol>
                <a:gridCol w="856526">
                  <a:extLst>
                    <a:ext uri="{9D8B030D-6E8A-4147-A177-3AD203B41FA5}">
                      <a16:colId xmlns:a16="http://schemas.microsoft.com/office/drawing/2014/main" val="3024500640"/>
                    </a:ext>
                  </a:extLst>
                </a:gridCol>
                <a:gridCol w="891251">
                  <a:extLst>
                    <a:ext uri="{9D8B030D-6E8A-4147-A177-3AD203B41FA5}">
                      <a16:colId xmlns:a16="http://schemas.microsoft.com/office/drawing/2014/main" val="3717321657"/>
                    </a:ext>
                  </a:extLst>
                </a:gridCol>
                <a:gridCol w="810228">
                  <a:extLst>
                    <a:ext uri="{9D8B030D-6E8A-4147-A177-3AD203B41FA5}">
                      <a16:colId xmlns:a16="http://schemas.microsoft.com/office/drawing/2014/main" val="3478771180"/>
                    </a:ext>
                  </a:extLst>
                </a:gridCol>
                <a:gridCol w="844952">
                  <a:extLst>
                    <a:ext uri="{9D8B030D-6E8A-4147-A177-3AD203B41FA5}">
                      <a16:colId xmlns:a16="http://schemas.microsoft.com/office/drawing/2014/main" val="23615713"/>
                    </a:ext>
                  </a:extLst>
                </a:gridCol>
                <a:gridCol w="925973">
                  <a:extLst>
                    <a:ext uri="{9D8B030D-6E8A-4147-A177-3AD203B41FA5}">
                      <a16:colId xmlns:a16="http://schemas.microsoft.com/office/drawing/2014/main" val="2560927859"/>
                    </a:ext>
                  </a:extLst>
                </a:gridCol>
                <a:gridCol w="833377">
                  <a:extLst>
                    <a:ext uri="{9D8B030D-6E8A-4147-A177-3AD203B41FA5}">
                      <a16:colId xmlns:a16="http://schemas.microsoft.com/office/drawing/2014/main" val="874950060"/>
                    </a:ext>
                  </a:extLst>
                </a:gridCol>
                <a:gridCol w="1047089">
                  <a:extLst>
                    <a:ext uri="{9D8B030D-6E8A-4147-A177-3AD203B41FA5}">
                      <a16:colId xmlns:a16="http://schemas.microsoft.com/office/drawing/2014/main" val="2585312969"/>
                    </a:ext>
                  </a:extLst>
                </a:gridCol>
                <a:gridCol w="2629801">
                  <a:extLst>
                    <a:ext uri="{9D8B030D-6E8A-4147-A177-3AD203B41FA5}">
                      <a16:colId xmlns:a16="http://schemas.microsoft.com/office/drawing/2014/main" val="2620080381"/>
                    </a:ext>
                  </a:extLst>
                </a:gridCol>
              </a:tblGrid>
              <a:tr h="435540">
                <a:tc>
                  <a:txBody>
                    <a:bodyPr/>
                    <a:lstStyle/>
                    <a:p>
                      <a:r>
                        <a:rPr lang="en-SG" sz="1200" dirty="0">
                          <a:solidFill>
                            <a:schemeClr val="tx1"/>
                          </a:solidFill>
                          <a:latin typeface="+mn-lt"/>
                        </a:rPr>
                        <a:t>Class</a:t>
                      </a:r>
                    </a:p>
                  </a:txBody>
                  <a:tcPr/>
                </a:tc>
                <a:tc>
                  <a:txBody>
                    <a:bodyPr/>
                    <a:lstStyle/>
                    <a:p>
                      <a:r>
                        <a:rPr lang="en-SG" sz="1200" dirty="0">
                          <a:solidFill>
                            <a:schemeClr val="tx1"/>
                          </a:solidFill>
                          <a:latin typeface="+mn-lt"/>
                        </a:rPr>
                        <a:t>Initial Dose (mg/d)</a:t>
                      </a:r>
                    </a:p>
                  </a:txBody>
                  <a:tcPr/>
                </a:tc>
                <a:tc>
                  <a:txBody>
                    <a:bodyPr/>
                    <a:lstStyle/>
                    <a:p>
                      <a:r>
                        <a:rPr lang="en-SG" sz="1200" dirty="0">
                          <a:solidFill>
                            <a:schemeClr val="tx1"/>
                          </a:solidFill>
                          <a:latin typeface="+mn-lt"/>
                        </a:rPr>
                        <a:t>Therapeutic Dose (mg/d)</a:t>
                      </a:r>
                    </a:p>
                  </a:txBody>
                  <a:tcPr/>
                </a:tc>
                <a:tc>
                  <a:txBody>
                    <a:bodyPr/>
                    <a:lstStyle/>
                    <a:p>
                      <a:r>
                        <a:rPr lang="en-SG" sz="1200" dirty="0">
                          <a:solidFill>
                            <a:schemeClr val="tx1"/>
                          </a:solidFill>
                          <a:latin typeface="+mn-lt"/>
                        </a:rPr>
                        <a:t>Sedation</a:t>
                      </a:r>
                    </a:p>
                  </a:txBody>
                  <a:tcPr/>
                </a:tc>
                <a:tc>
                  <a:txBody>
                    <a:bodyPr/>
                    <a:lstStyle/>
                    <a:p>
                      <a:r>
                        <a:rPr lang="en-SG" sz="1200" dirty="0">
                          <a:solidFill>
                            <a:schemeClr val="tx1"/>
                          </a:solidFill>
                          <a:latin typeface="+mn-lt"/>
                        </a:rPr>
                        <a:t>Weight Gain</a:t>
                      </a:r>
                    </a:p>
                  </a:txBody>
                  <a:tcPr/>
                </a:tc>
                <a:tc>
                  <a:txBody>
                    <a:bodyPr/>
                    <a:lstStyle/>
                    <a:p>
                      <a:r>
                        <a:rPr lang="en-SG" sz="1200" dirty="0">
                          <a:solidFill>
                            <a:schemeClr val="tx1"/>
                          </a:solidFill>
                          <a:latin typeface="+mn-lt"/>
                        </a:rPr>
                        <a:t>Sexual </a:t>
                      </a:r>
                      <a:r>
                        <a:rPr lang="en-SG" sz="1200" dirty="0" err="1">
                          <a:solidFill>
                            <a:schemeClr val="tx1"/>
                          </a:solidFill>
                          <a:latin typeface="+mn-lt"/>
                        </a:rPr>
                        <a:t>Dysfun</a:t>
                      </a:r>
                      <a:endParaRPr lang="en-SG" sz="1200" dirty="0">
                        <a:solidFill>
                          <a:schemeClr val="tx1"/>
                        </a:solidFill>
                        <a:latin typeface="+mn-lt"/>
                      </a:endParaRPr>
                    </a:p>
                  </a:txBody>
                  <a:tcPr/>
                </a:tc>
                <a:tc>
                  <a:txBody>
                    <a:bodyPr/>
                    <a:lstStyle/>
                    <a:p>
                      <a:r>
                        <a:rPr lang="en-SG" sz="1200" dirty="0">
                          <a:solidFill>
                            <a:schemeClr val="tx1"/>
                          </a:solidFill>
                          <a:latin typeface="+mn-lt"/>
                        </a:rPr>
                        <a:t>Cardiac</a:t>
                      </a:r>
                    </a:p>
                  </a:txBody>
                  <a:tcPr/>
                </a:tc>
                <a:tc>
                  <a:txBody>
                    <a:bodyPr/>
                    <a:lstStyle/>
                    <a:p>
                      <a:r>
                        <a:rPr lang="en-SG" sz="1200" dirty="0">
                          <a:solidFill>
                            <a:schemeClr val="tx1"/>
                          </a:solidFill>
                          <a:latin typeface="+mn-lt"/>
                        </a:rPr>
                        <a:t>Anti-cholinergic</a:t>
                      </a:r>
                    </a:p>
                  </a:txBody>
                  <a:tcPr/>
                </a:tc>
                <a:tc>
                  <a:txBody>
                    <a:bodyPr/>
                    <a:lstStyle/>
                    <a:p>
                      <a:r>
                        <a:rPr lang="en-SG" sz="1200" dirty="0">
                          <a:solidFill>
                            <a:schemeClr val="tx1"/>
                          </a:solidFill>
                          <a:latin typeface="+mn-lt"/>
                        </a:rPr>
                        <a:t>Seizure</a:t>
                      </a:r>
                    </a:p>
                  </a:txBody>
                  <a:tcPr/>
                </a:tc>
                <a:tc>
                  <a:txBody>
                    <a:bodyPr/>
                    <a:lstStyle/>
                    <a:p>
                      <a:r>
                        <a:rPr lang="en-SG" sz="1200" dirty="0">
                          <a:solidFill>
                            <a:schemeClr val="tx1"/>
                          </a:solidFill>
                          <a:latin typeface="+mn-lt"/>
                        </a:rPr>
                        <a:t>Other Indications</a:t>
                      </a:r>
                    </a:p>
                  </a:txBody>
                  <a:tcPr/>
                </a:tc>
                <a:tc>
                  <a:txBody>
                    <a:bodyPr/>
                    <a:lstStyle/>
                    <a:p>
                      <a:r>
                        <a:rPr lang="en-SG" sz="1200" dirty="0">
                          <a:solidFill>
                            <a:schemeClr val="tx1"/>
                          </a:solidFill>
                          <a:latin typeface="+mn-lt"/>
                        </a:rPr>
                        <a:t>Remarks</a:t>
                      </a:r>
                    </a:p>
                  </a:txBody>
                  <a:tcPr/>
                </a:tc>
                <a:extLst>
                  <a:ext uri="{0D108BD9-81ED-4DB2-BD59-A6C34878D82A}">
                    <a16:rowId xmlns:a16="http://schemas.microsoft.com/office/drawing/2014/main" val="778419518"/>
                  </a:ext>
                </a:extLst>
              </a:tr>
              <a:tr h="319396">
                <a:tc gridSpan="11">
                  <a:txBody>
                    <a:bodyPr/>
                    <a:lstStyle/>
                    <a:p>
                      <a:r>
                        <a:rPr lang="en-SG" sz="1600" b="1" dirty="0">
                          <a:solidFill>
                            <a:schemeClr val="bg1"/>
                          </a:solidFill>
                          <a:latin typeface="+mn-lt"/>
                        </a:rPr>
                        <a:t>3 Others</a:t>
                      </a:r>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extLst>
                  <a:ext uri="{0D108BD9-81ED-4DB2-BD59-A6C34878D82A}">
                    <a16:rowId xmlns:a16="http://schemas.microsoft.com/office/drawing/2014/main" val="1126233458"/>
                  </a:ext>
                </a:extLst>
              </a:tr>
              <a:tr h="319396">
                <a:tc gridSpan="11">
                  <a:txBody>
                    <a:bodyPr/>
                    <a:lstStyle/>
                    <a:p>
                      <a:r>
                        <a:rPr lang="en-SG" sz="1600" b="1" dirty="0">
                          <a:solidFill>
                            <a:schemeClr val="bg1"/>
                          </a:solidFill>
                          <a:latin typeface="+mn-lt"/>
                        </a:rPr>
                        <a:t>3.1 </a:t>
                      </a:r>
                      <a:r>
                        <a:rPr lang="en-SG" sz="1600" b="1" dirty="0" err="1">
                          <a:solidFill>
                            <a:schemeClr val="bg1"/>
                          </a:solidFill>
                          <a:latin typeface="+mn-lt"/>
                        </a:rPr>
                        <a:t>NaSSA</a:t>
                      </a:r>
                      <a:r>
                        <a:rPr lang="en-SG" sz="1600" b="1" dirty="0">
                          <a:solidFill>
                            <a:schemeClr val="bg1"/>
                          </a:solidFill>
                          <a:latin typeface="+mn-lt"/>
                        </a:rPr>
                        <a:t> (Noradrenergic &amp; Specific Serotonergic Antidepressant)</a:t>
                      </a: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sz="1000" dirty="0">
                        <a:latin typeface="+mn-lt"/>
                      </a:endParaRPr>
                    </a:p>
                  </a:txBody>
                  <a:tcPr/>
                </a:tc>
                <a:tc hMerge="1">
                  <a:txBody>
                    <a:bodyPr/>
                    <a:lstStyle/>
                    <a:p>
                      <a:endParaRPr lang="en-SG"/>
                    </a:p>
                  </a:txBody>
                  <a:tcPr/>
                </a:tc>
                <a:extLst>
                  <a:ext uri="{0D108BD9-81ED-4DB2-BD59-A6C34878D82A}">
                    <a16:rowId xmlns:a16="http://schemas.microsoft.com/office/drawing/2014/main" val="3812583015"/>
                  </a:ext>
                </a:extLst>
              </a:tr>
              <a:tr h="580720">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Mirtazapine (Remeron</a:t>
                      </a:r>
                      <a:r>
                        <a:rPr lang="en-SG" sz="1200" dirty="0">
                          <a:solidFill>
                            <a:schemeClr val="bg1"/>
                          </a:solidFill>
                          <a:effectLst/>
                        </a:rPr>
                        <a:t>®</a:t>
                      </a:r>
                      <a:r>
                        <a:rPr lang="en-SG" sz="1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15</a:t>
                      </a:r>
                    </a:p>
                  </a:txBody>
                  <a:tcPr marL="68580" marR="68580" marT="0" marB="0"/>
                </a:tc>
                <a:tc>
                  <a:txBody>
                    <a:bodyPr/>
                    <a:lstStyle/>
                    <a:p>
                      <a:pPr>
                        <a:lnSpc>
                          <a:spcPct val="107000"/>
                        </a:lnSpc>
                        <a:spcAft>
                          <a:spcPts val="0"/>
                        </a:spcAft>
                      </a:pPr>
                      <a:r>
                        <a:rPr lang="en-SG" sz="1200">
                          <a:solidFill>
                            <a:schemeClr val="bg1"/>
                          </a:solidFill>
                          <a:effectLst/>
                          <a:latin typeface="+mn-lt"/>
                          <a:ea typeface="DengXian" panose="02010600030101010101" pitchFamily="2" charset="-122"/>
                          <a:cs typeface="Times New Roman" panose="02020603050405020304" pitchFamily="18" charset="0"/>
                        </a:rPr>
                        <a:t>15-45</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a:t>
                      </a:r>
                    </a:p>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↑Appetite</a:t>
                      </a:r>
                    </a:p>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↑Glucose</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marL="108000" indent="-108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Avoid in obesity; cautiously monitor diabetics</a:t>
                      </a:r>
                    </a:p>
                    <a:p>
                      <a:pPr marL="108000" indent="-108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Good for thin, sleepless cancer patients</a:t>
                      </a:r>
                    </a:p>
                    <a:p>
                      <a:pPr marL="108000" indent="-108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Reverses sexual side effects (via 5HT2 antagonism)</a:t>
                      </a:r>
                    </a:p>
                  </a:txBody>
                  <a:tcPr marL="68580" marR="68580" marT="0" marB="0"/>
                </a:tc>
                <a:extLst>
                  <a:ext uri="{0D108BD9-81ED-4DB2-BD59-A6C34878D82A}">
                    <a16:rowId xmlns:a16="http://schemas.microsoft.com/office/drawing/2014/main" val="3637130902"/>
                  </a:ext>
                </a:extLst>
              </a:tr>
              <a:tr h="237490">
                <a:tc gridSpan="11">
                  <a:txBody>
                    <a:bodyPr/>
                    <a:lstStyle/>
                    <a:p>
                      <a:pPr>
                        <a:lnSpc>
                          <a:spcPct val="107000"/>
                        </a:lnSpc>
                        <a:spcAft>
                          <a:spcPts val="0"/>
                        </a:spcAft>
                      </a:pPr>
                      <a:r>
                        <a:rPr lang="en-SG" sz="1600" b="1" dirty="0">
                          <a:solidFill>
                            <a:schemeClr val="bg1"/>
                          </a:solidFill>
                          <a:effectLst/>
                          <a:latin typeface="+mn-lt"/>
                        </a:rPr>
                        <a:t>3.2 NDRI (Norepinephrine-Dopamine Reuptake Inhibitor)</a:t>
                      </a: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endParaRPr lang="en-SG"/>
                    </a:p>
                  </a:txBody>
                  <a:tcPr/>
                </a:tc>
                <a:extLst>
                  <a:ext uri="{0D108BD9-81ED-4DB2-BD59-A6C34878D82A}">
                    <a16:rowId xmlns:a16="http://schemas.microsoft.com/office/drawing/2014/main" val="3819342813"/>
                  </a:ext>
                </a:extLst>
              </a:tr>
              <a:tr h="364644">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Bupropion</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(Wellbutrin SR</a:t>
                      </a:r>
                      <a:r>
                        <a:rPr lang="en-SG" sz="1000" dirty="0">
                          <a:solidFill>
                            <a:schemeClr val="bg1"/>
                          </a:solidFill>
                          <a:effectLst/>
                        </a:rPr>
                        <a:t>®</a:t>
                      </a: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150 mg om</a:t>
                      </a:r>
                    </a:p>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X 4 days</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150mg bd </a:t>
                      </a:r>
                    </a:p>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(8 hr apart)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a:t>
                      </a:r>
                    </a:p>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insomnia</a:t>
                      </a:r>
                    </a:p>
                  </a:txBody>
                  <a:tcPr marL="68580" marR="68580" marT="0" marB="0"/>
                </a:tc>
                <a:tc>
                  <a:txBody>
                    <a:bodyPr/>
                    <a:lstStyle/>
                    <a:p>
                      <a:pPr>
                        <a:lnSpc>
                          <a:spcPct val="107000"/>
                        </a:lnSpc>
                        <a:spcAft>
                          <a:spcPts val="0"/>
                        </a:spcAft>
                      </a:pPr>
                      <a:r>
                        <a:rPr lang="en-SG" sz="1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↑BP</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200" dirty="0">
                          <a:solidFill>
                            <a:schemeClr val="bg1"/>
                          </a:solidFill>
                          <a:effectLst/>
                          <a:latin typeface="+mn-lt"/>
                          <a:ea typeface="DengXian" panose="02010600030101010101" pitchFamily="2" charset="-122"/>
                          <a:cs typeface="Times New Roman" panose="02020603050405020304" pitchFamily="18" charset="0"/>
                        </a:rPr>
                        <a:t>SC</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Inhibits CYP2D6, ↑Beta-blocker; metabolized into amphetamine-like metabolites</a:t>
                      </a:r>
                    </a:p>
                  </a:txBody>
                  <a:tcPr marL="68580" marR="68580" marT="0" marB="0"/>
                </a:tc>
                <a:extLst>
                  <a:ext uri="{0D108BD9-81ED-4DB2-BD59-A6C34878D82A}">
                    <a16:rowId xmlns:a16="http://schemas.microsoft.com/office/drawing/2014/main" val="3062334563"/>
                  </a:ext>
                </a:extLst>
              </a:tr>
              <a:tr h="237490">
                <a:tc gridSpan="11">
                  <a:txBody>
                    <a:bodyPr/>
                    <a:lstStyle/>
                    <a:p>
                      <a:pPr>
                        <a:lnSpc>
                          <a:spcPct val="107000"/>
                        </a:lnSpc>
                        <a:spcAft>
                          <a:spcPts val="0"/>
                        </a:spcAft>
                      </a:pPr>
                      <a:r>
                        <a:rPr lang="it-IT" sz="1600" b="1" dirty="0">
                          <a:solidFill>
                            <a:schemeClr val="bg1"/>
                          </a:solidFill>
                          <a:effectLst/>
                          <a:latin typeface="+mn-lt"/>
                        </a:rPr>
                        <a:t>3.3 SARI (Serotonin Antagonist/ Reuptake Inhibitor)</a:t>
                      </a:r>
                      <a:endParaRPr lang="en-SG" sz="1600" b="1" dirty="0">
                        <a:solidFill>
                          <a:schemeClr val="bg1"/>
                        </a:solidFill>
                        <a:effectLst/>
                        <a:latin typeface="+mn-lt"/>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endParaRPr lang="en-SG"/>
                    </a:p>
                  </a:txBody>
                  <a:tcPr/>
                </a:tc>
                <a:extLst>
                  <a:ext uri="{0D108BD9-81ED-4DB2-BD59-A6C34878D82A}">
                    <a16:rowId xmlns:a16="http://schemas.microsoft.com/office/drawing/2014/main" val="13647036"/>
                  </a:ext>
                </a:extLst>
              </a:tr>
              <a:tr h="445703">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Trazodone</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r>
                        <a:rPr lang="en-SG" sz="1000" dirty="0" err="1">
                          <a:solidFill>
                            <a:schemeClr val="bg1"/>
                          </a:solidFill>
                          <a:effectLst/>
                          <a:latin typeface="+mn-lt"/>
                          <a:ea typeface="DengXian" panose="02010600030101010101" pitchFamily="2" charset="-122"/>
                          <a:cs typeface="Times New Roman" panose="02020603050405020304" pitchFamily="18" charset="0"/>
                        </a:rPr>
                        <a:t>Trittico</a:t>
                      </a:r>
                      <a:r>
                        <a:rPr lang="en-SG" sz="1000" dirty="0">
                          <a:solidFill>
                            <a:schemeClr val="bg1"/>
                          </a:solidFill>
                          <a:effectLst/>
                        </a:rPr>
                        <a:t>®</a:t>
                      </a: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50-150</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50-300</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a:t>
                      </a:r>
                    </a:p>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↓BP</a:t>
                      </a:r>
                    </a:p>
                    <a:p>
                      <a:pPr marL="54000" indent="-54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Orthostatic hypotension</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marL="108000" indent="-108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Low dose (25-50mg) prn used off-label as a sleeping aid</a:t>
                      </a:r>
                    </a:p>
                    <a:p>
                      <a:pPr marL="108000" indent="-108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May cause priapism (rare)</a:t>
                      </a:r>
                    </a:p>
                  </a:txBody>
                  <a:tcPr marL="68580" marR="68580" marT="0" marB="0"/>
                </a:tc>
                <a:extLst>
                  <a:ext uri="{0D108BD9-81ED-4DB2-BD59-A6C34878D82A}">
                    <a16:rowId xmlns:a16="http://schemas.microsoft.com/office/drawing/2014/main" val="2151073167"/>
                  </a:ext>
                </a:extLst>
              </a:tr>
              <a:tr h="237490">
                <a:tc gridSpan="11">
                  <a:txBody>
                    <a:bodyPr/>
                    <a:lstStyle/>
                    <a:p>
                      <a:pPr>
                        <a:lnSpc>
                          <a:spcPct val="107000"/>
                        </a:lnSpc>
                        <a:spcAft>
                          <a:spcPts val="0"/>
                        </a:spcAft>
                      </a:pPr>
                      <a:r>
                        <a:rPr lang="en-SG" sz="1600" b="1" dirty="0">
                          <a:solidFill>
                            <a:schemeClr val="bg1"/>
                          </a:solidFill>
                          <a:effectLst/>
                          <a:latin typeface="+mn-lt"/>
                          <a:ea typeface="DengXian" panose="02010600030101010101" pitchFamily="2" charset="-122"/>
                          <a:cs typeface="Times New Roman" panose="02020603050405020304" pitchFamily="18" charset="0"/>
                        </a:rPr>
                        <a:t>3.4 </a:t>
                      </a:r>
                      <a:r>
                        <a:rPr lang="en-SG" sz="1600" b="1" dirty="0" err="1">
                          <a:solidFill>
                            <a:schemeClr val="bg1"/>
                          </a:solidFill>
                          <a:effectLst/>
                          <a:latin typeface="+mn-lt"/>
                          <a:ea typeface="DengXian" panose="02010600030101010101" pitchFamily="2" charset="-122"/>
                          <a:cs typeface="Times New Roman" panose="02020603050405020304" pitchFamily="18" charset="0"/>
                        </a:rPr>
                        <a:t>Melatonergic</a:t>
                      </a:r>
                      <a:endParaRPr lang="en-SG" sz="1600" b="1" dirty="0">
                        <a:solidFill>
                          <a:schemeClr val="bg1"/>
                        </a:solidFill>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endParaRPr lang="en-SG"/>
                    </a:p>
                  </a:txBody>
                  <a:tcPr/>
                </a:tc>
                <a:extLst>
                  <a:ext uri="{0D108BD9-81ED-4DB2-BD59-A6C34878D82A}">
                    <a16:rowId xmlns:a16="http://schemas.microsoft.com/office/drawing/2014/main" val="1642099261"/>
                  </a:ext>
                </a:extLst>
              </a:tr>
              <a:tr h="737515">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Agomelatine</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r>
                        <a:rPr lang="en-SG" sz="1000" dirty="0" err="1">
                          <a:solidFill>
                            <a:schemeClr val="bg1"/>
                          </a:solidFill>
                          <a:effectLst/>
                          <a:latin typeface="+mn-lt"/>
                          <a:ea typeface="DengXian" panose="02010600030101010101" pitchFamily="2" charset="-122"/>
                          <a:cs typeface="Times New Roman" panose="02020603050405020304" pitchFamily="18" charset="0"/>
                        </a:rPr>
                        <a:t>Valdoxan</a:t>
                      </a:r>
                      <a:r>
                        <a:rPr lang="en-SG" sz="1000" dirty="0">
                          <a:solidFill>
                            <a:schemeClr val="bg1"/>
                          </a:solidFill>
                          <a:effectLst/>
                        </a:rPr>
                        <a:t>®</a:t>
                      </a: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25</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25-50</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Regulate circadian cycle</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marL="108000" indent="-108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↑Transaminases, monitor LFT at baseline, 3w, 6w, 12w &amp; 24w</a:t>
                      </a:r>
                    </a:p>
                    <a:p>
                      <a:pPr marL="108000" indent="-108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Avoid with CYP1A2 inhibitors (fluvoxamine, ciprofloxacin)</a:t>
                      </a:r>
                    </a:p>
                  </a:txBody>
                  <a:tcPr marL="68580" marR="68580" marT="0" marB="0"/>
                </a:tc>
                <a:extLst>
                  <a:ext uri="{0D108BD9-81ED-4DB2-BD59-A6C34878D82A}">
                    <a16:rowId xmlns:a16="http://schemas.microsoft.com/office/drawing/2014/main" val="3033485072"/>
                  </a:ext>
                </a:extLst>
              </a:tr>
              <a:tr h="237490">
                <a:tc gridSpan="11">
                  <a:txBody>
                    <a:bodyPr/>
                    <a:lstStyle/>
                    <a:p>
                      <a:pPr>
                        <a:lnSpc>
                          <a:spcPct val="107000"/>
                        </a:lnSpc>
                        <a:spcAft>
                          <a:spcPts val="0"/>
                        </a:spcAft>
                      </a:pPr>
                      <a:r>
                        <a:rPr lang="en-SG" sz="1600" b="1" dirty="0">
                          <a:solidFill>
                            <a:schemeClr val="bg1"/>
                          </a:solidFill>
                          <a:effectLst/>
                          <a:latin typeface="+mn-lt"/>
                          <a:ea typeface="DengXian" panose="02010600030101010101" pitchFamily="2" charset="-122"/>
                          <a:cs typeface="Times New Roman" panose="02020603050405020304" pitchFamily="18" charset="0"/>
                        </a:rPr>
                        <a:t>3.5 TCA (Tricyclic Antidepressant)</a:t>
                      </a:r>
                      <a:r>
                        <a:rPr lang="en-SG" sz="1600" b="0" dirty="0">
                          <a:solidFill>
                            <a:schemeClr val="bg1"/>
                          </a:solidFill>
                          <a:effectLst/>
                          <a:latin typeface="+mn-lt"/>
                          <a:ea typeface="DengXian" panose="02010600030101010101" pitchFamily="2" charset="-122"/>
                          <a:cs typeface="Times New Roman" panose="02020603050405020304" pitchFamily="18" charset="0"/>
                        </a:rPr>
                        <a:t> (overdose may be fatal)</a:t>
                      </a: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endParaRPr lang="en-SG"/>
                    </a:p>
                  </a:txBody>
                  <a:tcPr/>
                </a:tc>
                <a:extLst>
                  <a:ext uri="{0D108BD9-81ED-4DB2-BD59-A6C34878D82A}">
                    <a16:rowId xmlns:a16="http://schemas.microsoft.com/office/drawing/2014/main" val="676499429"/>
                  </a:ext>
                </a:extLst>
              </a:tr>
              <a:tr h="614474">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Clomipramine</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Amitriptyline</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Imipramine</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Nortriptyline</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25</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30</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50</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25</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25-250</a:t>
                      </a:r>
                    </a:p>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30-300</a:t>
                      </a:r>
                    </a:p>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50-200</a:t>
                      </a:r>
                    </a:p>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75-100</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↓BP ↑HR</a:t>
                      </a:r>
                    </a:p>
                    <a:p>
                      <a:pPr marL="54000" indent="-54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Orthostatic hypotension</a:t>
                      </a:r>
                    </a:p>
                    <a:p>
                      <a:pPr marL="54000" indent="-54000">
                        <a:lnSpc>
                          <a:spcPct val="100000"/>
                        </a:lnSpc>
                        <a:spcAft>
                          <a:spcPts val="0"/>
                        </a:spcAft>
                        <a:buFont typeface="Arial" panose="020B0604020202020204" pitchFamily="34" charset="0"/>
                        <a:buChar char="•"/>
                      </a:pPr>
                      <a:r>
                        <a:rPr lang="en-SG" sz="1000" dirty="0">
                          <a:solidFill>
                            <a:schemeClr val="bg1"/>
                          </a:solidFill>
                          <a:effectLst/>
                          <a:latin typeface="+mn-lt"/>
                          <a:ea typeface="DengXian" panose="02010600030101010101" pitchFamily="2" charset="-122"/>
                          <a:cs typeface="Times New Roman" panose="02020603050405020304" pitchFamily="18" charset="0"/>
                        </a:rPr>
                        <a:t>Arrhythmia</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GAD, DNP</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Nortriptyline has safer profile</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Clomipramine indicated in OCD refractory to SSRI</a:t>
                      </a:r>
                    </a:p>
                  </a:txBody>
                  <a:tcPr marL="68580" marR="68580" marT="0" marB="0"/>
                </a:tc>
                <a:extLst>
                  <a:ext uri="{0D108BD9-81ED-4DB2-BD59-A6C34878D82A}">
                    <a16:rowId xmlns:a16="http://schemas.microsoft.com/office/drawing/2014/main" val="869123003"/>
                  </a:ext>
                </a:extLst>
              </a:tr>
              <a:tr h="207849">
                <a:tc gridSpan="1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dirty="0">
                          <a:solidFill>
                            <a:schemeClr val="bg1"/>
                          </a:solidFill>
                          <a:effectLst/>
                          <a:latin typeface="+mn-lt"/>
                          <a:ea typeface="DengXian" panose="02010600030101010101" pitchFamily="2" charset="-122"/>
                          <a:cs typeface="Times New Roman" panose="02020603050405020304" pitchFamily="18" charset="0"/>
                        </a:rPr>
                        <a:t>3.6 RIMA</a:t>
                      </a:r>
                      <a:r>
                        <a:rPr lang="en-US" sz="1400" b="1" baseline="0" dirty="0">
                          <a:solidFill>
                            <a:schemeClr val="bg1"/>
                          </a:solidFill>
                          <a:effectLst/>
                          <a:latin typeface="+mn-lt"/>
                          <a:ea typeface="DengXian" panose="02010600030101010101" pitchFamily="2" charset="-122"/>
                          <a:cs typeface="Times New Roman" panose="02020603050405020304" pitchFamily="18" charset="0"/>
                        </a:rPr>
                        <a:t> (</a:t>
                      </a:r>
                      <a:r>
                        <a:rPr lang="en-SG" sz="1400" b="1" baseline="0">
                          <a:solidFill>
                            <a:schemeClr val="bg1"/>
                          </a:solidFill>
                          <a:effectLst/>
                          <a:latin typeface="+mn-lt"/>
                          <a:ea typeface="DengXian" panose="02010600030101010101" pitchFamily="2" charset="-122"/>
                          <a:cs typeface="Times New Roman" panose="02020603050405020304" pitchFamily="18" charset="0"/>
                        </a:rPr>
                        <a:t>Reversible Inhibitor of Monoamine Oxidase </a:t>
                      </a:r>
                      <a:r>
                        <a:rPr lang="en-SG" sz="1400" b="1" baseline="0" dirty="0">
                          <a:solidFill>
                            <a:schemeClr val="bg1"/>
                          </a:solidFill>
                          <a:effectLst/>
                          <a:latin typeface="+mn-lt"/>
                          <a:ea typeface="DengXian" panose="02010600030101010101" pitchFamily="2" charset="-122"/>
                          <a:cs typeface="Times New Roman" panose="02020603050405020304" pitchFamily="18" charset="0"/>
                        </a:rPr>
                        <a:t>A) </a:t>
                      </a:r>
                      <a:r>
                        <a:rPr lang="en-SG" sz="1400" b="0" baseline="0" dirty="0">
                          <a:solidFill>
                            <a:schemeClr val="bg1"/>
                          </a:solidFill>
                          <a:effectLst/>
                          <a:latin typeface="+mn-lt"/>
                          <a:ea typeface="DengXian" panose="02010600030101010101" pitchFamily="2" charset="-122"/>
                          <a:cs typeface="Times New Roman" panose="02020603050405020304" pitchFamily="18" charset="0"/>
                        </a:rPr>
                        <a:t>(Risk of hypertensive crisis with dietary tyramine and sympathomimetics; reserved for refractory MDD)</a:t>
                      </a:r>
                      <a:endParaRPr lang="en-SG" sz="1400" b="1" dirty="0">
                        <a:solidFill>
                          <a:schemeClr val="bg1"/>
                        </a:solidFill>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pPr>
                        <a:lnSpc>
                          <a:spcPct val="107000"/>
                        </a:lnSpc>
                        <a:spcAft>
                          <a:spcPts val="0"/>
                        </a:spcAft>
                      </a:pPr>
                      <a:endParaRPr lang="en-SG" sz="10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endParaRPr lang="en-SG"/>
                    </a:p>
                  </a:txBody>
                  <a:tcPr/>
                </a:tc>
                <a:extLst>
                  <a:ext uri="{0D108BD9-81ED-4DB2-BD59-A6C34878D82A}">
                    <a16:rowId xmlns:a16="http://schemas.microsoft.com/office/drawing/2014/main" val="1521038727"/>
                  </a:ext>
                </a:extLst>
              </a:tr>
              <a:tr h="492277">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Moclobemide</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r>
                        <a:rPr lang="en-SG" sz="1000" dirty="0" err="1">
                          <a:solidFill>
                            <a:schemeClr val="bg1"/>
                          </a:solidFill>
                          <a:effectLst/>
                          <a:latin typeface="+mn-lt"/>
                          <a:ea typeface="DengXian" panose="02010600030101010101" pitchFamily="2" charset="-122"/>
                          <a:cs typeface="Times New Roman" panose="02020603050405020304" pitchFamily="18" charset="0"/>
                        </a:rPr>
                        <a:t>Aurorix</a:t>
                      </a:r>
                      <a:r>
                        <a:rPr lang="en-SG" sz="1000" dirty="0">
                          <a:solidFill>
                            <a:schemeClr val="bg1"/>
                          </a:solidFill>
                          <a:effectLst/>
                        </a:rPr>
                        <a:t>®</a:t>
                      </a: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150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300-600</a:t>
                      </a:r>
                    </a:p>
                    <a:p>
                      <a:pPr marL="0" marR="0" lvl="0" indent="0" algn="l" defTabSz="914400" rtl="0" eaLnBrk="1" fontAlgn="auto" latinLnBrk="0" hangingPunct="1">
                        <a:lnSpc>
                          <a:spcPct val="107000"/>
                        </a:lnSpc>
                        <a:spcBef>
                          <a:spcPts val="0"/>
                        </a:spcBef>
                        <a:spcAft>
                          <a:spcPts val="0"/>
                        </a:spcAft>
                        <a:buClrTx/>
                        <a:buSzTx/>
                        <a:buFontTx/>
                        <a:buNone/>
                        <a:tabLst/>
                        <a:defRPr/>
                      </a:pPr>
                      <a:r>
                        <a:rPr lang="en-SG" sz="1000" dirty="0">
                          <a:solidFill>
                            <a:schemeClr val="bg1"/>
                          </a:solidFill>
                          <a:effectLst/>
                          <a:latin typeface="+mn-lt"/>
                          <a:ea typeface="DengXian" panose="02010600030101010101" pitchFamily="2" charset="-122"/>
                          <a:cs typeface="Times New Roman" panose="02020603050405020304" pitchFamily="18" charset="0"/>
                        </a:rPr>
                        <a:t>In divided doses</a:t>
                      </a:r>
                    </a:p>
                    <a:p>
                      <a:pPr>
                        <a:lnSpc>
                          <a:spcPct val="107000"/>
                        </a:lnSpc>
                        <a:spcAft>
                          <a:spcPts val="0"/>
                        </a:spcAft>
                      </a:pPr>
                      <a:endParaRPr lang="en-SG" sz="1000" dirty="0">
                        <a:solidFill>
                          <a:schemeClr val="bg1"/>
                        </a:solidFill>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insomnia</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↑BP</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000" dirty="0">
                          <a:solidFill>
                            <a:schemeClr val="bg1"/>
                          </a:solidFill>
                          <a:effectLst/>
                          <a:latin typeface="+mn-lt"/>
                          <a:ea typeface="DengXian" panose="02010600030101010101" pitchFamily="2" charset="-122"/>
                          <a:cs typeface="Times New Roman" panose="02020603050405020304" pitchFamily="18" charset="0"/>
                        </a:rPr>
                        <a:t>Avoid tyramine-rich food (cheese, pickled herring, yeast extract), cough syrups/ decongestants with pseudoephedrine</a:t>
                      </a:r>
                    </a:p>
                  </a:txBody>
                  <a:tcPr marL="68580" marR="68580" marT="0" marB="0"/>
                </a:tc>
                <a:extLst>
                  <a:ext uri="{0D108BD9-81ED-4DB2-BD59-A6C34878D82A}">
                    <a16:rowId xmlns:a16="http://schemas.microsoft.com/office/drawing/2014/main" val="1274117910"/>
                  </a:ext>
                </a:extLst>
              </a:tr>
            </a:tbl>
          </a:graphicData>
        </a:graphic>
      </p:graphicFrame>
    </p:spTree>
    <p:extLst>
      <p:ext uri="{BB962C8B-B14F-4D97-AF65-F5344CB8AC3E}">
        <p14:creationId xmlns:p14="http://schemas.microsoft.com/office/powerpoint/2010/main" val="1847812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1EDB1-BC03-4D3F-B08F-2F5C874E0C46}"/>
              </a:ext>
            </a:extLst>
          </p:cNvPr>
          <p:cNvSpPr>
            <a:spLocks noGrp="1"/>
          </p:cNvSpPr>
          <p:nvPr>
            <p:ph type="title"/>
          </p:nvPr>
        </p:nvSpPr>
        <p:spPr/>
        <p:txBody>
          <a:bodyPr/>
          <a:lstStyle/>
          <a:p>
            <a:r>
              <a:rPr lang="en-SG" dirty="0"/>
              <a:t>General Prescribing Principles</a:t>
            </a:r>
            <a:r>
              <a:rPr lang="en-SG" baseline="30000" dirty="0"/>
              <a:t>2,3</a:t>
            </a:r>
            <a:endParaRPr lang="en-SG" dirty="0"/>
          </a:p>
        </p:txBody>
      </p:sp>
      <p:sp>
        <p:nvSpPr>
          <p:cNvPr id="3" name="Content Placeholder 2">
            <a:extLst>
              <a:ext uri="{FF2B5EF4-FFF2-40B4-BE49-F238E27FC236}">
                <a16:creationId xmlns:a16="http://schemas.microsoft.com/office/drawing/2014/main" id="{B466B202-C941-4258-9C2A-3F33D6F03A71}"/>
              </a:ext>
            </a:extLst>
          </p:cNvPr>
          <p:cNvSpPr>
            <a:spLocks noGrp="1"/>
          </p:cNvSpPr>
          <p:nvPr>
            <p:ph idx="1"/>
          </p:nvPr>
        </p:nvSpPr>
        <p:spPr>
          <a:xfrm>
            <a:off x="1097280" y="1666803"/>
            <a:ext cx="10272562" cy="4700130"/>
          </a:xfrm>
        </p:spPr>
        <p:txBody>
          <a:bodyPr>
            <a:normAutofit/>
          </a:bodyPr>
          <a:lstStyle/>
          <a:p>
            <a:pPr marL="715518" lvl="1" indent="-514350">
              <a:buAutoNum type="arabicPeriod"/>
            </a:pPr>
            <a:r>
              <a:rPr lang="en-SG" sz="2400" b="1" dirty="0">
                <a:solidFill>
                  <a:srgbClr val="9933FF"/>
                </a:solidFill>
              </a:rPr>
              <a:t>Aim to reach therapeutic dose</a:t>
            </a:r>
          </a:p>
          <a:p>
            <a:pPr marL="715518" lvl="1" indent="-514350">
              <a:buAutoNum type="arabicPeriod"/>
            </a:pPr>
            <a:r>
              <a:rPr lang="en-SG" sz="2400" b="1" dirty="0">
                <a:solidFill>
                  <a:srgbClr val="9933FF"/>
                </a:solidFill>
              </a:rPr>
              <a:t>Avoid early discontinuation </a:t>
            </a:r>
          </a:p>
          <a:p>
            <a:pPr marL="715518" lvl="1" indent="-514350">
              <a:buAutoNum type="arabicPeriod"/>
            </a:pPr>
            <a:r>
              <a:rPr lang="en-SG" sz="2400" b="1" dirty="0">
                <a:solidFill>
                  <a:srgbClr val="9933FF"/>
                </a:solidFill>
              </a:rPr>
              <a:t>Special populations</a:t>
            </a:r>
          </a:p>
          <a:p>
            <a:pPr lvl="5">
              <a:buFontTx/>
              <a:buChar char="-"/>
            </a:pPr>
            <a:r>
              <a:rPr lang="en-SG" dirty="0"/>
              <a:t>In elderly, initial dose &amp; therapeutic dose reduce by half, start low, go slow</a:t>
            </a:r>
          </a:p>
          <a:p>
            <a:pPr lvl="5">
              <a:buFontTx/>
              <a:buChar char="-"/>
            </a:pPr>
            <a:r>
              <a:rPr lang="en-SG" dirty="0"/>
              <a:t>In renal &amp; liver diseases, dose reduction</a:t>
            </a:r>
          </a:p>
          <a:p>
            <a:pPr lvl="5">
              <a:buFontTx/>
              <a:buChar char="-"/>
            </a:pPr>
            <a:r>
              <a:rPr lang="en-SG" dirty="0"/>
              <a:t>In pregnancy, avoid Paroxetine and Venlafaxine</a:t>
            </a:r>
          </a:p>
          <a:p>
            <a:pPr lvl="5">
              <a:buFontTx/>
              <a:buChar char="-"/>
            </a:pPr>
            <a:r>
              <a:rPr lang="en-SG" dirty="0"/>
              <a:t>In breast-feeding, usually no adjustment required</a:t>
            </a:r>
          </a:p>
          <a:p>
            <a:pPr lvl="5">
              <a:buFontTx/>
              <a:buChar char="-"/>
            </a:pPr>
            <a:r>
              <a:rPr lang="en-SG" dirty="0"/>
              <a:t>In young persons ≤ 24 years of age, antidepressant use is associated with increased risk of suicide (Boxed Warning); to counsel and monitor patients accordingly.</a:t>
            </a:r>
          </a:p>
          <a:p>
            <a:pPr marL="715518" lvl="1" indent="-514350">
              <a:buAutoNum type="arabicPeriod"/>
            </a:pPr>
            <a:r>
              <a:rPr lang="en-SG" sz="2400" b="1" dirty="0">
                <a:solidFill>
                  <a:srgbClr val="9933FF"/>
                </a:solidFill>
              </a:rPr>
              <a:t>Manage common side effects</a:t>
            </a:r>
          </a:p>
          <a:p>
            <a:pPr lvl="5">
              <a:buFontTx/>
              <a:buChar char="-"/>
            </a:pPr>
            <a:r>
              <a:rPr lang="en-SG" dirty="0"/>
              <a:t>Serotonergic antidepressants (SSRI, SNRI, TCA, RIMA) are associated with sexual dysfunction; this can be avoided with Mirtazapine, Bupropion, </a:t>
            </a:r>
            <a:r>
              <a:rPr lang="en-SG" dirty="0" err="1"/>
              <a:t>Agomelatine</a:t>
            </a:r>
            <a:endParaRPr lang="en-SG" dirty="0"/>
          </a:p>
          <a:p>
            <a:pPr lvl="1"/>
            <a:endParaRPr lang="en-SG" sz="2000" dirty="0"/>
          </a:p>
        </p:txBody>
      </p:sp>
    </p:spTree>
    <p:extLst>
      <p:ext uri="{BB962C8B-B14F-4D97-AF65-F5344CB8AC3E}">
        <p14:creationId xmlns:p14="http://schemas.microsoft.com/office/powerpoint/2010/main" val="2637614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C16C-B6C2-4415-A60A-78EE4E1DD02F}"/>
              </a:ext>
            </a:extLst>
          </p:cNvPr>
          <p:cNvSpPr>
            <a:spLocks noGrp="1"/>
          </p:cNvSpPr>
          <p:nvPr>
            <p:ph type="title"/>
          </p:nvPr>
        </p:nvSpPr>
        <p:spPr/>
        <p:txBody>
          <a:bodyPr/>
          <a:lstStyle/>
          <a:p>
            <a:r>
              <a:rPr lang="en-SG" dirty="0"/>
              <a:t>General Prescribing Principles</a:t>
            </a:r>
            <a:r>
              <a:rPr lang="en-SG" baseline="30000" dirty="0"/>
              <a:t>2,3</a:t>
            </a:r>
          </a:p>
        </p:txBody>
      </p:sp>
      <p:sp>
        <p:nvSpPr>
          <p:cNvPr id="3" name="Content Placeholder 2">
            <a:extLst>
              <a:ext uri="{FF2B5EF4-FFF2-40B4-BE49-F238E27FC236}">
                <a16:creationId xmlns:a16="http://schemas.microsoft.com/office/drawing/2014/main" id="{FFBFBA5A-7E87-4280-BE72-5D0413FF5AAD}"/>
              </a:ext>
            </a:extLst>
          </p:cNvPr>
          <p:cNvSpPr>
            <a:spLocks noGrp="1"/>
          </p:cNvSpPr>
          <p:nvPr>
            <p:ph idx="1"/>
          </p:nvPr>
        </p:nvSpPr>
        <p:spPr>
          <a:xfrm>
            <a:off x="1097279" y="1533832"/>
            <a:ext cx="10127191" cy="4914471"/>
          </a:xfrm>
        </p:spPr>
        <p:txBody>
          <a:bodyPr>
            <a:normAutofit/>
          </a:bodyPr>
          <a:lstStyle/>
          <a:p>
            <a:pPr marL="201168" lvl="1" indent="0">
              <a:buNone/>
            </a:pPr>
            <a:r>
              <a:rPr lang="en-SG" sz="2400" b="1" dirty="0">
                <a:solidFill>
                  <a:srgbClr val="9933FF"/>
                </a:solidFill>
              </a:rPr>
              <a:t>5. Avoid hazardous interactions:</a:t>
            </a:r>
          </a:p>
          <a:p>
            <a:pPr marL="955548" lvl="2" indent="-571500">
              <a:buAutoNum type="romanLcParenBoth"/>
            </a:pPr>
            <a:r>
              <a:rPr lang="en-SG" sz="2000" dirty="0"/>
              <a:t>Antidepressants with minimal CYP interactions:</a:t>
            </a:r>
          </a:p>
          <a:p>
            <a:pPr lvl="6">
              <a:buFontTx/>
              <a:buChar char="-"/>
            </a:pPr>
            <a:r>
              <a:rPr lang="en-SG" sz="2000" b="1" dirty="0">
                <a:solidFill>
                  <a:schemeClr val="bg1"/>
                </a:solidFill>
              </a:rPr>
              <a:t>Mirtazapine, </a:t>
            </a:r>
            <a:r>
              <a:rPr lang="en-SG" sz="2000" b="1" dirty="0" err="1">
                <a:solidFill>
                  <a:schemeClr val="bg1"/>
                </a:solidFill>
              </a:rPr>
              <a:t>Escitalopram</a:t>
            </a:r>
            <a:r>
              <a:rPr lang="en-SG" sz="2000" b="1" dirty="0">
                <a:solidFill>
                  <a:schemeClr val="bg1"/>
                </a:solidFill>
              </a:rPr>
              <a:t>, Venlafaxine</a:t>
            </a:r>
            <a:r>
              <a:rPr lang="en-SG" sz="2000" dirty="0">
                <a:solidFill>
                  <a:schemeClr val="bg1"/>
                </a:solidFill>
              </a:rPr>
              <a:t>.</a:t>
            </a:r>
          </a:p>
          <a:p>
            <a:pPr marL="955548" lvl="2" indent="-571500">
              <a:buAutoNum type="romanLcParenBoth"/>
            </a:pPr>
            <a:r>
              <a:rPr lang="en-SG" sz="2000" dirty="0"/>
              <a:t>Avoid SSRI/SNRI in patients on anticoagulation or </a:t>
            </a:r>
            <a:r>
              <a:rPr lang="en-SG" sz="2000" dirty="0" err="1"/>
              <a:t>triptans</a:t>
            </a:r>
            <a:r>
              <a:rPr lang="en-SG" sz="2000" dirty="0"/>
              <a:t>;</a:t>
            </a:r>
          </a:p>
          <a:p>
            <a:pPr lvl="6">
              <a:buFontTx/>
              <a:buChar char="-"/>
            </a:pPr>
            <a:r>
              <a:rPr lang="en-SG" sz="2000" dirty="0">
                <a:solidFill>
                  <a:schemeClr val="bg1"/>
                </a:solidFill>
              </a:rPr>
              <a:t>May consider </a:t>
            </a:r>
            <a:r>
              <a:rPr lang="en-SG" sz="2000" b="1" dirty="0">
                <a:solidFill>
                  <a:schemeClr val="bg1"/>
                </a:solidFill>
              </a:rPr>
              <a:t>Mirtazapine, Bupropion or Agomelatine, </a:t>
            </a:r>
            <a:r>
              <a:rPr lang="en-SG" sz="2000" dirty="0">
                <a:solidFill>
                  <a:schemeClr val="bg1"/>
                </a:solidFill>
              </a:rPr>
              <a:t>instead</a:t>
            </a:r>
          </a:p>
          <a:p>
            <a:pPr marL="955548" lvl="2" indent="-571500">
              <a:buAutoNum type="romanLcParenBoth"/>
            </a:pPr>
            <a:r>
              <a:rPr lang="en-US" sz="2000" dirty="0"/>
              <a:t>Avoid combining serotoninergic antidepressants</a:t>
            </a:r>
          </a:p>
          <a:p>
            <a:pPr lvl="6">
              <a:buFontTx/>
              <a:buChar char="-"/>
            </a:pPr>
            <a:r>
              <a:rPr lang="en-US" sz="2000" dirty="0">
                <a:solidFill>
                  <a:schemeClr val="bg1"/>
                </a:solidFill>
              </a:rPr>
              <a:t>This increases the risk of Serotonin Syndrome</a:t>
            </a:r>
          </a:p>
          <a:p>
            <a:pPr marL="955548" lvl="2" indent="-571500">
              <a:buAutoNum type="romanLcParenBoth"/>
            </a:pPr>
            <a:r>
              <a:rPr lang="en-SG" sz="2000" dirty="0"/>
              <a:t>Fluvoxamine &amp; Ciprofloxacin are potent inhibitors of </a:t>
            </a:r>
            <a:r>
              <a:rPr lang="en-SG" sz="2000" b="1" dirty="0"/>
              <a:t>CYP1A2</a:t>
            </a:r>
            <a:r>
              <a:rPr lang="en-SG" sz="2000" dirty="0"/>
              <a:t>,</a:t>
            </a:r>
          </a:p>
          <a:p>
            <a:pPr lvl="6">
              <a:buFontTx/>
              <a:buChar char="-"/>
            </a:pPr>
            <a:r>
              <a:rPr lang="en-SG" sz="2000" dirty="0">
                <a:solidFill>
                  <a:schemeClr val="bg1"/>
                </a:solidFill>
              </a:rPr>
              <a:t>May increase toxicities of Theophylline, Amiodarone, Warfarin, Clozapine, Agomelatine, </a:t>
            </a:r>
            <a:r>
              <a:rPr lang="en-SG" sz="2000" dirty="0" err="1">
                <a:solidFill>
                  <a:schemeClr val="bg1"/>
                </a:solidFill>
              </a:rPr>
              <a:t>Phenothiazines</a:t>
            </a:r>
            <a:endParaRPr lang="en-SG" sz="2000" dirty="0">
              <a:solidFill>
                <a:schemeClr val="bg1"/>
              </a:solidFill>
            </a:endParaRPr>
          </a:p>
          <a:p>
            <a:pPr marL="955548" lvl="2" indent="-571500">
              <a:buAutoNum type="romanLcParenBoth"/>
            </a:pPr>
            <a:r>
              <a:rPr lang="en-SG" sz="2000" dirty="0"/>
              <a:t>Fluoxetine, Paroxetine, Bupropion are potent inhibitors of </a:t>
            </a:r>
            <a:r>
              <a:rPr lang="en-SG" sz="2000" b="1" dirty="0"/>
              <a:t>CYP2D6</a:t>
            </a:r>
          </a:p>
          <a:p>
            <a:pPr lvl="6">
              <a:buFontTx/>
              <a:buChar char="-"/>
            </a:pPr>
            <a:r>
              <a:rPr lang="en-SG" sz="2000" dirty="0">
                <a:solidFill>
                  <a:schemeClr val="bg1"/>
                </a:solidFill>
              </a:rPr>
              <a:t>May increase levels of certain beta-blockers (metoprolol, carvedilol, bisoprolol), certain opioids (Codeine, Tramadol) &amp; certain antipsychotics (Risperidone, Olanzapine, Aripiprazole)</a:t>
            </a:r>
          </a:p>
        </p:txBody>
      </p:sp>
    </p:spTree>
    <p:extLst>
      <p:ext uri="{BB962C8B-B14F-4D97-AF65-F5344CB8AC3E}">
        <p14:creationId xmlns:p14="http://schemas.microsoft.com/office/powerpoint/2010/main" val="2606719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79" y="1533832"/>
            <a:ext cx="10450287" cy="4866969"/>
          </a:xfrm>
        </p:spPr>
        <p:txBody>
          <a:bodyPr>
            <a:noAutofit/>
          </a:bodyPr>
          <a:lstStyle/>
          <a:p>
            <a:pPr marL="201168" lvl="1" indent="0">
              <a:buNone/>
            </a:pPr>
            <a:r>
              <a:rPr lang="en-US" sz="2400" b="1" dirty="0">
                <a:solidFill>
                  <a:srgbClr val="9933FF"/>
                </a:solidFill>
              </a:rPr>
              <a:t>6. Antidepressants Switching or Stopping:</a:t>
            </a:r>
            <a:endParaRPr lang="en-US" sz="1800" dirty="0"/>
          </a:p>
          <a:p>
            <a:pPr marL="201168" lvl="1" indent="0">
              <a:buNone/>
            </a:pPr>
            <a:r>
              <a:rPr lang="en-US" sz="1800" b="1" dirty="0"/>
              <a:t>  (</a:t>
            </a:r>
            <a:r>
              <a:rPr lang="en-US" sz="1800" b="1" dirty="0" err="1"/>
              <a:t>i</a:t>
            </a:r>
            <a:r>
              <a:rPr lang="en-US" sz="1800" b="1" dirty="0"/>
              <a:t>) When Drug A is ineffective or intolerable:</a:t>
            </a:r>
          </a:p>
          <a:p>
            <a:pPr marL="384048" lvl="2" indent="0">
              <a:buNone/>
            </a:pPr>
            <a:r>
              <a:rPr lang="en-US" sz="1800" b="1" dirty="0"/>
              <a:t>	</a:t>
            </a:r>
            <a:r>
              <a:rPr lang="en-US" sz="1800" b="1" dirty="0">
                <a:solidFill>
                  <a:srgbClr val="9933FF"/>
                </a:solidFill>
              </a:rPr>
              <a:t>Method 1: Taper off Drug A, then start Drug B</a:t>
            </a:r>
            <a:r>
              <a:rPr lang="en-US" sz="1800" dirty="0">
                <a:solidFill>
                  <a:srgbClr val="9933FF"/>
                </a:solidFill>
              </a:rPr>
              <a:t> </a:t>
            </a:r>
          </a:p>
          <a:p>
            <a:pPr lvl="6">
              <a:buFontTx/>
              <a:buChar char="-"/>
            </a:pPr>
            <a:r>
              <a:rPr lang="en-US" dirty="0">
                <a:solidFill>
                  <a:schemeClr val="bg1"/>
                </a:solidFill>
              </a:rPr>
              <a:t>E.g. Fluvoxamine </a:t>
            </a:r>
            <a:r>
              <a:rPr lang="en-US" dirty="0">
                <a:solidFill>
                  <a:schemeClr val="bg1"/>
                </a:solidFill>
                <a:sym typeface="Wingdings" panose="05000000000000000000" pitchFamily="2" charset="2"/>
              </a:rPr>
              <a:t> Mirtazapine: </a:t>
            </a:r>
            <a:r>
              <a:rPr lang="en-US" dirty="0">
                <a:solidFill>
                  <a:schemeClr val="bg1"/>
                </a:solidFill>
              </a:rPr>
              <a:t>Reduce Fluvoxamine by ½-1 tab weekly till off (1-4 weeks), then initiate Mirtazapine.</a:t>
            </a:r>
          </a:p>
          <a:p>
            <a:pPr marL="384048" lvl="2" indent="0">
              <a:buNone/>
            </a:pPr>
            <a:r>
              <a:rPr lang="en-US" sz="1800" b="1" dirty="0"/>
              <a:t>	</a:t>
            </a:r>
            <a:r>
              <a:rPr lang="en-US" sz="1800" b="1" dirty="0">
                <a:solidFill>
                  <a:srgbClr val="9933FF"/>
                </a:solidFill>
              </a:rPr>
              <a:t>Method 2: Cautious Cross-Tapering of Drug A &amp; Drug B</a:t>
            </a:r>
            <a:endParaRPr lang="en-US" sz="1800" dirty="0"/>
          </a:p>
          <a:p>
            <a:pPr lvl="6">
              <a:buFontTx/>
              <a:buChar char="-"/>
            </a:pPr>
            <a:r>
              <a:rPr lang="en-US" dirty="0">
                <a:solidFill>
                  <a:schemeClr val="bg1"/>
                </a:solidFill>
              </a:rPr>
              <a:t>E.g. Escitalopram </a:t>
            </a:r>
            <a:r>
              <a:rPr lang="en-US" dirty="0">
                <a:solidFill>
                  <a:schemeClr val="bg1"/>
                </a:solidFill>
                <a:sym typeface="Wingdings" panose="05000000000000000000" pitchFamily="2" charset="2"/>
              </a:rPr>
              <a:t> Mirtazapine: Reduce Escitalopram by ½-1 tab weekly (1-4 weeks), </a:t>
            </a:r>
            <a:r>
              <a:rPr lang="en-US" i="1" dirty="0">
                <a:solidFill>
                  <a:schemeClr val="bg1"/>
                </a:solidFill>
                <a:sym typeface="Wingdings" panose="05000000000000000000" pitchFamily="2" charset="2"/>
              </a:rPr>
              <a:t>while adding and titrating </a:t>
            </a:r>
            <a:r>
              <a:rPr lang="en-US" dirty="0">
                <a:solidFill>
                  <a:schemeClr val="bg1"/>
                </a:solidFill>
                <a:sym typeface="Wingdings" panose="05000000000000000000" pitchFamily="2" charset="2"/>
              </a:rPr>
              <a:t>Mirtazapine.</a:t>
            </a:r>
          </a:p>
          <a:p>
            <a:pPr lvl="6">
              <a:buFontTx/>
              <a:buChar char="-"/>
            </a:pPr>
            <a:r>
              <a:rPr lang="en-US" i="1" dirty="0">
                <a:solidFill>
                  <a:schemeClr val="bg1"/>
                </a:solidFill>
              </a:rPr>
              <a:t>Do not cross-taper with </a:t>
            </a:r>
            <a:r>
              <a:rPr lang="en-US" i="1" dirty="0" err="1">
                <a:solidFill>
                  <a:schemeClr val="bg1"/>
                </a:solidFill>
              </a:rPr>
              <a:t>Moclobemide</a:t>
            </a:r>
            <a:r>
              <a:rPr lang="en-US" i="1" dirty="0">
                <a:solidFill>
                  <a:schemeClr val="bg1"/>
                </a:solidFill>
              </a:rPr>
              <a:t> </a:t>
            </a:r>
            <a:r>
              <a:rPr lang="en-US" dirty="0">
                <a:solidFill>
                  <a:schemeClr val="bg1"/>
                </a:solidFill>
              </a:rPr>
              <a:t>(due to risk of Serotonin Syndrome)</a:t>
            </a:r>
          </a:p>
          <a:p>
            <a:pPr lvl="8">
              <a:buFontTx/>
              <a:buChar char="-"/>
            </a:pPr>
            <a:r>
              <a:rPr lang="en-US" dirty="0">
                <a:solidFill>
                  <a:schemeClr val="bg1"/>
                </a:solidFill>
              </a:rPr>
              <a:t>Must STOP Moclobemide &amp; washout for at least 24 hours before starting a new antidepressant</a:t>
            </a:r>
          </a:p>
          <a:p>
            <a:pPr lvl="8">
              <a:buFontTx/>
              <a:buChar char="-"/>
            </a:pPr>
            <a:r>
              <a:rPr lang="en-US" dirty="0">
                <a:solidFill>
                  <a:schemeClr val="bg1"/>
                </a:solidFill>
              </a:rPr>
              <a:t>Must STOP Fluoxetine &amp; washout for 6 weeks before starting Moclobemide.</a:t>
            </a:r>
          </a:p>
          <a:p>
            <a:pPr lvl="8">
              <a:buFontTx/>
              <a:buChar char="-"/>
            </a:pPr>
            <a:endParaRPr lang="en-US" sz="100" dirty="0">
              <a:solidFill>
                <a:schemeClr val="bg1"/>
              </a:solidFill>
            </a:endParaRPr>
          </a:p>
          <a:p>
            <a:pPr marL="384048" lvl="2" indent="0">
              <a:buNone/>
            </a:pPr>
            <a:r>
              <a:rPr lang="en-US" sz="1800" b="1" dirty="0"/>
              <a:t>(ii) When Drug A is to be discontinued</a:t>
            </a:r>
            <a:r>
              <a:rPr lang="en-US" sz="1800" dirty="0"/>
              <a:t>, e.g. after patient completed a full course or wants to stop it</a:t>
            </a:r>
          </a:p>
          <a:p>
            <a:pPr marL="384048" lvl="2" indent="0">
              <a:buNone/>
            </a:pPr>
            <a:r>
              <a:rPr lang="en-US" sz="1800" b="1" dirty="0"/>
              <a:t>	</a:t>
            </a:r>
            <a:r>
              <a:rPr lang="en-US" sz="1800" b="1" dirty="0">
                <a:solidFill>
                  <a:srgbClr val="9933FF"/>
                </a:solidFill>
              </a:rPr>
              <a:t>Method 3: Taper off Drug A</a:t>
            </a:r>
            <a:r>
              <a:rPr lang="en-US" sz="1800" dirty="0">
                <a:solidFill>
                  <a:srgbClr val="9933FF"/>
                </a:solidFill>
              </a:rPr>
              <a:t> </a:t>
            </a:r>
            <a:r>
              <a:rPr lang="en-US" sz="1800" dirty="0"/>
              <a:t>(without starting Drug B)</a:t>
            </a:r>
            <a:endParaRPr lang="en-US" sz="1800" dirty="0">
              <a:solidFill>
                <a:srgbClr val="9933FF"/>
              </a:solidFill>
            </a:endParaRPr>
          </a:p>
          <a:p>
            <a:pPr lvl="6"/>
            <a:r>
              <a:rPr lang="en-SG" dirty="0">
                <a:solidFill>
                  <a:schemeClr val="bg1"/>
                </a:solidFill>
              </a:rPr>
              <a:t>Antidepressant Discontinuation Syndrome can occur if a chronic treatment is suddenly stopped (especially for venlafaxine, paroxetine with short half-life; amitriptyline &amp; imipramine): “F.I.N.I.S.H” mnemonic- Flu-like symptoms, Insomnia, Nausea, Imbalance, Sensory disturbances (</a:t>
            </a:r>
            <a:r>
              <a:rPr lang="en-SG" dirty="0" err="1">
                <a:solidFill>
                  <a:schemeClr val="bg1"/>
                </a:solidFill>
              </a:rPr>
              <a:t>paresthesia</a:t>
            </a:r>
            <a:r>
              <a:rPr lang="en-SG" dirty="0">
                <a:solidFill>
                  <a:schemeClr val="bg1"/>
                </a:solidFill>
              </a:rPr>
              <a:t>), Hyperarousal (anxiety, irritability). Onset 2-3 days, mild symptoms resolves in a few days without treatment. If symptoms are severe, reintroduce Drug A and taper gradually.</a:t>
            </a:r>
          </a:p>
          <a:p>
            <a:pPr lvl="6"/>
            <a:r>
              <a:rPr lang="en-SG" b="1" dirty="0">
                <a:solidFill>
                  <a:schemeClr val="bg1"/>
                </a:solidFill>
              </a:rPr>
              <a:t>Do not stop antidepressant abruptly if taken &gt; 4 weeks.</a:t>
            </a:r>
            <a:r>
              <a:rPr lang="en-SG" dirty="0">
                <a:solidFill>
                  <a:schemeClr val="bg1"/>
                </a:solidFill>
              </a:rPr>
              <a:t> Recommend to taper over 1-4 weeks (except for Agomelatine &amp; Fluoxetine which can be stopped abruptly without discontinuation syndrome.)</a:t>
            </a:r>
          </a:p>
          <a:p>
            <a:pPr lvl="6">
              <a:buFontTx/>
              <a:buChar char="-"/>
            </a:pPr>
            <a:endParaRPr lang="en-SG" sz="1800" dirty="0"/>
          </a:p>
        </p:txBody>
      </p:sp>
      <p:sp>
        <p:nvSpPr>
          <p:cNvPr id="4" name="Title 1">
            <a:extLst>
              <a:ext uri="{FF2B5EF4-FFF2-40B4-BE49-F238E27FC236}">
                <a16:creationId xmlns:a16="http://schemas.microsoft.com/office/drawing/2014/main" id="{75F0C16C-B6C2-4415-A60A-78EE4E1DD02F}"/>
              </a:ext>
            </a:extLst>
          </p:cNvPr>
          <p:cNvSpPr>
            <a:spLocks noGrp="1"/>
          </p:cNvSpPr>
          <p:nvPr>
            <p:ph type="title"/>
          </p:nvPr>
        </p:nvSpPr>
        <p:spPr>
          <a:xfrm>
            <a:off x="1097280" y="286604"/>
            <a:ext cx="10058400" cy="1247228"/>
          </a:xfrm>
        </p:spPr>
        <p:txBody>
          <a:bodyPr/>
          <a:lstStyle/>
          <a:p>
            <a:r>
              <a:rPr lang="en-SG" dirty="0"/>
              <a:t>General Prescribing Principles</a:t>
            </a:r>
            <a:r>
              <a:rPr lang="en-SG" baseline="30000" dirty="0"/>
              <a:t>2,3</a:t>
            </a:r>
          </a:p>
        </p:txBody>
      </p:sp>
    </p:spTree>
    <p:extLst>
      <p:ext uri="{BB962C8B-B14F-4D97-AF65-F5344CB8AC3E}">
        <p14:creationId xmlns:p14="http://schemas.microsoft.com/office/powerpoint/2010/main" val="3805797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7D556-E4F3-4F44-8C78-BA3391FBF741}"/>
              </a:ext>
            </a:extLst>
          </p:cNvPr>
          <p:cNvSpPr>
            <a:spLocks noGrp="1"/>
          </p:cNvSpPr>
          <p:nvPr>
            <p:ph type="title"/>
          </p:nvPr>
        </p:nvSpPr>
        <p:spPr/>
        <p:txBody>
          <a:bodyPr/>
          <a:lstStyle/>
          <a:p>
            <a:r>
              <a:rPr lang="en-SG" dirty="0"/>
              <a:t>What is Serotonin Syndrome</a:t>
            </a:r>
            <a:r>
              <a:rPr lang="en-SG" baseline="30000" dirty="0"/>
              <a:t>3</a:t>
            </a:r>
            <a:r>
              <a:rPr lang="en-SG" dirty="0"/>
              <a:t>?</a:t>
            </a:r>
          </a:p>
        </p:txBody>
      </p:sp>
      <p:sp>
        <p:nvSpPr>
          <p:cNvPr id="3" name="Content Placeholder 2">
            <a:extLst>
              <a:ext uri="{FF2B5EF4-FFF2-40B4-BE49-F238E27FC236}">
                <a16:creationId xmlns:a16="http://schemas.microsoft.com/office/drawing/2014/main" id="{247A61CC-B27F-4D29-8D8F-F0402294ACF8}"/>
              </a:ext>
            </a:extLst>
          </p:cNvPr>
          <p:cNvSpPr>
            <a:spLocks noGrp="1"/>
          </p:cNvSpPr>
          <p:nvPr>
            <p:ph idx="1"/>
          </p:nvPr>
        </p:nvSpPr>
        <p:spPr>
          <a:xfrm>
            <a:off x="1097280" y="1666803"/>
            <a:ext cx="10058400" cy="4557534"/>
          </a:xfrm>
        </p:spPr>
        <p:txBody>
          <a:bodyPr>
            <a:normAutofit fontScale="77500" lnSpcReduction="20000"/>
          </a:bodyPr>
          <a:lstStyle/>
          <a:p>
            <a:pPr lvl="1"/>
            <a:r>
              <a:rPr lang="en-SG" dirty="0"/>
              <a:t>A life-threatening </a:t>
            </a:r>
            <a:r>
              <a:rPr lang="en-SG" b="1" dirty="0"/>
              <a:t>EMERGENCY</a:t>
            </a:r>
            <a:r>
              <a:rPr lang="en-SG" dirty="0"/>
              <a:t> with excessively high, toxic level of serotonin</a:t>
            </a:r>
          </a:p>
          <a:p>
            <a:pPr lvl="2"/>
            <a:r>
              <a:rPr lang="en-US" dirty="0"/>
              <a:t>Onset usually within 6-8 hours after adding or increasing serotonergic drugs.</a:t>
            </a:r>
            <a:endParaRPr lang="en-SG" dirty="0"/>
          </a:p>
          <a:p>
            <a:pPr lvl="1"/>
            <a:r>
              <a:rPr lang="en-SG" dirty="0"/>
              <a:t>Excessive doses of serotonergic medications given together or sequentially without an adequate washout period </a:t>
            </a:r>
          </a:p>
          <a:p>
            <a:pPr lvl="2"/>
            <a:r>
              <a:rPr lang="en-SG" dirty="0"/>
              <a:t>e.g. Do not combine SSRI/SNRI/TCA/RIMA</a:t>
            </a:r>
          </a:p>
          <a:p>
            <a:pPr lvl="2"/>
            <a:r>
              <a:rPr lang="en-SG" dirty="0"/>
              <a:t>e.g. Do not combine SSRI or SNRI with other serotonergic medications</a:t>
            </a:r>
          </a:p>
          <a:p>
            <a:pPr lvl="5"/>
            <a:r>
              <a:rPr lang="en-SG" dirty="0"/>
              <a:t>E.g. </a:t>
            </a:r>
            <a:r>
              <a:rPr lang="en-SG" dirty="0" err="1"/>
              <a:t>triptans</a:t>
            </a:r>
            <a:r>
              <a:rPr lang="en-SG" dirty="0"/>
              <a:t>, tramadol, cocaine, lithium, dextromethorphan, </a:t>
            </a:r>
            <a:r>
              <a:rPr lang="en-SG" dirty="0" err="1"/>
              <a:t>sibutramine</a:t>
            </a:r>
            <a:r>
              <a:rPr lang="en-SG" dirty="0"/>
              <a:t>.</a:t>
            </a:r>
          </a:p>
          <a:p>
            <a:pPr lvl="2"/>
            <a:r>
              <a:rPr lang="en-SG" dirty="0"/>
              <a:t>e.g. Fluoxetine (with long half-life) needs to stop 6 weeks to washout completely, to prevent any</a:t>
            </a:r>
          </a:p>
          <a:p>
            <a:pPr marL="384048" lvl="2" indent="0">
              <a:buNone/>
            </a:pPr>
            <a:r>
              <a:rPr lang="en-SG" dirty="0"/>
              <a:t>           residual interaction with </a:t>
            </a:r>
            <a:r>
              <a:rPr lang="en-SG" dirty="0" err="1"/>
              <a:t>moclobemide</a:t>
            </a:r>
            <a:r>
              <a:rPr lang="en-SG" dirty="0"/>
              <a:t>.</a:t>
            </a:r>
          </a:p>
          <a:p>
            <a:pPr lvl="1"/>
            <a:r>
              <a:rPr lang="en-SG" dirty="0"/>
              <a:t>Symptoms:</a:t>
            </a:r>
          </a:p>
          <a:p>
            <a:pPr lvl="2"/>
            <a:r>
              <a:rPr lang="en-SG" dirty="0"/>
              <a:t>vomiting, irritability &amp; confusion, diaphoresis, myoclonus/hyperreflexia, ataxia. Hyperthermia, seizures, arrhythmias, hypertension crisis</a:t>
            </a:r>
          </a:p>
          <a:p>
            <a:pPr lvl="1"/>
            <a:r>
              <a:rPr lang="en-SG" dirty="0"/>
              <a:t>Supportive Treatment in Intensive Care Unit (ICU)</a:t>
            </a:r>
          </a:p>
          <a:p>
            <a:pPr marL="201168" lvl="1" indent="0">
              <a:buNone/>
            </a:pPr>
            <a:endParaRPr lang="en-SG" dirty="0"/>
          </a:p>
          <a:p>
            <a:pPr marL="201168" lvl="1" indent="0" algn="ctr">
              <a:buNone/>
            </a:pPr>
            <a:r>
              <a:rPr lang="en-SG" sz="4200" b="1" dirty="0"/>
              <a:t>HIGHLY PREVENTABLE!</a:t>
            </a:r>
          </a:p>
        </p:txBody>
      </p:sp>
    </p:spTree>
    <p:extLst>
      <p:ext uri="{BB962C8B-B14F-4D97-AF65-F5344CB8AC3E}">
        <p14:creationId xmlns:p14="http://schemas.microsoft.com/office/powerpoint/2010/main" val="249141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Connector: Elbow 34">
            <a:extLst>
              <a:ext uri="{FF2B5EF4-FFF2-40B4-BE49-F238E27FC236}">
                <a16:creationId xmlns:a16="http://schemas.microsoft.com/office/drawing/2014/main" id="{3BE3E4B6-B3FB-4A3F-B096-E48E4D92387F}"/>
              </a:ext>
            </a:extLst>
          </p:cNvPr>
          <p:cNvCxnSpPr/>
          <p:nvPr/>
        </p:nvCxnSpPr>
        <p:spPr>
          <a:xfrm>
            <a:off x="7459477" y="1296850"/>
            <a:ext cx="2628000" cy="393928"/>
          </a:xfrm>
          <a:prstGeom prst="bentConnector3">
            <a:avLst>
              <a:gd name="adj1" fmla="val 100114"/>
            </a:avLst>
          </a:prstGeom>
          <a:ln>
            <a:solidFill>
              <a:schemeClr val="accent1">
                <a:lumMod val="50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2ED633A-D334-404B-8207-9C20FA927CDD}"/>
              </a:ext>
            </a:extLst>
          </p:cNvPr>
          <p:cNvCxnSpPr/>
          <p:nvPr/>
        </p:nvCxnSpPr>
        <p:spPr>
          <a:xfrm>
            <a:off x="7806373" y="1913099"/>
            <a:ext cx="1188000" cy="0"/>
          </a:xfrm>
          <a:prstGeom prst="straightConnector1">
            <a:avLst/>
          </a:prstGeom>
          <a:ln>
            <a:solidFill>
              <a:schemeClr val="accent1">
                <a:lumMod val="50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3FE2D4D-AEEE-49FA-A606-87C6EA8AF42F}"/>
              </a:ext>
            </a:extLst>
          </p:cNvPr>
          <p:cNvCxnSpPr/>
          <p:nvPr/>
        </p:nvCxnSpPr>
        <p:spPr>
          <a:xfrm>
            <a:off x="7459477" y="2498103"/>
            <a:ext cx="2628000" cy="0"/>
          </a:xfrm>
          <a:prstGeom prst="straightConnector1">
            <a:avLst/>
          </a:prstGeom>
          <a:ln>
            <a:solidFill>
              <a:schemeClr val="accent1">
                <a:lumMod val="50000"/>
              </a:schemeClr>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4C6CBC2-213F-459E-9B88-3622932E976B}"/>
              </a:ext>
            </a:extLst>
          </p:cNvPr>
          <p:cNvCxnSpPr/>
          <p:nvPr/>
        </p:nvCxnSpPr>
        <p:spPr>
          <a:xfrm flipV="1">
            <a:off x="10087477" y="2111435"/>
            <a:ext cx="0" cy="1391421"/>
          </a:xfrm>
          <a:prstGeom prst="straightConnector1">
            <a:avLst/>
          </a:prstGeom>
          <a:ln>
            <a:solidFill>
              <a:schemeClr val="accent1">
                <a:lumMod val="50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9F3EB681-2426-47D7-8453-EBAC5CC75047}"/>
              </a:ext>
            </a:extLst>
          </p:cNvPr>
          <p:cNvSpPr txBox="1">
            <a:spLocks/>
          </p:cNvSpPr>
          <p:nvPr/>
        </p:nvSpPr>
        <p:spPr>
          <a:xfrm>
            <a:off x="0" y="1"/>
            <a:ext cx="12192000" cy="49452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400" b="1" kern="1200" spc="-50" baseline="0">
                <a:solidFill>
                  <a:schemeClr val="bg1"/>
                </a:solidFill>
                <a:latin typeface="+mj-lt"/>
                <a:ea typeface="+mj-ea"/>
                <a:cs typeface="+mj-cs"/>
              </a:defRPr>
            </a:lvl1pPr>
          </a:lstStyle>
          <a:p>
            <a:pPr algn="ctr"/>
            <a:r>
              <a:rPr lang="en-SG" sz="2400" dirty="0"/>
              <a:t>Algorithm of Approach in Management of Major Depressive Disorder (MDD)</a:t>
            </a:r>
            <a:r>
              <a:rPr lang="en-SG" sz="2400" baseline="30000" dirty="0"/>
              <a:t>2,3,4</a:t>
            </a:r>
          </a:p>
        </p:txBody>
      </p:sp>
      <p:grpSp>
        <p:nvGrpSpPr>
          <p:cNvPr id="2" name="Group 1">
            <a:extLst>
              <a:ext uri="{FF2B5EF4-FFF2-40B4-BE49-F238E27FC236}">
                <a16:creationId xmlns:a16="http://schemas.microsoft.com/office/drawing/2014/main" id="{355EA067-FFBC-469F-BAAF-523DFAD72A4C}"/>
              </a:ext>
            </a:extLst>
          </p:cNvPr>
          <p:cNvGrpSpPr/>
          <p:nvPr/>
        </p:nvGrpSpPr>
        <p:grpSpPr>
          <a:xfrm>
            <a:off x="2142511" y="497357"/>
            <a:ext cx="8413120" cy="5799484"/>
            <a:chOff x="2142511" y="497357"/>
            <a:chExt cx="8413120" cy="5799484"/>
          </a:xfrm>
        </p:grpSpPr>
        <p:sp>
          <p:nvSpPr>
            <p:cNvPr id="3" name="Freeform: Shape 2">
              <a:extLst>
                <a:ext uri="{FF2B5EF4-FFF2-40B4-BE49-F238E27FC236}">
                  <a16:creationId xmlns:a16="http://schemas.microsoft.com/office/drawing/2014/main" id="{5790687A-7AE4-4778-8CED-AD83A4E9FE24}"/>
                </a:ext>
              </a:extLst>
            </p:cNvPr>
            <p:cNvSpPr/>
            <p:nvPr/>
          </p:nvSpPr>
          <p:spPr>
            <a:xfrm>
              <a:off x="8484284" y="3307344"/>
              <a:ext cx="1202379" cy="195512"/>
            </a:xfrm>
            <a:custGeom>
              <a:avLst/>
              <a:gdLst/>
              <a:ahLst/>
              <a:cxnLst/>
              <a:rect l="0" t="0" r="0" b="0"/>
              <a:pathLst>
                <a:path>
                  <a:moveTo>
                    <a:pt x="0" y="0"/>
                  </a:moveTo>
                  <a:lnTo>
                    <a:pt x="0" y="107174"/>
                  </a:lnTo>
                  <a:lnTo>
                    <a:pt x="1202379" y="107174"/>
                  </a:lnTo>
                  <a:lnTo>
                    <a:pt x="1202379" y="195512"/>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7E4A1EB3-C7B4-4C5A-B022-FEFA9914AF03}"/>
                </a:ext>
              </a:extLst>
            </p:cNvPr>
            <p:cNvSpPr/>
            <p:nvPr/>
          </p:nvSpPr>
          <p:spPr>
            <a:xfrm>
              <a:off x="6354503" y="2710012"/>
              <a:ext cx="2129780" cy="176675"/>
            </a:xfrm>
            <a:custGeom>
              <a:avLst/>
              <a:gdLst/>
              <a:ahLst/>
              <a:cxnLst/>
              <a:rect l="0" t="0" r="0" b="0"/>
              <a:pathLst>
                <a:path>
                  <a:moveTo>
                    <a:pt x="0" y="0"/>
                  </a:moveTo>
                  <a:lnTo>
                    <a:pt x="0" y="88337"/>
                  </a:lnTo>
                  <a:lnTo>
                    <a:pt x="2129780" y="88337"/>
                  </a:lnTo>
                  <a:lnTo>
                    <a:pt x="212978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553D5A7F-E16E-4679-B42F-627159799415}"/>
                </a:ext>
              </a:extLst>
            </p:cNvPr>
            <p:cNvSpPr/>
            <p:nvPr/>
          </p:nvSpPr>
          <p:spPr>
            <a:xfrm>
              <a:off x="4224722" y="3307344"/>
              <a:ext cx="3812243" cy="195512"/>
            </a:xfrm>
            <a:custGeom>
              <a:avLst/>
              <a:gdLst/>
              <a:ahLst/>
              <a:cxnLst/>
              <a:rect l="0" t="0" r="0" b="0"/>
              <a:pathLst>
                <a:path>
                  <a:moveTo>
                    <a:pt x="0" y="0"/>
                  </a:moveTo>
                  <a:lnTo>
                    <a:pt x="0" y="107174"/>
                  </a:lnTo>
                  <a:lnTo>
                    <a:pt x="3812243" y="107174"/>
                  </a:lnTo>
                  <a:lnTo>
                    <a:pt x="3812243" y="195512"/>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549C795A-CA73-4CD6-A79D-93A70B9B1236}"/>
                </a:ext>
              </a:extLst>
            </p:cNvPr>
            <p:cNvSpPr/>
            <p:nvPr/>
          </p:nvSpPr>
          <p:spPr>
            <a:xfrm>
              <a:off x="4224722" y="3307344"/>
              <a:ext cx="2162545" cy="195512"/>
            </a:xfrm>
            <a:custGeom>
              <a:avLst/>
              <a:gdLst/>
              <a:ahLst/>
              <a:cxnLst/>
              <a:rect l="0" t="0" r="0" b="0"/>
              <a:pathLst>
                <a:path>
                  <a:moveTo>
                    <a:pt x="0" y="0"/>
                  </a:moveTo>
                  <a:lnTo>
                    <a:pt x="0" y="107174"/>
                  </a:lnTo>
                  <a:lnTo>
                    <a:pt x="2162545" y="107174"/>
                  </a:lnTo>
                  <a:lnTo>
                    <a:pt x="2162545" y="195512"/>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B3CFAD1A-0093-4C9C-BD93-9B6204C55E37}"/>
                </a:ext>
              </a:extLst>
            </p:cNvPr>
            <p:cNvSpPr/>
            <p:nvPr/>
          </p:nvSpPr>
          <p:spPr>
            <a:xfrm>
              <a:off x="3731684" y="5715511"/>
              <a:ext cx="91440" cy="160674"/>
            </a:xfrm>
            <a:custGeom>
              <a:avLst/>
              <a:gdLst/>
              <a:ahLst/>
              <a:cxnLst/>
              <a:rect l="0" t="0" r="0" b="0"/>
              <a:pathLst>
                <a:path>
                  <a:moveTo>
                    <a:pt x="45720" y="0"/>
                  </a:moveTo>
                  <a:lnTo>
                    <a:pt x="45720" y="160674"/>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C894F05F-BDC3-43E9-881E-563DA79B9E57}"/>
                </a:ext>
              </a:extLst>
            </p:cNvPr>
            <p:cNvSpPr/>
            <p:nvPr/>
          </p:nvSpPr>
          <p:spPr>
            <a:xfrm>
              <a:off x="3731684" y="5118179"/>
              <a:ext cx="91440" cy="176675"/>
            </a:xfrm>
            <a:custGeom>
              <a:avLst/>
              <a:gdLst/>
              <a:ahLst/>
              <a:cxnLst/>
              <a:rect l="0" t="0" r="0" b="0"/>
              <a:pathLst>
                <a:path>
                  <a:moveTo>
                    <a:pt x="45720" y="0"/>
                  </a:moveTo>
                  <a:lnTo>
                    <a:pt x="4572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373E12F4-1275-4EF1-B81F-EBC9724D8E51}"/>
                </a:ext>
              </a:extLst>
            </p:cNvPr>
            <p:cNvSpPr/>
            <p:nvPr/>
          </p:nvSpPr>
          <p:spPr>
            <a:xfrm>
              <a:off x="3731684" y="4520846"/>
              <a:ext cx="91440" cy="176675"/>
            </a:xfrm>
            <a:custGeom>
              <a:avLst/>
              <a:gdLst/>
              <a:ahLst/>
              <a:cxnLst/>
              <a:rect l="0" t="0" r="0" b="0"/>
              <a:pathLst>
                <a:path>
                  <a:moveTo>
                    <a:pt x="45720" y="0"/>
                  </a:moveTo>
                  <a:lnTo>
                    <a:pt x="4572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B7D861CD-0A65-4E41-86E4-CE40704C9212}"/>
                </a:ext>
              </a:extLst>
            </p:cNvPr>
            <p:cNvSpPr/>
            <p:nvPr/>
          </p:nvSpPr>
          <p:spPr>
            <a:xfrm>
              <a:off x="3731684" y="3923514"/>
              <a:ext cx="91440" cy="176675"/>
            </a:xfrm>
            <a:custGeom>
              <a:avLst/>
              <a:gdLst/>
              <a:ahLst/>
              <a:cxnLst/>
              <a:rect l="0" t="0" r="0" b="0"/>
              <a:pathLst>
                <a:path>
                  <a:moveTo>
                    <a:pt x="45720" y="0"/>
                  </a:moveTo>
                  <a:lnTo>
                    <a:pt x="4572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E3B698FF-288C-4A69-BEA8-298718F25980}"/>
                </a:ext>
              </a:extLst>
            </p:cNvPr>
            <p:cNvSpPr/>
            <p:nvPr/>
          </p:nvSpPr>
          <p:spPr>
            <a:xfrm>
              <a:off x="3777404" y="3307344"/>
              <a:ext cx="447317" cy="195512"/>
            </a:xfrm>
            <a:custGeom>
              <a:avLst/>
              <a:gdLst/>
              <a:ahLst/>
              <a:cxnLst/>
              <a:rect l="0" t="0" r="0" b="0"/>
              <a:pathLst>
                <a:path>
                  <a:moveTo>
                    <a:pt x="447317" y="0"/>
                  </a:moveTo>
                  <a:lnTo>
                    <a:pt x="447317" y="107174"/>
                  </a:lnTo>
                  <a:lnTo>
                    <a:pt x="0" y="107174"/>
                  </a:lnTo>
                  <a:lnTo>
                    <a:pt x="0" y="195512"/>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Shape 13">
              <a:extLst>
                <a:ext uri="{FF2B5EF4-FFF2-40B4-BE49-F238E27FC236}">
                  <a16:creationId xmlns:a16="http://schemas.microsoft.com/office/drawing/2014/main" id="{1DF995AF-718C-42C0-971E-08C9DAD99F4F}"/>
                </a:ext>
              </a:extLst>
            </p:cNvPr>
            <p:cNvSpPr/>
            <p:nvPr/>
          </p:nvSpPr>
          <p:spPr>
            <a:xfrm>
              <a:off x="4224722" y="2710012"/>
              <a:ext cx="2129780" cy="176675"/>
            </a:xfrm>
            <a:custGeom>
              <a:avLst/>
              <a:gdLst/>
              <a:ahLst/>
              <a:cxnLst/>
              <a:rect l="0" t="0" r="0" b="0"/>
              <a:pathLst>
                <a:path>
                  <a:moveTo>
                    <a:pt x="2129780" y="0"/>
                  </a:moveTo>
                  <a:lnTo>
                    <a:pt x="2129780" y="88337"/>
                  </a:lnTo>
                  <a:lnTo>
                    <a:pt x="0" y="88337"/>
                  </a:lnTo>
                  <a:lnTo>
                    <a:pt x="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1FC33A41-D90D-4125-8E37-77B1E598ADF6}"/>
                </a:ext>
              </a:extLst>
            </p:cNvPr>
            <p:cNvSpPr/>
            <p:nvPr/>
          </p:nvSpPr>
          <p:spPr>
            <a:xfrm>
              <a:off x="6308783" y="2112679"/>
              <a:ext cx="91440" cy="176675"/>
            </a:xfrm>
            <a:custGeom>
              <a:avLst/>
              <a:gdLst/>
              <a:ahLst/>
              <a:cxnLst/>
              <a:rect l="0" t="0" r="0" b="0"/>
              <a:pathLst>
                <a:path>
                  <a:moveTo>
                    <a:pt x="45720" y="0"/>
                  </a:moveTo>
                  <a:lnTo>
                    <a:pt x="4572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Shape 15">
              <a:extLst>
                <a:ext uri="{FF2B5EF4-FFF2-40B4-BE49-F238E27FC236}">
                  <a16:creationId xmlns:a16="http://schemas.microsoft.com/office/drawing/2014/main" id="{7F0F66DE-4347-42E6-878A-58B089CCC548}"/>
                </a:ext>
              </a:extLst>
            </p:cNvPr>
            <p:cNvSpPr/>
            <p:nvPr/>
          </p:nvSpPr>
          <p:spPr>
            <a:xfrm>
              <a:off x="6308783" y="1515346"/>
              <a:ext cx="91440" cy="176675"/>
            </a:xfrm>
            <a:custGeom>
              <a:avLst/>
              <a:gdLst/>
              <a:ahLst/>
              <a:cxnLst/>
              <a:rect l="0" t="0" r="0" b="0"/>
              <a:pathLst>
                <a:path>
                  <a:moveTo>
                    <a:pt x="45720" y="0"/>
                  </a:moveTo>
                  <a:lnTo>
                    <a:pt x="4572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Shape 16">
              <a:extLst>
                <a:ext uri="{FF2B5EF4-FFF2-40B4-BE49-F238E27FC236}">
                  <a16:creationId xmlns:a16="http://schemas.microsoft.com/office/drawing/2014/main" id="{8789E718-24AB-4A58-A5B9-76943E9E4162}"/>
                </a:ext>
              </a:extLst>
            </p:cNvPr>
            <p:cNvSpPr/>
            <p:nvPr/>
          </p:nvSpPr>
          <p:spPr>
            <a:xfrm>
              <a:off x="6308783" y="918014"/>
              <a:ext cx="91440" cy="176675"/>
            </a:xfrm>
            <a:custGeom>
              <a:avLst/>
              <a:gdLst/>
              <a:ahLst/>
              <a:cxnLst/>
              <a:rect l="0" t="0" r="0" b="0"/>
              <a:pathLst>
                <a:path>
                  <a:moveTo>
                    <a:pt x="45720" y="0"/>
                  </a:moveTo>
                  <a:lnTo>
                    <a:pt x="45720" y="176675"/>
                  </a:lnTo>
                </a:path>
              </a:pathLst>
            </a:custGeom>
            <a:noFill/>
            <a:ln w="12700">
              <a:solidFill>
                <a:schemeClr val="accent1">
                  <a:lumMod val="50000"/>
                </a:schemeClr>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Shape 17">
              <a:extLst>
                <a:ext uri="{FF2B5EF4-FFF2-40B4-BE49-F238E27FC236}">
                  <a16:creationId xmlns:a16="http://schemas.microsoft.com/office/drawing/2014/main" id="{4832D2F8-83DB-44BB-AC89-C5FACEF12570}"/>
                </a:ext>
              </a:extLst>
            </p:cNvPr>
            <p:cNvSpPr/>
            <p:nvPr/>
          </p:nvSpPr>
          <p:spPr>
            <a:xfrm>
              <a:off x="4463390" y="497357"/>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1">
                <a:lumMod val="5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SG" sz="1600" b="1" kern="1200" dirty="0">
                  <a:solidFill>
                    <a:schemeClr val="tx1"/>
                  </a:solidFill>
                </a:rPr>
                <a:t>Patient with Low Mood</a:t>
              </a:r>
            </a:p>
          </p:txBody>
        </p:sp>
        <p:sp>
          <p:nvSpPr>
            <p:cNvPr id="19" name="Freeform: Shape 18">
              <a:extLst>
                <a:ext uri="{FF2B5EF4-FFF2-40B4-BE49-F238E27FC236}">
                  <a16:creationId xmlns:a16="http://schemas.microsoft.com/office/drawing/2014/main" id="{E79E884A-76F2-4391-A2E4-4276F29C7914}"/>
                </a:ext>
              </a:extLst>
            </p:cNvPr>
            <p:cNvSpPr/>
            <p:nvPr/>
          </p:nvSpPr>
          <p:spPr>
            <a:xfrm>
              <a:off x="4463390" y="1094690"/>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1">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Exclude Organic Causes</a:t>
              </a:r>
            </a:p>
          </p:txBody>
        </p:sp>
        <p:sp>
          <p:nvSpPr>
            <p:cNvPr id="20" name="Freeform: Shape 19">
              <a:extLst>
                <a:ext uri="{FF2B5EF4-FFF2-40B4-BE49-F238E27FC236}">
                  <a16:creationId xmlns:a16="http://schemas.microsoft.com/office/drawing/2014/main" id="{27A76F1E-CBE7-4E34-8DA4-5D143B928665}"/>
                </a:ext>
              </a:extLst>
            </p:cNvPr>
            <p:cNvSpPr/>
            <p:nvPr/>
          </p:nvSpPr>
          <p:spPr>
            <a:xfrm>
              <a:off x="4463390" y="1692022"/>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1">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Exclude Drug / Substance Abuse</a:t>
              </a:r>
            </a:p>
          </p:txBody>
        </p:sp>
        <p:sp>
          <p:nvSpPr>
            <p:cNvPr id="21" name="Freeform: Shape 20">
              <a:extLst>
                <a:ext uri="{FF2B5EF4-FFF2-40B4-BE49-F238E27FC236}">
                  <a16:creationId xmlns:a16="http://schemas.microsoft.com/office/drawing/2014/main" id="{A1BF5F88-5615-4450-B656-7EC28B0FBE2F}"/>
                </a:ext>
              </a:extLst>
            </p:cNvPr>
            <p:cNvSpPr/>
            <p:nvPr/>
          </p:nvSpPr>
          <p:spPr>
            <a:xfrm>
              <a:off x="4463390" y="2289355"/>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1">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Exclude Mania (Bipolar)</a:t>
              </a:r>
            </a:p>
          </p:txBody>
        </p:sp>
        <p:sp>
          <p:nvSpPr>
            <p:cNvPr id="22" name="Freeform: Shape 21">
              <a:extLst>
                <a:ext uri="{FF2B5EF4-FFF2-40B4-BE49-F238E27FC236}">
                  <a16:creationId xmlns:a16="http://schemas.microsoft.com/office/drawing/2014/main" id="{B7D3C44A-6D26-486F-BF7E-AEC32419665D}"/>
                </a:ext>
              </a:extLst>
            </p:cNvPr>
            <p:cNvSpPr/>
            <p:nvPr/>
          </p:nvSpPr>
          <p:spPr>
            <a:xfrm>
              <a:off x="2757429" y="2886687"/>
              <a:ext cx="2934585" cy="420656"/>
            </a:xfrm>
            <a:custGeom>
              <a:avLst/>
              <a:gdLst>
                <a:gd name="connsiteX0" fmla="*/ 0 w 2934585"/>
                <a:gd name="connsiteY0" fmla="*/ 0 h 420656"/>
                <a:gd name="connsiteX1" fmla="*/ 2934585 w 2934585"/>
                <a:gd name="connsiteY1" fmla="*/ 0 h 420656"/>
                <a:gd name="connsiteX2" fmla="*/ 2934585 w 2934585"/>
                <a:gd name="connsiteY2" fmla="*/ 420656 h 420656"/>
                <a:gd name="connsiteX3" fmla="*/ 0 w 2934585"/>
                <a:gd name="connsiteY3" fmla="*/ 420656 h 420656"/>
                <a:gd name="connsiteX4" fmla="*/ 0 w 293458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585" h="420656">
                  <a:moveTo>
                    <a:pt x="0" y="0"/>
                  </a:moveTo>
                  <a:lnTo>
                    <a:pt x="2934585" y="0"/>
                  </a:lnTo>
                  <a:lnTo>
                    <a:pt x="2934585" y="420656"/>
                  </a:lnTo>
                  <a:lnTo>
                    <a:pt x="0" y="420656"/>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Fulfils DSM-5 for Major Depressive Disorder</a:t>
              </a:r>
            </a:p>
          </p:txBody>
        </p:sp>
        <p:sp>
          <p:nvSpPr>
            <p:cNvPr id="23" name="Freeform: Shape 22">
              <a:extLst>
                <a:ext uri="{FF2B5EF4-FFF2-40B4-BE49-F238E27FC236}">
                  <a16:creationId xmlns:a16="http://schemas.microsoft.com/office/drawing/2014/main" id="{4EE4EF6B-81B1-4643-940D-16DECA7C9877}"/>
                </a:ext>
              </a:extLst>
            </p:cNvPr>
            <p:cNvSpPr/>
            <p:nvPr/>
          </p:nvSpPr>
          <p:spPr>
            <a:xfrm>
              <a:off x="2142511" y="3502857"/>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kern="1200" dirty="0"/>
                <a:t>Use a SSRI or SNRI or </a:t>
              </a:r>
              <a:r>
                <a:rPr lang="en-SG" sz="1100" kern="1200" dirty="0" err="1"/>
                <a:t>NaSSA</a:t>
              </a:r>
              <a:r>
                <a:rPr lang="en-SG" sz="1100" kern="1200" dirty="0"/>
                <a:t> or NDRI according to side-effect profile &amp; efficacy, 4-6weeks</a:t>
              </a:r>
            </a:p>
          </p:txBody>
        </p:sp>
        <p:sp>
          <p:nvSpPr>
            <p:cNvPr id="24" name="Freeform: Shape 23">
              <a:extLst>
                <a:ext uri="{FF2B5EF4-FFF2-40B4-BE49-F238E27FC236}">
                  <a16:creationId xmlns:a16="http://schemas.microsoft.com/office/drawing/2014/main" id="{7B114C0B-9754-4890-9281-194C843C0F0B}"/>
                </a:ext>
              </a:extLst>
            </p:cNvPr>
            <p:cNvSpPr/>
            <p:nvPr/>
          </p:nvSpPr>
          <p:spPr>
            <a:xfrm>
              <a:off x="2142511" y="4100189"/>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kern="1200" dirty="0"/>
                <a:t>Adjust dose or switch class or add on, 4-6 weeks*</a:t>
              </a:r>
            </a:p>
          </p:txBody>
        </p:sp>
        <p:sp>
          <p:nvSpPr>
            <p:cNvPr id="25" name="Freeform: Shape 24">
              <a:extLst>
                <a:ext uri="{FF2B5EF4-FFF2-40B4-BE49-F238E27FC236}">
                  <a16:creationId xmlns:a16="http://schemas.microsoft.com/office/drawing/2014/main" id="{A574628A-9586-41CB-9F07-EB273788EBE4}"/>
                </a:ext>
              </a:extLst>
            </p:cNvPr>
            <p:cNvSpPr/>
            <p:nvPr/>
          </p:nvSpPr>
          <p:spPr>
            <a:xfrm>
              <a:off x="2142511" y="4697522"/>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kern="1200" dirty="0"/>
                <a:t>Refer psychiatrist if no full remission by 8-12 weeks</a:t>
              </a:r>
            </a:p>
          </p:txBody>
        </p:sp>
        <p:sp>
          <p:nvSpPr>
            <p:cNvPr id="26" name="Freeform: Shape 25">
              <a:extLst>
                <a:ext uri="{FF2B5EF4-FFF2-40B4-BE49-F238E27FC236}">
                  <a16:creationId xmlns:a16="http://schemas.microsoft.com/office/drawing/2014/main" id="{7FDE1F28-5694-4134-BA47-A0173112C49C}"/>
                </a:ext>
              </a:extLst>
            </p:cNvPr>
            <p:cNvSpPr/>
            <p:nvPr/>
          </p:nvSpPr>
          <p:spPr>
            <a:xfrm>
              <a:off x="2142511" y="5294855"/>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kern="1200" dirty="0"/>
                <a:t>Maintain effective dose for 6-12 months (the dose that makes them well is the dose that keeps them well)</a:t>
              </a:r>
            </a:p>
          </p:txBody>
        </p:sp>
        <p:sp>
          <p:nvSpPr>
            <p:cNvPr id="27" name="Freeform: Shape 26">
              <a:extLst>
                <a:ext uri="{FF2B5EF4-FFF2-40B4-BE49-F238E27FC236}">
                  <a16:creationId xmlns:a16="http://schemas.microsoft.com/office/drawing/2014/main" id="{73C19127-7E2E-418A-B1AC-E1E37021DA2F}"/>
                </a:ext>
              </a:extLst>
            </p:cNvPr>
            <p:cNvSpPr/>
            <p:nvPr/>
          </p:nvSpPr>
          <p:spPr>
            <a:xfrm>
              <a:off x="2142511" y="5876185"/>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kern="1200" dirty="0"/>
                <a:t>Long term for patients ≥2 episodes/suicidal risk/family Hx</a:t>
              </a:r>
            </a:p>
          </p:txBody>
        </p:sp>
        <p:sp>
          <p:nvSpPr>
            <p:cNvPr id="28" name="Freeform: Shape 27">
              <a:extLst>
                <a:ext uri="{FF2B5EF4-FFF2-40B4-BE49-F238E27FC236}">
                  <a16:creationId xmlns:a16="http://schemas.microsoft.com/office/drawing/2014/main" id="{BEE04191-7E00-429F-9252-3349336366AC}"/>
                </a:ext>
              </a:extLst>
            </p:cNvPr>
            <p:cNvSpPr/>
            <p:nvPr/>
          </p:nvSpPr>
          <p:spPr>
            <a:xfrm>
              <a:off x="5650757" y="3502857"/>
              <a:ext cx="1557630" cy="2212655"/>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93663" lvl="0" defTabSz="488950">
                <a:lnSpc>
                  <a:spcPct val="90000"/>
                </a:lnSpc>
                <a:spcBef>
                  <a:spcPct val="0"/>
                </a:spcBef>
                <a:buNone/>
              </a:pPr>
              <a:r>
                <a:rPr lang="en-SG" sz="1100" kern="1200" dirty="0"/>
                <a:t>Treatment of</a:t>
              </a:r>
            </a:p>
            <a:p>
              <a:pPr marL="93663" lvl="0" defTabSz="488950">
                <a:lnSpc>
                  <a:spcPct val="90000"/>
                </a:lnSpc>
                <a:spcBef>
                  <a:spcPct val="0"/>
                </a:spcBef>
                <a:spcAft>
                  <a:spcPct val="35000"/>
                </a:spcAft>
                <a:buNone/>
              </a:pPr>
              <a:r>
                <a:rPr lang="en-SG" sz="1100" kern="1200" dirty="0"/>
                <a:t>associated issues:</a:t>
              </a:r>
            </a:p>
            <a:p>
              <a:pPr marL="144000" lvl="0" indent="-108000" defTabSz="488950">
                <a:lnSpc>
                  <a:spcPct val="90000"/>
                </a:lnSpc>
                <a:spcBef>
                  <a:spcPct val="0"/>
                </a:spcBef>
                <a:spcAft>
                  <a:spcPct val="35000"/>
                </a:spcAft>
                <a:buFont typeface="Arial" panose="020B0604020202020204" pitchFamily="34" charset="0"/>
                <a:buChar char="•"/>
              </a:pPr>
              <a:r>
                <a:rPr lang="en-SG" sz="1100" kern="1200" dirty="0"/>
                <a:t>Agitation/Anxiety issues (Benzodiazepines)</a:t>
              </a:r>
            </a:p>
            <a:p>
              <a:pPr marL="144000" lvl="0" indent="-108000" defTabSz="488950">
                <a:lnSpc>
                  <a:spcPct val="90000"/>
                </a:lnSpc>
                <a:spcBef>
                  <a:spcPct val="0"/>
                </a:spcBef>
                <a:spcAft>
                  <a:spcPct val="35000"/>
                </a:spcAft>
                <a:buFont typeface="Arial" panose="020B0604020202020204" pitchFamily="34" charset="0"/>
                <a:buChar char="•"/>
              </a:pPr>
              <a:r>
                <a:rPr lang="en-SG" sz="1100" kern="1200" dirty="0"/>
                <a:t>Insomnia (Hypnotics)</a:t>
              </a:r>
            </a:p>
            <a:p>
              <a:pPr marL="144000" lvl="0" indent="-108000" defTabSz="488950">
                <a:lnSpc>
                  <a:spcPct val="90000"/>
                </a:lnSpc>
                <a:spcBef>
                  <a:spcPct val="0"/>
                </a:spcBef>
                <a:spcAft>
                  <a:spcPct val="35000"/>
                </a:spcAft>
                <a:buFont typeface="Arial" panose="020B0604020202020204" pitchFamily="34" charset="0"/>
                <a:buChar char="•"/>
              </a:pPr>
              <a:r>
                <a:rPr lang="en-SG" sz="1100" kern="1200" dirty="0"/>
                <a:t>Psychotic symptoms (Anti-psychotics e.g. Quetiapine)</a:t>
              </a:r>
            </a:p>
            <a:p>
              <a:pPr marL="144000" lvl="0" indent="-108000" defTabSz="488950">
                <a:lnSpc>
                  <a:spcPct val="90000"/>
                </a:lnSpc>
                <a:spcBef>
                  <a:spcPct val="0"/>
                </a:spcBef>
                <a:spcAft>
                  <a:spcPct val="35000"/>
                </a:spcAft>
                <a:buFont typeface="Arial" panose="020B0604020202020204" pitchFamily="34" charset="0"/>
                <a:buChar char="•"/>
              </a:pPr>
              <a:r>
                <a:rPr lang="en-SG" sz="1100" kern="1200" dirty="0"/>
                <a:t>Suicidal tendency (ECT)</a:t>
              </a:r>
            </a:p>
          </p:txBody>
        </p:sp>
        <p:sp>
          <p:nvSpPr>
            <p:cNvPr id="29" name="Freeform: Shape 28">
              <a:extLst>
                <a:ext uri="{FF2B5EF4-FFF2-40B4-BE49-F238E27FC236}">
                  <a16:creationId xmlns:a16="http://schemas.microsoft.com/office/drawing/2014/main" id="{F1072FED-E150-4F2D-A697-E83621C37ED0}"/>
                </a:ext>
              </a:extLst>
            </p:cNvPr>
            <p:cNvSpPr/>
            <p:nvPr/>
          </p:nvSpPr>
          <p:spPr>
            <a:xfrm>
              <a:off x="7323280" y="3502856"/>
              <a:ext cx="1561258" cy="2212655"/>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defTabSz="488950">
                <a:lnSpc>
                  <a:spcPct val="90000"/>
                </a:lnSpc>
                <a:spcBef>
                  <a:spcPct val="0"/>
                </a:spcBef>
                <a:spcAft>
                  <a:spcPct val="35000"/>
                </a:spcAft>
                <a:buNone/>
              </a:pPr>
              <a:r>
                <a:rPr lang="en-SG" sz="1100" kern="1200" dirty="0"/>
                <a:t>  Psychosocial Intervention</a:t>
              </a:r>
            </a:p>
            <a:p>
              <a:pPr marL="144000" lvl="0" indent="-108000" defTabSz="488950">
                <a:lnSpc>
                  <a:spcPct val="90000"/>
                </a:lnSpc>
                <a:spcBef>
                  <a:spcPct val="0"/>
                </a:spcBef>
                <a:spcAft>
                  <a:spcPct val="35000"/>
                </a:spcAft>
                <a:buFont typeface="Arial" panose="020B0604020202020204" pitchFamily="34" charset="0"/>
                <a:buChar char="•"/>
              </a:pPr>
              <a:r>
                <a:rPr lang="en-SG" sz="1100" kern="1200" dirty="0"/>
                <a:t>Cognitive Behavioural Therapy</a:t>
              </a:r>
            </a:p>
          </p:txBody>
        </p:sp>
        <p:sp>
          <p:nvSpPr>
            <p:cNvPr id="30" name="Freeform: Shape 29">
              <a:extLst>
                <a:ext uri="{FF2B5EF4-FFF2-40B4-BE49-F238E27FC236}">
                  <a16:creationId xmlns:a16="http://schemas.microsoft.com/office/drawing/2014/main" id="{1ED0CF84-DF2C-464C-AA51-41B91B3A0FE5}"/>
                </a:ext>
              </a:extLst>
            </p:cNvPr>
            <p:cNvSpPr/>
            <p:nvPr/>
          </p:nvSpPr>
          <p:spPr>
            <a:xfrm>
              <a:off x="7016991" y="2886687"/>
              <a:ext cx="2934585" cy="420656"/>
            </a:xfrm>
            <a:custGeom>
              <a:avLst/>
              <a:gdLst>
                <a:gd name="connsiteX0" fmla="*/ 0 w 2934585"/>
                <a:gd name="connsiteY0" fmla="*/ 0 h 420656"/>
                <a:gd name="connsiteX1" fmla="*/ 2934585 w 2934585"/>
                <a:gd name="connsiteY1" fmla="*/ 0 h 420656"/>
                <a:gd name="connsiteX2" fmla="*/ 2934585 w 2934585"/>
                <a:gd name="connsiteY2" fmla="*/ 420656 h 420656"/>
                <a:gd name="connsiteX3" fmla="*/ 0 w 2934585"/>
                <a:gd name="connsiteY3" fmla="*/ 420656 h 420656"/>
                <a:gd name="connsiteX4" fmla="*/ 0 w 293458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585" h="420656">
                  <a:moveTo>
                    <a:pt x="0" y="0"/>
                  </a:moveTo>
                  <a:lnTo>
                    <a:pt x="2934585" y="0"/>
                  </a:lnTo>
                  <a:lnTo>
                    <a:pt x="2934585" y="420656"/>
                  </a:lnTo>
                  <a:lnTo>
                    <a:pt x="0" y="420656"/>
                  </a:lnTo>
                  <a:lnTo>
                    <a:pt x="0" y="0"/>
                  </a:lnTo>
                  <a:close/>
                </a:path>
              </a:pathLst>
            </a:custGeom>
            <a:solidFill>
              <a:schemeClr val="accent1">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Does not fulfil DSM-5 for MDD</a:t>
              </a:r>
            </a:p>
          </p:txBody>
        </p:sp>
        <p:sp>
          <p:nvSpPr>
            <p:cNvPr id="31" name="Freeform: Shape 30">
              <a:extLst>
                <a:ext uri="{FF2B5EF4-FFF2-40B4-BE49-F238E27FC236}">
                  <a16:creationId xmlns:a16="http://schemas.microsoft.com/office/drawing/2014/main" id="{BC392E75-63C2-4D71-968D-654A3436C81B}"/>
                </a:ext>
              </a:extLst>
            </p:cNvPr>
            <p:cNvSpPr/>
            <p:nvPr/>
          </p:nvSpPr>
          <p:spPr>
            <a:xfrm>
              <a:off x="8994373" y="3502856"/>
              <a:ext cx="1561258" cy="2212655"/>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1">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defTabSz="488950">
                <a:lnSpc>
                  <a:spcPct val="90000"/>
                </a:lnSpc>
                <a:spcBef>
                  <a:spcPct val="0"/>
                </a:spcBef>
                <a:spcAft>
                  <a:spcPct val="35000"/>
                </a:spcAft>
                <a:buNone/>
              </a:pPr>
              <a:r>
                <a:rPr lang="en-SG" sz="1100" kern="1200" dirty="0"/>
                <a:t>  Evaluate</a:t>
              </a:r>
            </a:p>
            <a:p>
              <a:pPr marL="144000" lvl="0" indent="-108000" defTabSz="488950">
                <a:lnSpc>
                  <a:spcPct val="90000"/>
                </a:lnSpc>
                <a:spcBef>
                  <a:spcPct val="0"/>
                </a:spcBef>
                <a:spcAft>
                  <a:spcPct val="35000"/>
                </a:spcAft>
                <a:buFont typeface="Arial" panose="020B0604020202020204" pitchFamily="34" charset="0"/>
                <a:buChar char="•"/>
              </a:pPr>
              <a:r>
                <a:rPr lang="en-SG" sz="1100" kern="1200" dirty="0"/>
                <a:t>For Other Spectrum of Depressive Disorders</a:t>
              </a:r>
            </a:p>
          </p:txBody>
        </p:sp>
      </p:grpSp>
      <p:sp>
        <p:nvSpPr>
          <p:cNvPr id="32" name="Freeform: Shape 31">
            <a:extLst>
              <a:ext uri="{FF2B5EF4-FFF2-40B4-BE49-F238E27FC236}">
                <a16:creationId xmlns:a16="http://schemas.microsoft.com/office/drawing/2014/main" id="{B70513F2-D929-48E9-B73B-E37F53EF8F94}"/>
              </a:ext>
            </a:extLst>
          </p:cNvPr>
          <p:cNvSpPr/>
          <p:nvPr/>
        </p:nvSpPr>
        <p:spPr>
          <a:xfrm>
            <a:off x="8994373" y="1702770"/>
            <a:ext cx="1561258" cy="420657"/>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1">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dirty="0"/>
              <a:t>Treat accordingly</a:t>
            </a:r>
            <a:endParaRPr lang="en-SG" sz="1100" kern="1200" dirty="0"/>
          </a:p>
        </p:txBody>
      </p:sp>
      <p:sp>
        <p:nvSpPr>
          <p:cNvPr id="37" name="TextBox 36">
            <a:extLst>
              <a:ext uri="{FF2B5EF4-FFF2-40B4-BE49-F238E27FC236}">
                <a16:creationId xmlns:a16="http://schemas.microsoft.com/office/drawing/2014/main" id="{BDB390E5-26A2-4951-A832-69AF1D7B5FF0}"/>
              </a:ext>
            </a:extLst>
          </p:cNvPr>
          <p:cNvSpPr txBox="1"/>
          <p:nvPr/>
        </p:nvSpPr>
        <p:spPr>
          <a:xfrm>
            <a:off x="3038425" y="3894812"/>
            <a:ext cx="2126106" cy="246221"/>
          </a:xfrm>
          <a:prstGeom prst="rect">
            <a:avLst/>
          </a:prstGeom>
          <a:noFill/>
        </p:spPr>
        <p:txBody>
          <a:bodyPr wrap="square" rtlCol="0">
            <a:spAutoFit/>
          </a:bodyPr>
          <a:lstStyle/>
          <a:p>
            <a:r>
              <a:rPr lang="en-SG" sz="1000" dirty="0">
                <a:solidFill>
                  <a:schemeClr val="bg1"/>
                </a:solidFill>
              </a:rPr>
              <a:t>Side effects    Inadequate response</a:t>
            </a:r>
          </a:p>
        </p:txBody>
      </p:sp>
      <p:sp>
        <p:nvSpPr>
          <p:cNvPr id="38" name="TextBox 37">
            <a:extLst>
              <a:ext uri="{FF2B5EF4-FFF2-40B4-BE49-F238E27FC236}">
                <a16:creationId xmlns:a16="http://schemas.microsoft.com/office/drawing/2014/main" id="{D5B98C5D-F079-4D3C-9583-486A2834CEAD}"/>
              </a:ext>
            </a:extLst>
          </p:cNvPr>
          <p:cNvSpPr txBox="1"/>
          <p:nvPr/>
        </p:nvSpPr>
        <p:spPr>
          <a:xfrm>
            <a:off x="3038425" y="4486073"/>
            <a:ext cx="2126106" cy="246221"/>
          </a:xfrm>
          <a:prstGeom prst="rect">
            <a:avLst/>
          </a:prstGeom>
          <a:noFill/>
        </p:spPr>
        <p:txBody>
          <a:bodyPr wrap="square" rtlCol="0">
            <a:spAutoFit/>
          </a:bodyPr>
          <a:lstStyle/>
          <a:p>
            <a:r>
              <a:rPr lang="en-SG" sz="1000" dirty="0">
                <a:solidFill>
                  <a:schemeClr val="bg1"/>
                </a:solidFill>
              </a:rPr>
              <a:t>Side effects    Inadequate response</a:t>
            </a:r>
          </a:p>
        </p:txBody>
      </p:sp>
      <p:sp>
        <p:nvSpPr>
          <p:cNvPr id="41" name="TextBox 40">
            <a:extLst>
              <a:ext uri="{FF2B5EF4-FFF2-40B4-BE49-F238E27FC236}">
                <a16:creationId xmlns:a16="http://schemas.microsoft.com/office/drawing/2014/main" id="{A65C8B8D-03B5-4F21-9730-AD7A88BE471E}"/>
              </a:ext>
            </a:extLst>
          </p:cNvPr>
          <p:cNvSpPr txBox="1"/>
          <p:nvPr/>
        </p:nvSpPr>
        <p:spPr>
          <a:xfrm>
            <a:off x="7088251" y="5955708"/>
            <a:ext cx="3812243" cy="261610"/>
          </a:xfrm>
          <a:prstGeom prst="rect">
            <a:avLst/>
          </a:prstGeom>
          <a:noFill/>
        </p:spPr>
        <p:txBody>
          <a:bodyPr wrap="square" rtlCol="0">
            <a:spAutoFit/>
          </a:bodyPr>
          <a:lstStyle/>
          <a:p>
            <a:r>
              <a:rPr lang="en-SG" sz="1100" dirty="0">
                <a:solidFill>
                  <a:schemeClr val="bg1"/>
                </a:solidFill>
              </a:rPr>
              <a:t>*Do not combine SSRI, SNRI, TCA or MAOI at the same time</a:t>
            </a:r>
          </a:p>
        </p:txBody>
      </p:sp>
    </p:spTree>
    <p:extLst>
      <p:ext uri="{BB962C8B-B14F-4D97-AF65-F5344CB8AC3E}">
        <p14:creationId xmlns:p14="http://schemas.microsoft.com/office/powerpoint/2010/main" val="1922083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159ED-77DE-4F06-96B1-C0A5DAA543E1}"/>
              </a:ext>
            </a:extLst>
          </p:cNvPr>
          <p:cNvSpPr>
            <a:spLocks noGrp="1"/>
          </p:cNvSpPr>
          <p:nvPr>
            <p:ph type="title"/>
          </p:nvPr>
        </p:nvSpPr>
        <p:spPr>
          <a:xfrm>
            <a:off x="1097280" y="134204"/>
            <a:ext cx="10058400" cy="1247228"/>
          </a:xfrm>
        </p:spPr>
        <p:txBody>
          <a:bodyPr>
            <a:normAutofit/>
          </a:bodyPr>
          <a:lstStyle/>
          <a:p>
            <a:r>
              <a:rPr lang="en-SG" sz="4000" dirty="0"/>
              <a:t>Jaya fulfils the DSM-5 Criteria of</a:t>
            </a:r>
            <a:br>
              <a:rPr lang="en-SG" sz="4000" dirty="0"/>
            </a:br>
            <a:r>
              <a:rPr lang="en-SG" sz="4000" dirty="0"/>
              <a:t>Major Depressive Disorder (MDD)(simplified)</a:t>
            </a:r>
            <a:r>
              <a:rPr lang="en-SG" sz="4000" baseline="30000" dirty="0"/>
              <a:t>5</a:t>
            </a:r>
            <a:endParaRPr lang="en-SG" sz="4000" dirty="0"/>
          </a:p>
        </p:txBody>
      </p:sp>
      <p:graphicFrame>
        <p:nvGraphicFramePr>
          <p:cNvPr id="6" name="Table 6">
            <a:extLst>
              <a:ext uri="{FF2B5EF4-FFF2-40B4-BE49-F238E27FC236}">
                <a16:creationId xmlns:a16="http://schemas.microsoft.com/office/drawing/2014/main" id="{319E375B-B7DE-466D-9D31-D77B0C94601F}"/>
              </a:ext>
            </a:extLst>
          </p:cNvPr>
          <p:cNvGraphicFramePr>
            <a:graphicFrameLocks noGrp="1"/>
          </p:cNvGraphicFramePr>
          <p:nvPr>
            <p:ph idx="1"/>
            <p:extLst>
              <p:ext uri="{D42A27DB-BD31-4B8C-83A1-F6EECF244321}">
                <p14:modId xmlns:p14="http://schemas.microsoft.com/office/powerpoint/2010/main" val="4286975568"/>
              </p:ext>
            </p:extLst>
          </p:nvPr>
        </p:nvGraphicFramePr>
        <p:xfrm>
          <a:off x="1097283" y="1381432"/>
          <a:ext cx="10058397" cy="4786377"/>
        </p:xfrm>
        <a:graphic>
          <a:graphicData uri="http://schemas.openxmlformats.org/drawingml/2006/table">
            <a:tbl>
              <a:tblPr firstRow="1" bandRow="1">
                <a:tableStyleId>{69CF1AB2-1976-4502-BF36-3FF5EA218861}</a:tableStyleId>
              </a:tblPr>
              <a:tblGrid>
                <a:gridCol w="2042477">
                  <a:extLst>
                    <a:ext uri="{9D8B030D-6E8A-4147-A177-3AD203B41FA5}">
                      <a16:colId xmlns:a16="http://schemas.microsoft.com/office/drawing/2014/main" val="2202792713"/>
                    </a:ext>
                  </a:extLst>
                </a:gridCol>
                <a:gridCol w="6934200">
                  <a:extLst>
                    <a:ext uri="{9D8B030D-6E8A-4147-A177-3AD203B41FA5}">
                      <a16:colId xmlns:a16="http://schemas.microsoft.com/office/drawing/2014/main" val="167834068"/>
                    </a:ext>
                  </a:extLst>
                </a:gridCol>
                <a:gridCol w="1081720">
                  <a:extLst>
                    <a:ext uri="{9D8B030D-6E8A-4147-A177-3AD203B41FA5}">
                      <a16:colId xmlns:a16="http://schemas.microsoft.com/office/drawing/2014/main" val="3913864433"/>
                    </a:ext>
                  </a:extLst>
                </a:gridCol>
              </a:tblGrid>
              <a:tr h="491890">
                <a:tc gridSpan="2">
                  <a:txBody>
                    <a:bodyPr/>
                    <a:lstStyle/>
                    <a:p>
                      <a:r>
                        <a:rPr lang="en-SG" sz="1800" b="1" kern="1200" dirty="0">
                          <a:solidFill>
                            <a:schemeClr val="dk1"/>
                          </a:solidFill>
                          <a:effectLst/>
                          <a:latin typeface="+mn-lt"/>
                          <a:ea typeface="+mn-ea"/>
                          <a:cs typeface="+mn-cs"/>
                        </a:rPr>
                        <a:t> A. Five or more symptoms present in the same 2 weeks &amp; at least symptom 1 or 2 is present most of the day, nearly every day (Mnemonic ‘</a:t>
                      </a:r>
                      <a:r>
                        <a:rPr lang="en-SG" sz="1800" b="1" kern="1200" dirty="0">
                          <a:solidFill>
                            <a:schemeClr val="accent1">
                              <a:lumMod val="50000"/>
                            </a:schemeClr>
                          </a:solidFill>
                          <a:effectLst/>
                          <a:latin typeface="+mn-lt"/>
                          <a:ea typeface="+mn-ea"/>
                          <a:cs typeface="+mn-cs"/>
                        </a:rPr>
                        <a:t>MISS-SPACE</a:t>
                      </a:r>
                      <a:r>
                        <a:rPr lang="en-SG" sz="1800" b="1" kern="1200" dirty="0">
                          <a:solidFill>
                            <a:schemeClr val="dk1"/>
                          </a:solidFill>
                          <a:effectLst/>
                          <a:latin typeface="+mn-lt"/>
                          <a:ea typeface="+mn-ea"/>
                          <a:cs typeface="+mn-cs"/>
                        </a:rPr>
                        <a:t>’ by A/P Cheong Pak Yean) </a:t>
                      </a:r>
                      <a:endParaRPr lang="en-SG" sz="1800" b="1" dirty="0">
                        <a:latin typeface="+mn-lt"/>
                      </a:endParaRPr>
                    </a:p>
                  </a:txBody>
                  <a:tcPr/>
                </a:tc>
                <a:tc hMerge="1">
                  <a:txBody>
                    <a:bodyPr/>
                    <a:lstStyle/>
                    <a:p>
                      <a:endParaRPr lang="en-SG" sz="1800" dirty="0">
                        <a:latin typeface="+mn-lt"/>
                      </a:endParaRPr>
                    </a:p>
                  </a:txBody>
                  <a:tcPr/>
                </a:tc>
                <a:tc>
                  <a:txBody>
                    <a:bodyPr/>
                    <a:lstStyle/>
                    <a:p>
                      <a:endParaRPr lang="en-SG" sz="1800" b="0">
                        <a:latin typeface="+mn-lt"/>
                      </a:endParaRPr>
                    </a:p>
                  </a:txBody>
                  <a:tcPr/>
                </a:tc>
                <a:extLst>
                  <a:ext uri="{0D108BD9-81ED-4DB2-BD59-A6C34878D82A}">
                    <a16:rowId xmlns:a16="http://schemas.microsoft.com/office/drawing/2014/main" val="1141915948"/>
                  </a:ext>
                </a:extLst>
              </a:tr>
              <a:tr h="281080">
                <a:tc>
                  <a:txBody>
                    <a:bodyPr/>
                    <a:lstStyle/>
                    <a:p>
                      <a:pPr algn="r"/>
                      <a:r>
                        <a:rPr lang="en-SG" sz="1800" b="1" dirty="0">
                          <a:latin typeface="+mn-lt"/>
                        </a:rPr>
                        <a:t>1</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M </a:t>
                      </a:r>
                      <a:r>
                        <a:rPr lang="en-SG" sz="1800" b="0" dirty="0" err="1">
                          <a:effectLst/>
                          <a:latin typeface="+mn-lt"/>
                          <a:ea typeface="DengXian" panose="02010600030101010101" pitchFamily="2" charset="-122"/>
                          <a:cs typeface="Times New Roman" panose="02020603050405020304" pitchFamily="18" charset="0"/>
                        </a:rPr>
                        <a:t>ood</a:t>
                      </a:r>
                      <a:r>
                        <a:rPr lang="en-SG" sz="1800" b="0" dirty="0">
                          <a:effectLst/>
                          <a:latin typeface="+mn-lt"/>
                          <a:ea typeface="DengXian" panose="02010600030101010101" pitchFamily="2" charset="-122"/>
                          <a:cs typeface="Times New Roman" panose="02020603050405020304" pitchFamily="18" charset="0"/>
                        </a:rPr>
                        <a:t> low</a:t>
                      </a:r>
                    </a:p>
                  </a:txBody>
                  <a:tcPr marL="68580" marR="68580" marT="0" marB="0"/>
                </a:tc>
                <a:tc>
                  <a:txBody>
                    <a:bodyPr/>
                    <a:lstStyle/>
                    <a:p>
                      <a:pPr algn="ctr">
                        <a:lnSpc>
                          <a:spcPct val="107000"/>
                        </a:lnSpc>
                        <a:spcAft>
                          <a:spcPts val="0"/>
                        </a:spcAft>
                      </a:pPr>
                      <a:r>
                        <a:rPr lang="en-SG" sz="1800" b="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2912567275"/>
                  </a:ext>
                </a:extLst>
              </a:tr>
              <a:tr h="281080">
                <a:tc>
                  <a:txBody>
                    <a:bodyPr/>
                    <a:lstStyle/>
                    <a:p>
                      <a:pPr algn="r"/>
                      <a:r>
                        <a:rPr lang="en-SG" sz="1800" b="1" dirty="0">
                          <a:latin typeface="+mn-lt"/>
                        </a:rPr>
                        <a:t>2</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I </a:t>
                      </a:r>
                      <a:r>
                        <a:rPr lang="en-SG" sz="1800" b="0" dirty="0" err="1">
                          <a:effectLst/>
                          <a:latin typeface="+mn-lt"/>
                          <a:ea typeface="DengXian" panose="02010600030101010101" pitchFamily="2" charset="-122"/>
                          <a:cs typeface="Times New Roman" panose="02020603050405020304" pitchFamily="18" charset="0"/>
                        </a:rPr>
                        <a:t>nterest</a:t>
                      </a:r>
                      <a:r>
                        <a:rPr lang="en-SG" sz="1800" b="0" dirty="0">
                          <a:effectLst/>
                          <a:latin typeface="+mn-lt"/>
                          <a:ea typeface="DengXian" panose="02010600030101010101" pitchFamily="2" charset="-122"/>
                          <a:cs typeface="Times New Roman" panose="02020603050405020304" pitchFamily="18" charset="0"/>
                        </a:rPr>
                        <a:t> in usual pleasurable activities diminished (anhedonia) </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884119376"/>
                  </a:ext>
                </a:extLst>
              </a:tr>
              <a:tr h="281080">
                <a:tc>
                  <a:txBody>
                    <a:bodyPr/>
                    <a:lstStyle/>
                    <a:p>
                      <a:pPr algn="r"/>
                      <a:r>
                        <a:rPr lang="en-SG" sz="1800" b="0" dirty="0">
                          <a:latin typeface="+mn-lt"/>
                        </a:rPr>
                        <a:t>3</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S </a:t>
                      </a:r>
                      <a:r>
                        <a:rPr lang="en-SG" sz="1800" b="0" dirty="0" err="1">
                          <a:effectLst/>
                          <a:latin typeface="+mn-lt"/>
                          <a:ea typeface="DengXian" panose="02010600030101010101" pitchFamily="2" charset="-122"/>
                          <a:cs typeface="Times New Roman" panose="02020603050405020304" pitchFamily="18" charset="0"/>
                        </a:rPr>
                        <a:t>uicidal</a:t>
                      </a:r>
                      <a:r>
                        <a:rPr lang="en-SG" sz="1800" b="0" dirty="0">
                          <a:effectLst/>
                          <a:latin typeface="+mn-lt"/>
                          <a:ea typeface="DengXian" panose="02010600030101010101" pitchFamily="2" charset="-122"/>
                          <a:cs typeface="Times New Roman" panose="02020603050405020304" pitchFamily="18" charset="0"/>
                        </a:rPr>
                        <a:t> ideation or recurrent thoughts of death </a:t>
                      </a: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 </a:t>
                      </a:r>
                      <a:endParaRPr lang="en-SG" sz="1800" b="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1800" b="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713413371"/>
                  </a:ext>
                </a:extLst>
              </a:tr>
              <a:tr h="281080">
                <a:tc>
                  <a:txBody>
                    <a:bodyPr/>
                    <a:lstStyle/>
                    <a:p>
                      <a:pPr algn="r"/>
                      <a:r>
                        <a:rPr lang="en-SG" sz="1800" b="0" dirty="0">
                          <a:latin typeface="+mn-lt"/>
                        </a:rPr>
                        <a:t>4</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S </a:t>
                      </a:r>
                      <a:r>
                        <a:rPr lang="en-SG" sz="1800" b="0" u="none" dirty="0" err="1">
                          <a:solidFill>
                            <a:schemeClr val="bg1">
                              <a:lumMod val="95000"/>
                              <a:lumOff val="5000"/>
                            </a:schemeClr>
                          </a:solidFill>
                          <a:effectLst/>
                          <a:latin typeface="+mn-lt"/>
                          <a:ea typeface="DengXian" panose="02010600030101010101" pitchFamily="2" charset="-122"/>
                          <a:cs typeface="Times New Roman" panose="02020603050405020304" pitchFamily="18" charset="0"/>
                        </a:rPr>
                        <a:t>hame</a:t>
                      </a:r>
                      <a:r>
                        <a:rPr lang="en-SG" sz="1800" b="0" dirty="0">
                          <a:effectLst/>
                          <a:latin typeface="+mn-lt"/>
                          <a:ea typeface="DengXian" panose="02010600030101010101" pitchFamily="2" charset="-122"/>
                          <a:cs typeface="Times New Roman" panose="02020603050405020304" pitchFamily="18" charset="0"/>
                        </a:rPr>
                        <a:t> &amp; guilt</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108443007"/>
                  </a:ext>
                </a:extLst>
              </a:tr>
              <a:tr h="281080">
                <a:tc>
                  <a:txBody>
                    <a:bodyPr/>
                    <a:lstStyle/>
                    <a:p>
                      <a:pPr algn="r"/>
                      <a:r>
                        <a:rPr lang="en-SG" sz="1800" b="0" dirty="0">
                          <a:latin typeface="+mn-lt"/>
                        </a:rPr>
                        <a:t>5</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S </a:t>
                      </a:r>
                      <a:r>
                        <a:rPr lang="en-SG" sz="1800" b="0" dirty="0" err="1">
                          <a:effectLst/>
                          <a:latin typeface="+mn-lt"/>
                          <a:ea typeface="DengXian" panose="02010600030101010101" pitchFamily="2" charset="-122"/>
                          <a:cs typeface="Times New Roman" panose="02020603050405020304" pitchFamily="18" charset="0"/>
                        </a:rPr>
                        <a:t>leep</a:t>
                      </a:r>
                      <a:r>
                        <a:rPr lang="en-SG" sz="1800" b="0" dirty="0">
                          <a:effectLst/>
                          <a:latin typeface="+mn-lt"/>
                          <a:ea typeface="DengXian" panose="02010600030101010101" pitchFamily="2" charset="-122"/>
                          <a:cs typeface="Times New Roman" panose="02020603050405020304" pitchFamily="18" charset="0"/>
                        </a:rPr>
                        <a:t> affected (insomnia or hypersomnia)</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2687274926"/>
                  </a:ext>
                </a:extLst>
              </a:tr>
              <a:tr h="281080">
                <a:tc>
                  <a:txBody>
                    <a:bodyPr/>
                    <a:lstStyle/>
                    <a:p>
                      <a:pPr algn="r"/>
                      <a:r>
                        <a:rPr lang="en-SG" sz="1800" b="0" dirty="0">
                          <a:latin typeface="+mn-lt"/>
                        </a:rPr>
                        <a:t>6</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P </a:t>
                      </a:r>
                      <a:r>
                        <a:rPr lang="en-SG" sz="1800" b="0" dirty="0" err="1">
                          <a:effectLst/>
                          <a:latin typeface="+mn-lt"/>
                          <a:ea typeface="DengXian" panose="02010600030101010101" pitchFamily="2" charset="-122"/>
                          <a:cs typeface="Times New Roman" panose="02020603050405020304" pitchFamily="18" charset="0"/>
                        </a:rPr>
                        <a:t>sychomotor</a:t>
                      </a:r>
                      <a:r>
                        <a:rPr lang="en-SG" sz="1800" b="0" dirty="0">
                          <a:effectLst/>
                          <a:latin typeface="+mn-lt"/>
                          <a:ea typeface="DengXian" panose="02010600030101010101" pitchFamily="2" charset="-122"/>
                          <a:cs typeface="Times New Roman" panose="02020603050405020304" pitchFamily="18" charset="0"/>
                        </a:rPr>
                        <a:t> retardation or agitation</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368414732"/>
                  </a:ext>
                </a:extLst>
              </a:tr>
              <a:tr h="281080">
                <a:tc>
                  <a:txBody>
                    <a:bodyPr/>
                    <a:lstStyle/>
                    <a:p>
                      <a:pPr algn="r"/>
                      <a:r>
                        <a:rPr lang="en-SG" sz="1800" b="0" dirty="0">
                          <a:latin typeface="+mn-lt"/>
                        </a:rPr>
                        <a:t>7</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A </a:t>
                      </a:r>
                      <a:r>
                        <a:rPr lang="en-SG" sz="1800" b="0" dirty="0" err="1">
                          <a:effectLst/>
                          <a:latin typeface="+mn-lt"/>
                          <a:ea typeface="DengXian" panose="02010600030101010101" pitchFamily="2" charset="-122"/>
                          <a:cs typeface="Times New Roman" panose="02020603050405020304" pitchFamily="18" charset="0"/>
                        </a:rPr>
                        <a:t>ppetite</a:t>
                      </a:r>
                      <a:r>
                        <a:rPr lang="en-SG" sz="1800" b="0" dirty="0">
                          <a:effectLst/>
                          <a:latin typeface="+mn-lt"/>
                          <a:ea typeface="DengXian" panose="02010600030101010101" pitchFamily="2" charset="-122"/>
                          <a:cs typeface="Times New Roman" panose="02020603050405020304" pitchFamily="18" charset="0"/>
                        </a:rPr>
                        <a:t>/weight change (decrease or increase)</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4166832669"/>
                  </a:ext>
                </a:extLst>
              </a:tr>
              <a:tr h="281080">
                <a:tc>
                  <a:txBody>
                    <a:bodyPr/>
                    <a:lstStyle/>
                    <a:p>
                      <a:pPr algn="r"/>
                      <a:r>
                        <a:rPr lang="en-SG" sz="1800" b="0" dirty="0">
                          <a:latin typeface="+mn-lt"/>
                        </a:rPr>
                        <a:t>8</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C </a:t>
                      </a:r>
                      <a:r>
                        <a:rPr lang="en-SG" sz="1800" b="0" dirty="0" err="1">
                          <a:effectLst/>
                          <a:latin typeface="+mn-lt"/>
                          <a:ea typeface="DengXian" panose="02010600030101010101" pitchFamily="2" charset="-122"/>
                          <a:cs typeface="Times New Roman" panose="02020603050405020304" pitchFamily="18" charset="0"/>
                        </a:rPr>
                        <a:t>oncentration</a:t>
                      </a:r>
                      <a:r>
                        <a:rPr lang="en-SG" sz="1800" b="0" dirty="0">
                          <a:effectLst/>
                          <a:latin typeface="+mn-lt"/>
                          <a:ea typeface="DengXian" panose="02010600030101010101" pitchFamily="2" charset="-122"/>
                          <a:cs typeface="Times New Roman" panose="02020603050405020304" pitchFamily="18" charset="0"/>
                        </a:rPr>
                        <a:t> reduced or indecisive</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147830560"/>
                  </a:ext>
                </a:extLst>
              </a:tr>
              <a:tr h="281080">
                <a:tc>
                  <a:txBody>
                    <a:bodyPr/>
                    <a:lstStyle/>
                    <a:p>
                      <a:pPr algn="r"/>
                      <a:r>
                        <a:rPr lang="en-SG" sz="1800" b="0" dirty="0">
                          <a:latin typeface="+mn-lt"/>
                        </a:rPr>
                        <a:t>9</a:t>
                      </a:r>
                    </a:p>
                  </a:txBody>
                  <a:tcPr/>
                </a:tc>
                <a:tc>
                  <a:txBody>
                    <a:bodyPr/>
                    <a:lstStyle/>
                    <a:p>
                      <a:pPr>
                        <a:lnSpc>
                          <a:spcPct val="107000"/>
                        </a:lnSpc>
                        <a:spcAft>
                          <a:spcPts val="0"/>
                        </a:spcAft>
                      </a:pPr>
                      <a:r>
                        <a:rPr lang="en-SG" sz="1800" b="1" u="none" dirty="0">
                          <a:solidFill>
                            <a:schemeClr val="accent1">
                              <a:lumMod val="50000"/>
                            </a:schemeClr>
                          </a:solidFill>
                          <a:effectLst/>
                          <a:latin typeface="+mn-lt"/>
                          <a:ea typeface="DengXian" panose="02010600030101010101" pitchFamily="2" charset="-122"/>
                          <a:cs typeface="Times New Roman" panose="02020603050405020304" pitchFamily="18" charset="0"/>
                        </a:rPr>
                        <a:t>E </a:t>
                      </a:r>
                      <a:r>
                        <a:rPr lang="en-SG" sz="1800" b="0" dirty="0" err="1">
                          <a:effectLst/>
                          <a:latin typeface="+mn-lt"/>
                          <a:ea typeface="DengXian" panose="02010600030101010101" pitchFamily="2" charset="-122"/>
                          <a:cs typeface="Times New Roman" panose="02020603050405020304" pitchFamily="18" charset="0"/>
                        </a:rPr>
                        <a:t>nergy</a:t>
                      </a:r>
                      <a:r>
                        <a:rPr lang="en-SG" sz="1800" b="0" dirty="0">
                          <a:effectLst/>
                          <a:latin typeface="+mn-lt"/>
                          <a:ea typeface="DengXian" panose="02010600030101010101" pitchFamily="2" charset="-122"/>
                          <a:cs typeface="Times New Roman" panose="02020603050405020304" pitchFamily="18" charset="0"/>
                        </a:rPr>
                        <a:t> loss or fatigue</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917674709"/>
                  </a:ext>
                </a:extLst>
              </a:tr>
              <a:tr h="215544">
                <a:tc>
                  <a:txBody>
                    <a:bodyPr/>
                    <a:lstStyle/>
                    <a:p>
                      <a:pPr>
                        <a:lnSpc>
                          <a:spcPct val="107000"/>
                        </a:lnSpc>
                        <a:spcAft>
                          <a:spcPts val="0"/>
                        </a:spcAft>
                      </a:pPr>
                      <a:r>
                        <a:rPr lang="en-SG" sz="1800" b="1" dirty="0">
                          <a:effectLst/>
                          <a:latin typeface="+mn-lt"/>
                          <a:ea typeface="DengXian" panose="02010600030101010101" pitchFamily="2" charset="-122"/>
                          <a:cs typeface="Times New Roman" panose="02020603050405020304" pitchFamily="18" charset="0"/>
                        </a:rPr>
                        <a:t>B. Function</a:t>
                      </a:r>
                    </a:p>
                  </a:txBody>
                  <a:tcPr marL="68580" marR="68580" marT="0" marB="0"/>
                </a:tc>
                <a:tc>
                  <a:txBody>
                    <a:bodyPr/>
                    <a:lstStyle/>
                    <a:p>
                      <a:pPr>
                        <a:lnSpc>
                          <a:spcPct val="107000"/>
                        </a:lnSpc>
                        <a:spcAft>
                          <a:spcPts val="0"/>
                        </a:spcAft>
                      </a:pPr>
                      <a:r>
                        <a:rPr lang="en-SG" sz="1800" b="0" dirty="0">
                          <a:effectLst/>
                          <a:latin typeface="+mn-lt"/>
                          <a:ea typeface="DengXian" panose="02010600030101010101" pitchFamily="2" charset="-122"/>
                          <a:cs typeface="Times New Roman" panose="02020603050405020304" pitchFamily="18" charset="0"/>
                        </a:rPr>
                        <a:t>Social, Occupational Dysfunction or Distress</a:t>
                      </a:r>
                    </a:p>
                  </a:txBody>
                  <a:tcPr marL="68580" marR="68580" marT="0" marB="0"/>
                </a:tc>
                <a:tc>
                  <a:txBody>
                    <a:bodyPr/>
                    <a:lstStyle/>
                    <a:p>
                      <a:pPr algn="ctr">
                        <a:lnSpc>
                          <a:spcPct val="107000"/>
                        </a:lnSpc>
                        <a:spcAft>
                          <a:spcPts val="0"/>
                        </a:spcAft>
                      </a:pPr>
                      <a:r>
                        <a:rPr lang="en-SG" sz="1800" b="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017793508"/>
                  </a:ext>
                </a:extLst>
              </a:tr>
              <a:tr h="441091">
                <a:tc>
                  <a:txBody>
                    <a:bodyPr/>
                    <a:lstStyle/>
                    <a:p>
                      <a:pPr marL="0" indent="0">
                        <a:lnSpc>
                          <a:spcPct val="107000"/>
                        </a:lnSpc>
                        <a:spcAft>
                          <a:spcPts val="0"/>
                        </a:spcAft>
                      </a:pPr>
                      <a:r>
                        <a:rPr lang="en-SG" sz="1800" b="1" dirty="0">
                          <a:effectLst/>
                          <a:latin typeface="+mn-lt"/>
                          <a:ea typeface="DengXian" panose="02010600030101010101" pitchFamily="2" charset="-122"/>
                          <a:cs typeface="Times New Roman" panose="02020603050405020304" pitchFamily="18" charset="0"/>
                        </a:rPr>
                        <a:t>C. Exclusion Criteria</a:t>
                      </a:r>
                    </a:p>
                  </a:txBody>
                  <a:tcPr marL="68580" marR="68580" marT="0" marB="0"/>
                </a:tc>
                <a:tc>
                  <a:txBody>
                    <a:bodyPr/>
                    <a:lstStyle/>
                    <a:p>
                      <a:pPr>
                        <a:lnSpc>
                          <a:spcPct val="107000"/>
                        </a:lnSpc>
                        <a:spcAft>
                          <a:spcPts val="0"/>
                        </a:spcAft>
                      </a:pPr>
                      <a:r>
                        <a:rPr lang="en-SG" sz="1800" b="0" dirty="0">
                          <a:effectLst/>
                          <a:latin typeface="+mn-lt"/>
                          <a:ea typeface="DengXian" panose="02010600030101010101" pitchFamily="2" charset="-122"/>
                          <a:cs typeface="Times New Roman" panose="02020603050405020304" pitchFamily="18" charset="0"/>
                        </a:rPr>
                        <a:t>Exclude other mental disorders (</a:t>
                      </a:r>
                      <a:r>
                        <a:rPr lang="en-SG" sz="1800" b="0" dirty="0" err="1">
                          <a:effectLst/>
                          <a:latin typeface="+mn-lt"/>
                          <a:ea typeface="DengXian" panose="02010600030101010101" pitchFamily="2" charset="-122"/>
                          <a:cs typeface="Times New Roman" panose="02020603050405020304" pitchFamily="18" charset="0"/>
                        </a:rPr>
                        <a:t>eg.</a:t>
                      </a:r>
                      <a:r>
                        <a:rPr lang="en-SG" sz="1800" b="0" dirty="0">
                          <a:effectLst/>
                          <a:latin typeface="+mn-lt"/>
                          <a:ea typeface="DengXian" panose="02010600030101010101" pitchFamily="2" charset="-122"/>
                          <a:cs typeface="Times New Roman" panose="02020603050405020304" pitchFamily="18" charset="0"/>
                        </a:rPr>
                        <a:t> bipolar), organic causes or</a:t>
                      </a:r>
                    </a:p>
                    <a:p>
                      <a:pPr>
                        <a:lnSpc>
                          <a:spcPct val="107000"/>
                        </a:lnSpc>
                        <a:spcAft>
                          <a:spcPts val="0"/>
                        </a:spcAft>
                      </a:pPr>
                      <a:r>
                        <a:rPr lang="en-SG" sz="1800" b="0" dirty="0">
                          <a:effectLst/>
                          <a:latin typeface="+mn-lt"/>
                          <a:ea typeface="DengXian" panose="02010600030101010101" pitchFamily="2" charset="-122"/>
                          <a:cs typeface="Times New Roman" panose="02020603050405020304" pitchFamily="18" charset="0"/>
                        </a:rPr>
                        <a:t>substance use disorder</a:t>
                      </a:r>
                    </a:p>
                  </a:txBody>
                  <a:tcPr marL="68580" marR="68580" marT="0" marB="0"/>
                </a:tc>
                <a:tc>
                  <a:txBody>
                    <a:bodyPr/>
                    <a:lstStyle/>
                    <a:p>
                      <a:pPr algn="ctr">
                        <a:lnSpc>
                          <a:spcPct val="107000"/>
                        </a:lnSpc>
                        <a:spcAft>
                          <a:spcPts val="0"/>
                        </a:spcAft>
                      </a:pPr>
                      <a:r>
                        <a:rPr lang="en-SG" sz="1800" b="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829054048"/>
                  </a:ext>
                </a:extLst>
              </a:tr>
            </a:tbl>
          </a:graphicData>
        </a:graphic>
      </p:graphicFrame>
    </p:spTree>
    <p:extLst>
      <p:ext uri="{BB962C8B-B14F-4D97-AF65-F5344CB8AC3E}">
        <p14:creationId xmlns:p14="http://schemas.microsoft.com/office/powerpoint/2010/main" val="2241823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2151D-C955-43B6-A9EB-11C3FFDE3B75}"/>
              </a:ext>
            </a:extLst>
          </p:cNvPr>
          <p:cNvSpPr>
            <a:spLocks noGrp="1"/>
          </p:cNvSpPr>
          <p:nvPr>
            <p:ph type="title"/>
          </p:nvPr>
        </p:nvSpPr>
        <p:spPr/>
        <p:txBody>
          <a:bodyPr/>
          <a:lstStyle/>
          <a:p>
            <a:r>
              <a:rPr lang="en-SG" dirty="0"/>
              <a:t>When to Refer</a:t>
            </a:r>
          </a:p>
        </p:txBody>
      </p:sp>
      <p:sp>
        <p:nvSpPr>
          <p:cNvPr id="3" name="Content Placeholder 2">
            <a:extLst>
              <a:ext uri="{FF2B5EF4-FFF2-40B4-BE49-F238E27FC236}">
                <a16:creationId xmlns:a16="http://schemas.microsoft.com/office/drawing/2014/main" id="{DB41F6DE-9ADD-4B1D-A0A7-8E1BB6CBB3CE}"/>
              </a:ext>
            </a:extLst>
          </p:cNvPr>
          <p:cNvSpPr>
            <a:spLocks noGrp="1"/>
          </p:cNvSpPr>
          <p:nvPr>
            <p:ph idx="1"/>
          </p:nvPr>
        </p:nvSpPr>
        <p:spPr/>
        <p:txBody>
          <a:bodyPr>
            <a:normAutofit/>
          </a:bodyPr>
          <a:lstStyle/>
          <a:p>
            <a:pPr lvl="1"/>
            <a:r>
              <a:rPr lang="en-SG" dirty="0"/>
              <a:t>Suicidal ideation (for active ideation refer to Emergency Department, passive ideation to psychiatry clinic)</a:t>
            </a:r>
          </a:p>
          <a:p>
            <a:pPr lvl="1"/>
            <a:r>
              <a:rPr lang="en-SG" dirty="0"/>
              <a:t>Co-morbidities (e.g. bipolar, psychosis or substance abuse)</a:t>
            </a:r>
          </a:p>
          <a:p>
            <a:pPr lvl="1"/>
            <a:r>
              <a:rPr lang="en-SG" dirty="0"/>
              <a:t>Failed two first-line medications or intolerable side-effects </a:t>
            </a:r>
          </a:p>
          <a:p>
            <a:pPr lvl="1"/>
            <a:r>
              <a:rPr lang="en-SG" dirty="0"/>
              <a:t>Other modalities of treatment required: Counselling, ECT</a:t>
            </a:r>
          </a:p>
          <a:p>
            <a:pPr lvl="1"/>
            <a:r>
              <a:rPr lang="en-SG" dirty="0"/>
              <a:t>Special patient groups: Obstetric, paediatric</a:t>
            </a:r>
          </a:p>
        </p:txBody>
      </p:sp>
    </p:spTree>
    <p:extLst>
      <p:ext uri="{BB962C8B-B14F-4D97-AF65-F5344CB8AC3E}">
        <p14:creationId xmlns:p14="http://schemas.microsoft.com/office/powerpoint/2010/main" val="2092539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DAC98-25E5-40E3-8AB9-A8266569D198}"/>
              </a:ext>
            </a:extLst>
          </p:cNvPr>
          <p:cNvSpPr>
            <a:spLocks noGrp="1"/>
          </p:cNvSpPr>
          <p:nvPr>
            <p:ph type="title"/>
          </p:nvPr>
        </p:nvSpPr>
        <p:spPr/>
        <p:txBody>
          <a:bodyPr/>
          <a:lstStyle/>
          <a:p>
            <a:r>
              <a:rPr lang="en-SG" sz="4000" dirty="0"/>
              <a:t>REFERENCES (PART 1)</a:t>
            </a:r>
            <a:endParaRPr lang="en-SG" dirty="0"/>
          </a:p>
        </p:txBody>
      </p:sp>
      <p:sp>
        <p:nvSpPr>
          <p:cNvPr id="3" name="Content Placeholder 2">
            <a:extLst>
              <a:ext uri="{FF2B5EF4-FFF2-40B4-BE49-F238E27FC236}">
                <a16:creationId xmlns:a16="http://schemas.microsoft.com/office/drawing/2014/main" id="{23BAB9CD-1FCE-4356-B763-D99E0FBF61AE}"/>
              </a:ext>
            </a:extLst>
          </p:cNvPr>
          <p:cNvSpPr>
            <a:spLocks noGrp="1"/>
          </p:cNvSpPr>
          <p:nvPr>
            <p:ph idx="1"/>
          </p:nvPr>
        </p:nvSpPr>
        <p:spPr>
          <a:xfrm>
            <a:off x="1097280" y="1666803"/>
            <a:ext cx="10058400" cy="4621702"/>
          </a:xfrm>
        </p:spPr>
        <p:txBody>
          <a:bodyPr>
            <a:normAutofit fontScale="92500" lnSpcReduction="20000"/>
          </a:bodyPr>
          <a:lstStyle/>
          <a:p>
            <a:pPr marL="269875" lvl="1" indent="-269875">
              <a:buFont typeface="+mj-lt"/>
              <a:buAutoNum type="arabicPeriod"/>
            </a:pPr>
            <a:r>
              <a:rPr lang="en-SG" sz="1600" dirty="0"/>
              <a:t>Institute of Mental Health. Singapore Mental Health Survey (SMHS) 2016. [Internet]. 2018 [cited 31 December 2019]. Available from: </a:t>
            </a:r>
            <a:r>
              <a:rPr lang="en-SG" sz="1600" u="sng" dirty="0">
                <a:hlinkClick r:id="rId2">
                  <a:extLst>
                    <a:ext uri="{A12FA001-AC4F-418D-AE19-62706E023703}">
                      <ahyp:hlinkClr xmlns:ahyp="http://schemas.microsoft.com/office/drawing/2018/hyperlinkcolor" val="tx"/>
                    </a:ext>
                  </a:extLst>
                </a:hlinkClick>
              </a:rPr>
              <a:t>http://file:///E:/2019%20Capstone%20HMS%20project,%20yet%20to%20be%20saved/SMHS%202016_Media%20Release_FINAL_web%20upload.pdf</a:t>
            </a:r>
            <a:endParaRPr lang="en-SG" sz="1600" dirty="0"/>
          </a:p>
          <a:p>
            <a:pPr marL="269875" lvl="1" indent="-269875">
              <a:buFont typeface="+mj-lt"/>
              <a:buAutoNum type="arabicPeriod"/>
            </a:pPr>
            <a:r>
              <a:rPr lang="en-SG" sz="1600" dirty="0"/>
              <a:t>Sim Kang, Somnath Sengupta, Daniel SS Fung, Chee </a:t>
            </a:r>
            <a:r>
              <a:rPr lang="en-SG" sz="1600" dirty="0" err="1"/>
              <a:t>Kuan</a:t>
            </a:r>
            <a:r>
              <a:rPr lang="en-SG" sz="1600" dirty="0"/>
              <a:t> </a:t>
            </a:r>
            <a:r>
              <a:rPr lang="en-SG" sz="1600" dirty="0" err="1"/>
              <a:t>Tsee</a:t>
            </a:r>
            <a:r>
              <a:rPr lang="en-SG" sz="1600" dirty="0"/>
              <a:t>. Essential Guide to Psychiatry. Institute of Mental Health. Pearson Education South Asia Pte Ltd; 2014.</a:t>
            </a:r>
          </a:p>
          <a:p>
            <a:pPr marL="269875" lvl="1" indent="-269875">
              <a:buFont typeface="+mj-lt"/>
              <a:buAutoNum type="arabicPeriod"/>
            </a:pPr>
            <a:r>
              <a:rPr lang="en-SG" sz="1600" dirty="0"/>
              <a:t>Smith R, Osborn G, </a:t>
            </a:r>
            <a:r>
              <a:rPr lang="en-SG" sz="1600" dirty="0" err="1"/>
              <a:t>Dwamena</a:t>
            </a:r>
            <a:r>
              <a:rPr lang="en-SG" sz="1600" dirty="0"/>
              <a:t> F, </a:t>
            </a:r>
            <a:r>
              <a:rPr lang="en-SG" sz="1600" dirty="0" err="1"/>
              <a:t>D'Mello</a:t>
            </a:r>
            <a:r>
              <a:rPr lang="en-SG" sz="1600" dirty="0"/>
              <a:t> D, </a:t>
            </a:r>
            <a:r>
              <a:rPr lang="en-SG" sz="1600" dirty="0" err="1"/>
              <a:t>Freilich</a:t>
            </a:r>
            <a:r>
              <a:rPr lang="en-SG" sz="1600" dirty="0"/>
              <a:t> L, Laird-Fick H. Essentials of Psychiatry in Primary Care: Behavioural Health in the Medical Setting. United States: McGraw-Hill Education; 2019.</a:t>
            </a:r>
          </a:p>
          <a:p>
            <a:pPr marL="269875" lvl="1" indent="-269875">
              <a:buFont typeface="+mj-lt"/>
              <a:buAutoNum type="arabicPeriod"/>
            </a:pPr>
            <a:r>
              <a:rPr lang="en-SG" sz="1600" dirty="0"/>
              <a:t>Ministry of Health, Singapore, Clinical Practice Guidelines: Depression. 1/2012.</a:t>
            </a:r>
          </a:p>
          <a:p>
            <a:pPr marL="269875" lvl="1" indent="-269875">
              <a:buFont typeface="+mj-lt"/>
              <a:buAutoNum type="arabicPeriod"/>
            </a:pPr>
            <a:r>
              <a:rPr lang="en-SG" sz="1600" dirty="0"/>
              <a:t> Diagnostic and Statistical Manual of Mental Disorders, Fifth Edition. Available from </a:t>
            </a:r>
            <a:r>
              <a:rPr lang="en-SG" sz="1600" u="sng" dirty="0">
                <a:hlinkClick r:id="rId3">
                  <a:extLst>
                    <a:ext uri="{A12FA001-AC4F-418D-AE19-62706E023703}">
                      <ahyp:hlinkClr xmlns:ahyp="http://schemas.microsoft.com/office/drawing/2018/hyperlinkcolor" val="tx"/>
                    </a:ext>
                  </a:extLst>
                </a:hlinkClick>
              </a:rPr>
              <a:t>https://dsm.psychiatryonline.org/doi/book/10.1176/appi.books.9780890425596</a:t>
            </a:r>
            <a:endParaRPr lang="en-SG" sz="1600" dirty="0"/>
          </a:p>
          <a:p>
            <a:pPr marL="269875" lvl="1" indent="-269875">
              <a:buFont typeface="+mj-lt"/>
              <a:buAutoNum type="arabicPeriod"/>
            </a:pPr>
            <a:r>
              <a:rPr lang="en-SG" sz="1600" dirty="0"/>
              <a:t>Kroenke K, Spitzer RL, Williams JB; The PHQ-9: validity of a brief depression severity measure. J Gen Intern Med. 2001 Sep 16(9):606-16. Available from: </a:t>
            </a:r>
            <a:r>
              <a:rPr lang="en-SG" sz="1600" dirty="0">
                <a:hlinkClick r:id="rId4">
                  <a:extLst>
                    <a:ext uri="{A12FA001-AC4F-418D-AE19-62706E023703}">
                      <ahyp:hlinkClr xmlns:ahyp="http://schemas.microsoft.com/office/drawing/2018/hyperlinkcolor" val="tx"/>
                    </a:ext>
                  </a:extLst>
                </a:hlinkClick>
              </a:rPr>
              <a:t>http://www.ncbi.nlm.nih.gov/entrez/query.fcgi?cmd=Retrieve&amp;db=PubMed&amp;dopt=Abstract&amp;list_uids=11556941</a:t>
            </a:r>
            <a:endParaRPr lang="en-SG" sz="1600" dirty="0"/>
          </a:p>
          <a:p>
            <a:pPr marL="269875" lvl="1" indent="-269875">
              <a:buFont typeface="+mj-lt"/>
              <a:buAutoNum type="arabicPeriod"/>
            </a:pPr>
            <a:r>
              <a:rPr lang="en-SG" sz="1600" dirty="0"/>
              <a:t>Kroenke K, Spitzer RL, Williams JB. The Patient-Health Questionnaire-2: validity of a 2-item depression screener, Medical Care 2003, (41)1284-1294.</a:t>
            </a:r>
          </a:p>
          <a:p>
            <a:pPr marL="269875" lvl="1" indent="-269875">
              <a:buFont typeface="+mj-lt"/>
              <a:buAutoNum type="arabicPeriod"/>
            </a:pPr>
            <a:r>
              <a:rPr lang="en-SG" sz="1600" dirty="0"/>
              <a:t>Low CCH, Sung SC, Tan A, Chan YH, Fung DSS. Use of PHQ-9, PHQ-2 &amp; PHQ-1 For Depression Screening In Singapore Primary Care. SFP2018; 44(2): 68-73.</a:t>
            </a:r>
          </a:p>
          <a:p>
            <a:pPr marL="269875" lvl="1" indent="-269875">
              <a:buFont typeface="+mj-lt"/>
              <a:buAutoNum type="arabicPeriod"/>
            </a:pPr>
            <a:r>
              <a:rPr lang="en-SG" sz="1600" dirty="0" err="1"/>
              <a:t>Nyunt</a:t>
            </a:r>
            <a:r>
              <a:rPr lang="en-SG" sz="1600" dirty="0"/>
              <a:t> MS, </a:t>
            </a:r>
            <a:r>
              <a:rPr lang="en-SG" sz="1600" dirty="0" err="1"/>
              <a:t>Fones</a:t>
            </a:r>
            <a:r>
              <a:rPr lang="en-SG" sz="1600" dirty="0"/>
              <a:t> C, </a:t>
            </a:r>
            <a:r>
              <a:rPr lang="en-SG" sz="1600" dirty="0" err="1"/>
              <a:t>Niti</a:t>
            </a:r>
            <a:r>
              <a:rPr lang="en-SG" sz="1600" dirty="0"/>
              <a:t> M, Ng TP. Criterion-based validity and reliability of the Geriatric Depression Screening Scale (GDS-15) in a large validation sample of community-living Asian older adults (Spore hospitals). Aging </a:t>
            </a:r>
            <a:r>
              <a:rPr lang="en-SG" sz="1600" dirty="0" err="1"/>
              <a:t>Ment</a:t>
            </a:r>
            <a:r>
              <a:rPr lang="en-SG" sz="1600" dirty="0"/>
              <a:t> Health. 2009;13:376–82.</a:t>
            </a:r>
          </a:p>
          <a:p>
            <a:pPr marL="269875" lvl="1" indent="-269875">
              <a:buFont typeface="+mj-lt"/>
              <a:buAutoNum type="arabicPeriod"/>
            </a:pPr>
            <a:r>
              <a:rPr lang="en-SG" sz="1600" dirty="0"/>
              <a:t>Holroyd &amp; Clayton. Measuring Depression in the Elderly: Which Scale is Best? Medscape. (2000) Available from </a:t>
            </a:r>
            <a:r>
              <a:rPr lang="en-SG" sz="1600" u="sng" dirty="0">
                <a:hlinkClick r:id="rId5">
                  <a:extLst>
                    <a:ext uri="{A12FA001-AC4F-418D-AE19-62706E023703}">
                      <ahyp:hlinkClr xmlns:ahyp="http://schemas.microsoft.com/office/drawing/2018/hyperlinkcolor" val="tx"/>
                    </a:ext>
                  </a:extLst>
                </a:hlinkClick>
              </a:rPr>
              <a:t>http://www.medscape.com/viewarticle/430554_3</a:t>
            </a:r>
            <a:endParaRPr lang="en-SG" sz="1600" dirty="0"/>
          </a:p>
          <a:p>
            <a:pPr marL="269875" lvl="1" indent="-269875">
              <a:buFont typeface="+mj-lt"/>
              <a:buAutoNum type="arabicPeriod"/>
            </a:pPr>
            <a:r>
              <a:rPr lang="en-SG" sz="1600" dirty="0"/>
              <a:t>Gagliardi JP, Differentiating among depression, delirium, and dementia in elderly patients. Virtual Mentor. 2008;10(6):383-388.</a:t>
            </a:r>
          </a:p>
        </p:txBody>
      </p:sp>
    </p:spTree>
    <p:extLst>
      <p:ext uri="{BB962C8B-B14F-4D97-AF65-F5344CB8AC3E}">
        <p14:creationId xmlns:p14="http://schemas.microsoft.com/office/powerpoint/2010/main" val="2380365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5EB37-20A7-4AAA-A725-ACF5FEA53B71}"/>
              </a:ext>
            </a:extLst>
          </p:cNvPr>
          <p:cNvSpPr>
            <a:spLocks noGrp="1"/>
          </p:cNvSpPr>
          <p:nvPr>
            <p:ph type="title"/>
          </p:nvPr>
        </p:nvSpPr>
        <p:spPr/>
        <p:txBody>
          <a:bodyPr>
            <a:normAutofit/>
          </a:bodyPr>
          <a:lstStyle/>
          <a:p>
            <a:r>
              <a:rPr lang="en-SG" sz="4000" dirty="0"/>
              <a:t>REFERENCES (PART 2)</a:t>
            </a:r>
          </a:p>
        </p:txBody>
      </p:sp>
      <p:sp>
        <p:nvSpPr>
          <p:cNvPr id="3" name="Content Placeholder 2">
            <a:extLst>
              <a:ext uri="{FF2B5EF4-FFF2-40B4-BE49-F238E27FC236}">
                <a16:creationId xmlns:a16="http://schemas.microsoft.com/office/drawing/2014/main" id="{39738EB4-AE3A-43EF-A556-3AAA244C28F7}"/>
              </a:ext>
            </a:extLst>
          </p:cNvPr>
          <p:cNvSpPr>
            <a:spLocks noGrp="1"/>
          </p:cNvSpPr>
          <p:nvPr>
            <p:ph idx="1"/>
          </p:nvPr>
        </p:nvSpPr>
        <p:spPr>
          <a:xfrm>
            <a:off x="1097280" y="1666803"/>
            <a:ext cx="10058400" cy="4514078"/>
          </a:xfrm>
        </p:spPr>
        <p:txBody>
          <a:bodyPr>
            <a:noAutofit/>
          </a:bodyPr>
          <a:lstStyle/>
          <a:p>
            <a:pPr marL="269875" lvl="1" indent="-269875">
              <a:buFont typeface="+mj-lt"/>
              <a:buAutoNum type="arabicPeriod" startAt="12"/>
            </a:pPr>
            <a:r>
              <a:rPr lang="en-SG" sz="1500" dirty="0"/>
              <a:t>Maurer DM; Screening for depression. Am Fam Physician. 2012 Jan 15 85(2):139-44. Available from: </a:t>
            </a:r>
            <a:r>
              <a:rPr lang="en-SG" sz="1500" dirty="0">
                <a:hlinkClick r:id="rId2">
                  <a:extLst>
                    <a:ext uri="{A12FA001-AC4F-418D-AE19-62706E023703}">
                      <ahyp:hlinkClr xmlns:ahyp="http://schemas.microsoft.com/office/drawing/2018/hyperlinkcolor" val="tx"/>
                    </a:ext>
                  </a:extLst>
                </a:hlinkClick>
              </a:rPr>
              <a:t>https://www.aafp.org/afp/2012/0115/p139.pdf</a:t>
            </a:r>
            <a:endParaRPr lang="en-SG" sz="1500" dirty="0"/>
          </a:p>
          <a:p>
            <a:pPr marL="269875" lvl="1" indent="-269875">
              <a:buFont typeface="+mj-lt"/>
              <a:buAutoNum type="arabicPeriod" startAt="12"/>
            </a:pPr>
            <a:r>
              <a:rPr lang="en-SG" sz="1500" dirty="0"/>
              <a:t>Goh LG. Role of primary care physician in bipolar disorder and depression. Singapore Family Physician. 2011;37:8–12.</a:t>
            </a:r>
          </a:p>
          <a:p>
            <a:pPr marL="269875" lvl="1" indent="-269875">
              <a:buFont typeface="+mj-lt"/>
              <a:buAutoNum type="arabicPeriod" startAt="12"/>
            </a:pPr>
            <a:r>
              <a:rPr lang="en-SG" sz="1500" dirty="0"/>
              <a:t>Ho RC, </a:t>
            </a:r>
            <a:r>
              <a:rPr lang="en-SG" sz="1500" dirty="0" err="1"/>
              <a:t>Mak</a:t>
            </a:r>
            <a:r>
              <a:rPr lang="en-SG" sz="1500" dirty="0"/>
              <a:t> KK, Chua AN, Ho CS, </a:t>
            </a:r>
            <a:r>
              <a:rPr lang="en-SG" sz="1500" dirty="0" err="1"/>
              <a:t>Mak</a:t>
            </a:r>
            <a:r>
              <a:rPr lang="en-SG" sz="1500" dirty="0"/>
              <a:t> A. The effect of severity of depressive disorder on economic burden in a university hospital in Singapore. Expert Rev </a:t>
            </a:r>
            <a:r>
              <a:rPr lang="en-SG" sz="1500" dirty="0" err="1"/>
              <a:t>Pharmacoecon</a:t>
            </a:r>
            <a:r>
              <a:rPr lang="en-SG" sz="1500" dirty="0"/>
              <a:t> Outcomes Res. 2013;13:549–59.</a:t>
            </a:r>
          </a:p>
          <a:p>
            <a:pPr marL="269875" lvl="1" indent="-269875">
              <a:buFont typeface="+mj-lt"/>
              <a:buAutoNum type="arabicPeriod" startAt="12"/>
            </a:pPr>
            <a:r>
              <a:rPr lang="en-SG" sz="1500" dirty="0"/>
              <a:t>Lum AWM, Kwok KW, Chong SA. Providing integrated mental health services in the Singapore primary care setting — the General Practitioner Psychiatric Programme experience. Ann </a:t>
            </a:r>
            <a:r>
              <a:rPr lang="en-SG" sz="1500" dirty="0" err="1"/>
              <a:t>Acad</a:t>
            </a:r>
            <a:r>
              <a:rPr lang="en-SG" sz="1500" dirty="0"/>
              <a:t> Med Singapore. 2008;37:128–31.</a:t>
            </a:r>
          </a:p>
          <a:p>
            <a:pPr marL="269875" lvl="1" indent="-269875">
              <a:buFont typeface="+mj-lt"/>
              <a:buAutoNum type="arabicPeriod" startAt="12"/>
            </a:pPr>
            <a:r>
              <a:rPr lang="en-SG" sz="1500" dirty="0"/>
              <a:t>Subramaniam M, </a:t>
            </a:r>
            <a:r>
              <a:rPr lang="en-SG" sz="1500" dirty="0" err="1"/>
              <a:t>Abdin</a:t>
            </a:r>
            <a:r>
              <a:rPr lang="en-SG" sz="1500" dirty="0"/>
              <a:t> E, </a:t>
            </a:r>
            <a:r>
              <a:rPr lang="en-SG" sz="1500" dirty="0" err="1"/>
              <a:t>Seow</a:t>
            </a:r>
            <a:r>
              <a:rPr lang="en-SG" sz="1500" dirty="0"/>
              <a:t> EL, </a:t>
            </a:r>
            <a:r>
              <a:rPr lang="en-SG" sz="1500" dirty="0" err="1"/>
              <a:t>Picco</a:t>
            </a:r>
            <a:r>
              <a:rPr lang="en-SG" sz="1500" dirty="0"/>
              <a:t> L, </a:t>
            </a:r>
            <a:r>
              <a:rPr lang="en-SG" sz="1500" dirty="0" err="1"/>
              <a:t>Vaingankar</a:t>
            </a:r>
            <a:r>
              <a:rPr lang="en-SG" sz="1500" dirty="0"/>
              <a:t> JA, Chong SA. Suicidal ideation, suicidal plan and suicidal attempts among those with major depressive disorder. Ann </a:t>
            </a:r>
            <a:r>
              <a:rPr lang="en-SG" sz="1500" dirty="0" err="1"/>
              <a:t>Acad</a:t>
            </a:r>
            <a:r>
              <a:rPr lang="en-SG" sz="1500" dirty="0"/>
              <a:t> Med Singapore. 2014;43:412–21.</a:t>
            </a:r>
          </a:p>
          <a:p>
            <a:pPr marL="269875" lvl="1" indent="-269875">
              <a:buFont typeface="+mj-lt"/>
              <a:buAutoNum type="arabicPeriod" startAt="12"/>
            </a:pPr>
            <a:r>
              <a:rPr lang="en-SG" sz="1500" dirty="0"/>
              <a:t>Koh KG, </a:t>
            </a:r>
            <a:r>
              <a:rPr lang="en-SG" sz="1500" dirty="0" err="1"/>
              <a:t>Gwee</a:t>
            </a:r>
            <a:r>
              <a:rPr lang="en-SG" sz="1500" dirty="0"/>
              <a:t> KP, Chan YH. Psychiatric aspects of homicide in Singapore: a five-year review (1997–2001). Singapore Med J. 2006;47:297–304.</a:t>
            </a:r>
          </a:p>
          <a:p>
            <a:pPr marL="269875" lvl="1" indent="-269875">
              <a:buFont typeface="+mj-lt"/>
              <a:buAutoNum type="arabicPeriod" startAt="12"/>
            </a:pPr>
            <a:r>
              <a:rPr lang="en-SG" sz="1500" dirty="0"/>
              <a:t>Chung Wai Mark Ng, Choon How </a:t>
            </a:r>
            <a:r>
              <a:rPr lang="en-SG" sz="1500" dirty="0" err="1"/>
              <a:t>How</a:t>
            </a:r>
            <a:r>
              <a:rPr lang="en-SG" sz="1500" dirty="0"/>
              <a:t>, Yin Ping Ng. Depression in primary care: assessing suicide risk. Singapore Med J 2017; 58(2): 72-77. Available from: 10.11622/smedj.2017006 </a:t>
            </a:r>
          </a:p>
          <a:p>
            <a:pPr marL="269875" lvl="1" indent="-269875">
              <a:buFont typeface="+mj-lt"/>
              <a:buAutoNum type="arabicPeriod" startAt="12"/>
            </a:pPr>
            <a:r>
              <a:rPr lang="en-SG" sz="1500" dirty="0"/>
              <a:t>CGA </a:t>
            </a:r>
            <a:r>
              <a:rPr lang="en-SG" sz="1500" dirty="0" err="1"/>
              <a:t>Toolkitplus</a:t>
            </a:r>
            <a:r>
              <a:rPr lang="en-SG" sz="1500" dirty="0"/>
              <a:t>. Available from: </a:t>
            </a:r>
            <a:r>
              <a:rPr lang="en-SG" sz="1500" dirty="0">
                <a:hlinkClick r:id="rId3">
                  <a:extLst>
                    <a:ext uri="{A12FA001-AC4F-418D-AE19-62706E023703}">
                      <ahyp:hlinkClr xmlns:ahyp="http://schemas.microsoft.com/office/drawing/2018/hyperlinkcolor" val="tx"/>
                    </a:ext>
                  </a:extLst>
                </a:hlinkClick>
              </a:rPr>
              <a:t>https://www.cgakit.com/m-1-clock-test</a:t>
            </a:r>
            <a:endParaRPr lang="en-SG" sz="1500" dirty="0"/>
          </a:p>
          <a:p>
            <a:pPr marL="269875" lvl="1" indent="-269875">
              <a:buFont typeface="+mj-lt"/>
              <a:buAutoNum type="arabicPeriod" startAt="12"/>
            </a:pPr>
            <a:r>
              <a:rPr lang="en-SG" sz="1500" dirty="0" err="1"/>
              <a:t>PsychTools</a:t>
            </a:r>
            <a:r>
              <a:rPr lang="en-SG" sz="1500" dirty="0"/>
              <a:t>. A repository of free psychological assessment tools. (2018) Available from: </a:t>
            </a:r>
            <a:r>
              <a:rPr lang="en-SG" sz="1500" dirty="0">
                <a:hlinkClick r:id="rId4">
                  <a:extLst>
                    <a:ext uri="{A12FA001-AC4F-418D-AE19-62706E023703}">
                      <ahyp:hlinkClr xmlns:ahyp="http://schemas.microsoft.com/office/drawing/2018/hyperlinkcolor" val="tx"/>
                    </a:ext>
                  </a:extLst>
                </a:hlinkClick>
              </a:rPr>
              <a:t>https://www.psychtools.info/gds/</a:t>
            </a:r>
            <a:endParaRPr lang="en-SG" sz="1500" dirty="0"/>
          </a:p>
          <a:p>
            <a:pPr marL="269875" lvl="1" indent="-269875">
              <a:buFont typeface="+mj-lt"/>
              <a:buAutoNum type="arabicPeriod" startAt="12"/>
            </a:pPr>
            <a:r>
              <a:rPr lang="en-SG" sz="1500" dirty="0"/>
              <a:t>GBD 2017 Disease and Injury Incidence and Prevalence Collaborators. Global, regional, and national incidence, prevalence, and years lived with disability for 354 diseases and injuries for 195 countries and territories, 1990–2017: a systematic analysis for the Global Burden of Disease Study 2017. The Lancet. Available from: </a:t>
            </a:r>
            <a:r>
              <a:rPr lang="en-SG" sz="1500" dirty="0">
                <a:hlinkClick r:id="rId5">
                  <a:extLst>
                    <a:ext uri="{A12FA001-AC4F-418D-AE19-62706E023703}">
                      <ahyp:hlinkClr xmlns:ahyp="http://schemas.microsoft.com/office/drawing/2018/hyperlinkcolor" val="tx"/>
                    </a:ext>
                  </a:extLst>
                </a:hlinkClick>
              </a:rPr>
              <a:t>https://www.thelancet.com/journals/lancet/article/PIIS0140-6736(18)32279-7/fulltext</a:t>
            </a:r>
            <a:endParaRPr lang="en-SG" sz="1500" dirty="0"/>
          </a:p>
        </p:txBody>
      </p:sp>
    </p:spTree>
    <p:extLst>
      <p:ext uri="{BB962C8B-B14F-4D97-AF65-F5344CB8AC3E}">
        <p14:creationId xmlns:p14="http://schemas.microsoft.com/office/powerpoint/2010/main" val="821448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398D0-E791-434E-88B2-27190960D2F2}"/>
              </a:ext>
            </a:extLst>
          </p:cNvPr>
          <p:cNvSpPr>
            <a:spLocks noGrp="1"/>
          </p:cNvSpPr>
          <p:nvPr>
            <p:ph type="title"/>
          </p:nvPr>
        </p:nvSpPr>
        <p:spPr/>
        <p:txBody>
          <a:bodyPr/>
          <a:lstStyle/>
          <a:p>
            <a:r>
              <a:rPr lang="en-SG" dirty="0"/>
              <a:t>ACKNOWLEDGEMENT</a:t>
            </a:r>
          </a:p>
        </p:txBody>
      </p:sp>
      <p:graphicFrame>
        <p:nvGraphicFramePr>
          <p:cNvPr id="4" name="Table 4">
            <a:extLst>
              <a:ext uri="{FF2B5EF4-FFF2-40B4-BE49-F238E27FC236}">
                <a16:creationId xmlns:a16="http://schemas.microsoft.com/office/drawing/2014/main" id="{A572B408-5EA0-4C60-A692-9C09C6916D52}"/>
              </a:ext>
            </a:extLst>
          </p:cNvPr>
          <p:cNvGraphicFramePr>
            <a:graphicFrameLocks noGrp="1"/>
          </p:cNvGraphicFramePr>
          <p:nvPr>
            <p:ph idx="1"/>
            <p:extLst>
              <p:ext uri="{D42A27DB-BD31-4B8C-83A1-F6EECF244321}">
                <p14:modId xmlns:p14="http://schemas.microsoft.com/office/powerpoint/2010/main" val="1496772228"/>
              </p:ext>
            </p:extLst>
          </p:nvPr>
        </p:nvGraphicFramePr>
        <p:xfrm>
          <a:off x="929640" y="1413164"/>
          <a:ext cx="10576560" cy="5059680"/>
        </p:xfrm>
        <a:graphic>
          <a:graphicData uri="http://schemas.openxmlformats.org/drawingml/2006/table">
            <a:tbl>
              <a:tblPr firstRow="1" bandRow="1">
                <a:tableStyleId>{2D5ABB26-0587-4C30-8999-92F81FD0307C}</a:tableStyleId>
              </a:tblPr>
              <a:tblGrid>
                <a:gridCol w="5288280">
                  <a:extLst>
                    <a:ext uri="{9D8B030D-6E8A-4147-A177-3AD203B41FA5}">
                      <a16:colId xmlns:a16="http://schemas.microsoft.com/office/drawing/2014/main" val="3877462834"/>
                    </a:ext>
                  </a:extLst>
                </a:gridCol>
                <a:gridCol w="5288280">
                  <a:extLst>
                    <a:ext uri="{9D8B030D-6E8A-4147-A177-3AD203B41FA5}">
                      <a16:colId xmlns:a16="http://schemas.microsoft.com/office/drawing/2014/main" val="3007436960"/>
                    </a:ext>
                  </a:extLst>
                </a:gridCol>
              </a:tblGrid>
              <a:tr h="3006317">
                <a:tc gridSpan="2">
                  <a:txBody>
                    <a:bodyPr/>
                    <a:lstStyle/>
                    <a:p>
                      <a:r>
                        <a:rPr lang="en-SG" sz="2000" b="1" dirty="0">
                          <a:solidFill>
                            <a:schemeClr val="bg1"/>
                          </a:solidFill>
                        </a:rPr>
                        <a:t>Authors – VASE Team (Video Assisted </a:t>
                      </a:r>
                      <a:r>
                        <a:rPr lang="en-SG" sz="2000" b="1" dirty="0" err="1">
                          <a:solidFill>
                            <a:schemeClr val="bg1"/>
                          </a:solidFill>
                        </a:rPr>
                        <a:t>SElf</a:t>
                      </a:r>
                      <a:r>
                        <a:rPr lang="en-SG" sz="2000" b="1" dirty="0">
                          <a:solidFill>
                            <a:schemeClr val="bg1"/>
                          </a:solidFill>
                        </a:rPr>
                        <a:t> Learning of Mental Health Conditions)</a:t>
                      </a:r>
                    </a:p>
                    <a:p>
                      <a:pPr marL="285750" indent="-285750">
                        <a:buFont typeface="Arial" panose="020B0604020202020204" pitchFamily="34" charset="0"/>
                        <a:buChar char="•"/>
                      </a:pPr>
                      <a:r>
                        <a:rPr lang="en-SG" sz="2000" dirty="0">
                          <a:solidFill>
                            <a:schemeClr val="bg1"/>
                          </a:solidFill>
                        </a:rPr>
                        <a:t>Dr Charity Low (Peace Family Clinic (WL 832), GDMH 18/19)</a:t>
                      </a:r>
                    </a:p>
                    <a:p>
                      <a:pPr marL="285750" indent="-285750">
                        <a:buFont typeface="Arial" panose="020B0604020202020204" pitchFamily="34" charset="0"/>
                        <a:buChar char="•"/>
                      </a:pPr>
                      <a:r>
                        <a:rPr lang="en-SG" sz="2000" dirty="0">
                          <a:solidFill>
                            <a:schemeClr val="bg1"/>
                          </a:solidFill>
                        </a:rPr>
                        <a:t>Dr Lim Choon Guan (Senior Consultant and Deputy Chief, Dept of Developmental Psychiatry, IMH)</a:t>
                      </a:r>
                    </a:p>
                    <a:p>
                      <a:pPr marL="285750" indent="-285750">
                        <a:buFont typeface="Arial" panose="020B0604020202020204" pitchFamily="34" charset="0"/>
                        <a:buChar char="•"/>
                      </a:pPr>
                      <a:r>
                        <a:rPr lang="en-SG" sz="2000" dirty="0">
                          <a:solidFill>
                            <a:schemeClr val="bg1"/>
                          </a:solidFill>
                        </a:rPr>
                        <a:t>Dr Eugene Chua (Family Physician in public institute, GDMH 18/19)</a:t>
                      </a:r>
                    </a:p>
                    <a:p>
                      <a:pPr marL="285750" indent="-285750">
                        <a:buFont typeface="Arial" panose="020B0604020202020204" pitchFamily="34" charset="0"/>
                        <a:buChar char="•"/>
                      </a:pPr>
                      <a:r>
                        <a:rPr lang="en-SG" sz="2000" dirty="0">
                          <a:solidFill>
                            <a:schemeClr val="bg1"/>
                          </a:solidFill>
                        </a:rPr>
                        <a:t>Dr </a:t>
                      </a:r>
                      <a:r>
                        <a:rPr lang="en-SG" sz="2000" dirty="0" err="1">
                          <a:solidFill>
                            <a:schemeClr val="bg1"/>
                          </a:solidFill>
                        </a:rPr>
                        <a:t>Kumi</a:t>
                      </a:r>
                      <a:r>
                        <a:rPr lang="en-SG" sz="2000" dirty="0">
                          <a:solidFill>
                            <a:schemeClr val="bg1"/>
                          </a:solidFill>
                        </a:rPr>
                        <a:t> </a:t>
                      </a:r>
                      <a:r>
                        <a:rPr lang="en-SG" sz="2000" dirty="0" err="1">
                          <a:solidFill>
                            <a:schemeClr val="bg1"/>
                          </a:solidFill>
                        </a:rPr>
                        <a:t>Mehara</a:t>
                      </a:r>
                      <a:r>
                        <a:rPr lang="en-SG" sz="2000" dirty="0">
                          <a:solidFill>
                            <a:schemeClr val="bg1"/>
                          </a:solidFill>
                        </a:rPr>
                        <a:t> (Japan Green Clinic, GDMH 18/19)</a:t>
                      </a:r>
                    </a:p>
                    <a:p>
                      <a:pPr marL="285750" indent="-285750">
                        <a:buFont typeface="Arial" panose="020B0604020202020204" pitchFamily="34" charset="0"/>
                        <a:buChar char="•"/>
                      </a:pPr>
                      <a:r>
                        <a:rPr lang="en-SG" sz="2000" dirty="0">
                          <a:solidFill>
                            <a:schemeClr val="bg1"/>
                          </a:solidFill>
                        </a:rPr>
                        <a:t>Dr Roy </a:t>
                      </a:r>
                      <a:r>
                        <a:rPr lang="en-SG" sz="2000" dirty="0" err="1">
                          <a:solidFill>
                            <a:schemeClr val="bg1"/>
                          </a:solidFill>
                        </a:rPr>
                        <a:t>Teow</a:t>
                      </a:r>
                      <a:r>
                        <a:rPr lang="en-SG" sz="2000" dirty="0">
                          <a:solidFill>
                            <a:schemeClr val="bg1"/>
                          </a:solidFill>
                        </a:rPr>
                        <a:t> Kay Leong (United Health Family Clinic &amp; Surgery, GDMH 16/17)</a:t>
                      </a:r>
                    </a:p>
                    <a:p>
                      <a:pPr marL="285750" indent="-285750">
                        <a:buFont typeface="Arial" panose="020B0604020202020204" pitchFamily="34" charset="0"/>
                        <a:buChar char="•"/>
                      </a:pPr>
                      <a:r>
                        <a:rPr lang="en-SG" sz="2000" dirty="0">
                          <a:solidFill>
                            <a:schemeClr val="bg1"/>
                          </a:solidFill>
                        </a:rPr>
                        <a:t>Dr Paul Ang (Zenith Medical Clinic, GDMH 16/17)</a:t>
                      </a:r>
                    </a:p>
                    <a:p>
                      <a:pPr marL="285750" indent="-285750">
                        <a:buFont typeface="Arial" panose="020B0604020202020204" pitchFamily="34" charset="0"/>
                        <a:buChar char="•"/>
                      </a:pPr>
                      <a:r>
                        <a:rPr lang="en-SG" sz="2000" dirty="0">
                          <a:solidFill>
                            <a:schemeClr val="bg1"/>
                          </a:solidFill>
                        </a:rPr>
                        <a:t>Dr Siti Aishah (Polyclinic, GDMH 16/17)</a:t>
                      </a:r>
                    </a:p>
                    <a:p>
                      <a:pPr marL="285750" indent="-285750">
                        <a:buFont typeface="Arial" panose="020B0604020202020204" pitchFamily="34" charset="0"/>
                        <a:buChar char="•"/>
                      </a:pPr>
                      <a:r>
                        <a:rPr lang="en-SG" sz="2000" dirty="0">
                          <a:solidFill>
                            <a:schemeClr val="bg1"/>
                          </a:solidFill>
                        </a:rPr>
                        <a:t>Dr Nyein </a:t>
                      </a:r>
                      <a:r>
                        <a:rPr lang="en-SG" sz="2000" dirty="0" err="1">
                          <a:solidFill>
                            <a:schemeClr val="bg1"/>
                          </a:solidFill>
                        </a:rPr>
                        <a:t>Nyein</a:t>
                      </a:r>
                      <a:r>
                        <a:rPr lang="en-SG" sz="2000" dirty="0">
                          <a:solidFill>
                            <a:schemeClr val="bg1"/>
                          </a:solidFill>
                        </a:rPr>
                        <a:t> (Clinical Psychologist, Thrive Family)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000" dirty="0">
                          <a:solidFill>
                            <a:schemeClr val="bg1"/>
                          </a:solidFill>
                        </a:rPr>
                        <a:t>Ng Boon Tat (Pharmacist)</a:t>
                      </a:r>
                      <a:endParaRPr lang="en-SG" sz="2000" b="1" kern="1200" dirty="0">
                        <a:solidFill>
                          <a:schemeClr val="bg1"/>
                        </a:solidFill>
                        <a:effectLst/>
                      </a:endParaRPr>
                    </a:p>
                  </a:txBody>
                  <a:tcPr>
                    <a:lnL>
                      <a:noFill/>
                    </a:lnL>
                    <a:lnT>
                      <a:noFill/>
                    </a:lnT>
                    <a:lnB>
                      <a:noFill/>
                    </a:lnB>
                    <a:lnTlToBr w="12700" cmpd="sng">
                      <a:noFill/>
                      <a:prstDash val="solid"/>
                    </a:lnTlToBr>
                    <a:lnBlToTr w="12700" cmpd="sng">
                      <a:noFill/>
                      <a:prstDash val="solid"/>
                    </a:lnBlToTr>
                  </a:tcPr>
                </a:tc>
                <a:tc hMerge="1">
                  <a:txBody>
                    <a:bodyPr/>
                    <a:lstStyle/>
                    <a:p>
                      <a:endParaRPr lang="en-SG" dirty="0">
                        <a:solidFill>
                          <a:schemeClr val="bg1"/>
                        </a:solidFill>
                      </a:endParaRPr>
                    </a:p>
                  </a:txBody>
                  <a:tcPr>
                    <a:lnL>
                      <a:noFill/>
                    </a:lnL>
                  </a:tcPr>
                </a:tc>
                <a:extLst>
                  <a:ext uri="{0D108BD9-81ED-4DB2-BD59-A6C34878D82A}">
                    <a16:rowId xmlns:a16="http://schemas.microsoft.com/office/drawing/2014/main" val="2038593394"/>
                  </a:ext>
                </a:extLst>
              </a:tr>
              <a:tr h="1838815">
                <a:tc>
                  <a:txBody>
                    <a:bodyPr/>
                    <a:lstStyle/>
                    <a:p>
                      <a:r>
                        <a:rPr lang="en-SG" sz="2000" b="1" kern="1200" dirty="0">
                          <a:solidFill>
                            <a:schemeClr val="bg1"/>
                          </a:solidFill>
                          <a:effectLst/>
                        </a:rPr>
                        <a:t>Actors</a:t>
                      </a:r>
                    </a:p>
                    <a:p>
                      <a:pPr marL="285750" indent="-285750">
                        <a:buFont typeface="Arial" panose="020B0604020202020204" pitchFamily="34" charset="0"/>
                        <a:buChar char="•"/>
                      </a:pPr>
                      <a:r>
                        <a:rPr lang="en-SG" sz="2000" kern="1200" dirty="0">
                          <a:solidFill>
                            <a:schemeClr val="bg1"/>
                          </a:solidFill>
                          <a:effectLst/>
                        </a:rPr>
                        <a:t>Dr Siti Aishah as </a:t>
                      </a:r>
                      <a:r>
                        <a:rPr lang="en-SG" sz="2000" i="1" kern="1200" dirty="0">
                          <a:solidFill>
                            <a:schemeClr val="bg1"/>
                          </a:solidFill>
                          <a:effectLst/>
                        </a:rPr>
                        <a:t>The General Practitioner</a:t>
                      </a:r>
                    </a:p>
                    <a:p>
                      <a:pPr marL="285750" indent="-285750">
                        <a:buFont typeface="Arial" panose="020B0604020202020204" pitchFamily="34" charset="0"/>
                        <a:buChar char="•"/>
                      </a:pPr>
                      <a:r>
                        <a:rPr lang="en-SG" sz="2000" kern="1200" dirty="0">
                          <a:solidFill>
                            <a:schemeClr val="bg1"/>
                          </a:solidFill>
                          <a:effectLst/>
                        </a:rPr>
                        <a:t>Veronica </a:t>
                      </a:r>
                      <a:r>
                        <a:rPr lang="en-SG" sz="2000" kern="1200" dirty="0" err="1">
                          <a:solidFill>
                            <a:schemeClr val="bg1"/>
                          </a:solidFill>
                          <a:effectLst/>
                        </a:rPr>
                        <a:t>Veloo</a:t>
                      </a:r>
                      <a:r>
                        <a:rPr lang="en-SG" sz="2000" kern="1200" dirty="0">
                          <a:solidFill>
                            <a:schemeClr val="bg1"/>
                          </a:solidFill>
                          <a:effectLst/>
                        </a:rPr>
                        <a:t> as </a:t>
                      </a:r>
                      <a:r>
                        <a:rPr lang="en-SG" sz="2000" i="1" kern="1200" dirty="0" err="1">
                          <a:solidFill>
                            <a:schemeClr val="bg1"/>
                          </a:solidFill>
                          <a:effectLst/>
                        </a:rPr>
                        <a:t>Mdm</a:t>
                      </a:r>
                      <a:r>
                        <a:rPr lang="en-SG" sz="2000" i="1" kern="1200" dirty="0">
                          <a:solidFill>
                            <a:schemeClr val="bg1"/>
                          </a:solidFill>
                          <a:effectLst/>
                        </a:rPr>
                        <a:t> Jaya</a:t>
                      </a:r>
                    </a:p>
                    <a:p>
                      <a:pPr marL="285750" indent="-285750">
                        <a:buFont typeface="Arial" panose="020B0604020202020204" pitchFamily="34" charset="0"/>
                        <a:buChar char="•"/>
                      </a:pPr>
                      <a:r>
                        <a:rPr lang="en-SG" sz="2000" kern="1200" dirty="0" err="1">
                          <a:solidFill>
                            <a:schemeClr val="bg1"/>
                          </a:solidFill>
                          <a:effectLst/>
                        </a:rPr>
                        <a:t>Thiruvarangan</a:t>
                      </a:r>
                      <a:r>
                        <a:rPr lang="en-SG" sz="2000" kern="1200" dirty="0">
                          <a:solidFill>
                            <a:schemeClr val="bg1"/>
                          </a:solidFill>
                          <a:effectLst/>
                        </a:rPr>
                        <a:t> Ramaswamy Savitha as </a:t>
                      </a:r>
                      <a:r>
                        <a:rPr lang="en-SG" sz="2000" i="1" kern="1200" dirty="0">
                          <a:solidFill>
                            <a:schemeClr val="bg1"/>
                          </a:solidFill>
                          <a:effectLst/>
                        </a:rPr>
                        <a:t>Gita, </a:t>
                      </a:r>
                      <a:r>
                        <a:rPr lang="en-SG" sz="2000" i="1" kern="1200" dirty="0" err="1">
                          <a:solidFill>
                            <a:schemeClr val="bg1"/>
                          </a:solidFill>
                          <a:effectLst/>
                        </a:rPr>
                        <a:t>Mdm</a:t>
                      </a:r>
                      <a:r>
                        <a:rPr lang="en-SG" sz="2000" i="1" kern="1200" dirty="0">
                          <a:solidFill>
                            <a:schemeClr val="bg1"/>
                          </a:solidFill>
                          <a:effectLst/>
                        </a:rPr>
                        <a:t> Jaya’s daughter</a:t>
                      </a:r>
                    </a:p>
                    <a:p>
                      <a:pPr marL="285750" indent="-285750">
                        <a:buFont typeface="Arial" panose="020B0604020202020204" pitchFamily="34" charset="0"/>
                        <a:buChar char="•"/>
                      </a:pPr>
                      <a:r>
                        <a:rPr lang="en-SG" sz="2000" i="0" kern="1200" dirty="0">
                          <a:solidFill>
                            <a:schemeClr val="bg1"/>
                          </a:solidFill>
                          <a:effectLst/>
                          <a:latin typeface="+mn-lt"/>
                          <a:ea typeface="+mn-ea"/>
                          <a:cs typeface="+mn-cs"/>
                        </a:rPr>
                        <a:t>Dr Lim Choon Guan as</a:t>
                      </a:r>
                      <a:r>
                        <a:rPr lang="en-SG" sz="2000" i="1" kern="1200" dirty="0">
                          <a:solidFill>
                            <a:schemeClr val="bg1"/>
                          </a:solidFill>
                          <a:effectLst/>
                          <a:latin typeface="+mn-lt"/>
                          <a:ea typeface="+mn-ea"/>
                          <a:cs typeface="+mn-cs"/>
                        </a:rPr>
                        <a:t> The Expert</a:t>
                      </a:r>
                    </a:p>
                  </a:txBody>
                  <a:tcPr>
                    <a:lnT>
                      <a:noFill/>
                    </a:lnT>
                  </a:tcPr>
                </a:tc>
                <a:tc>
                  <a:txBody>
                    <a:bodyPr/>
                    <a:lstStyle/>
                    <a:p>
                      <a:r>
                        <a:rPr lang="en-SG" sz="2000" b="1" kern="1200" dirty="0">
                          <a:solidFill>
                            <a:schemeClr val="bg1"/>
                          </a:solidFill>
                          <a:effectLst/>
                        </a:rPr>
                        <a:t>Contributor</a:t>
                      </a:r>
                    </a:p>
                    <a:p>
                      <a:pPr marL="285750" indent="-285750">
                        <a:buFont typeface="Arial" panose="020B0604020202020204" pitchFamily="34" charset="0"/>
                        <a:buChar char="•"/>
                      </a:pPr>
                      <a:r>
                        <a:rPr lang="en-SG" sz="2000" kern="1200" dirty="0">
                          <a:solidFill>
                            <a:schemeClr val="bg1"/>
                          </a:solidFill>
                          <a:effectLst/>
                        </a:rPr>
                        <a:t>Richard Roshan </a:t>
                      </a:r>
                      <a:r>
                        <a:rPr lang="en-SG" sz="2000" kern="1200" dirty="0" err="1">
                          <a:solidFill>
                            <a:schemeClr val="bg1"/>
                          </a:solidFill>
                          <a:effectLst/>
                        </a:rPr>
                        <a:t>Goveas</a:t>
                      </a:r>
                      <a:r>
                        <a:rPr lang="en-SG" sz="2000" kern="1200" dirty="0">
                          <a:solidFill>
                            <a:schemeClr val="bg1"/>
                          </a:solidFill>
                          <a:effectLst/>
                        </a:rPr>
                        <a:t> (Senior Consultant, Dept of Geriatric Psychiatry, IMH)  </a:t>
                      </a:r>
                    </a:p>
                    <a:p>
                      <a:pPr marL="285750" indent="-285750">
                        <a:buFont typeface="Arial" panose="020B0604020202020204" pitchFamily="34" charset="0"/>
                        <a:buChar char="•"/>
                      </a:pPr>
                      <a:r>
                        <a:rPr lang="en-SG" sz="2000" kern="1200" dirty="0">
                          <a:solidFill>
                            <a:schemeClr val="bg1"/>
                          </a:solidFill>
                          <a:effectLst/>
                        </a:rPr>
                        <a:t>Ananya </a:t>
                      </a:r>
                      <a:r>
                        <a:rPr lang="en-SG" sz="2000" kern="1200" dirty="0" err="1">
                          <a:solidFill>
                            <a:schemeClr val="bg1"/>
                          </a:solidFill>
                          <a:effectLst/>
                        </a:rPr>
                        <a:t>Balehithlu</a:t>
                      </a:r>
                      <a:r>
                        <a:rPr lang="en-SG" sz="2000" kern="1200" dirty="0">
                          <a:solidFill>
                            <a:schemeClr val="bg1"/>
                          </a:solidFill>
                          <a:effectLst/>
                        </a:rPr>
                        <a:t> (Student)</a:t>
                      </a:r>
                    </a:p>
                    <a:p>
                      <a:pPr marL="0" indent="0">
                        <a:buFont typeface="Arial" panose="020B0604020202020204" pitchFamily="34" charset="0"/>
                        <a:buNone/>
                      </a:pPr>
                      <a:r>
                        <a:rPr lang="en-SG" sz="2000" b="1" kern="1200" dirty="0">
                          <a:solidFill>
                            <a:schemeClr val="bg1"/>
                          </a:solidFill>
                          <a:effectLst/>
                        </a:rPr>
                        <a:t>Venue of filming                           IMH grant</a:t>
                      </a:r>
                    </a:p>
                    <a:p>
                      <a:pPr marL="285750" indent="-285750">
                        <a:buFont typeface="Arial" panose="020B0604020202020204" pitchFamily="34" charset="0"/>
                        <a:buChar char="•"/>
                      </a:pPr>
                      <a:r>
                        <a:rPr lang="en-SG" sz="2000" kern="1200" dirty="0">
                          <a:solidFill>
                            <a:schemeClr val="bg1"/>
                          </a:solidFill>
                          <a:effectLst/>
                        </a:rPr>
                        <a:t>IMH clinic consultation room</a:t>
                      </a:r>
                      <a:endParaRPr lang="en-SG" sz="2000" kern="1200" dirty="0">
                        <a:solidFill>
                          <a:schemeClr val="bg1"/>
                        </a:solidFill>
                        <a:effectLst/>
                        <a:latin typeface="+mn-lt"/>
                        <a:ea typeface="+mn-ea"/>
                        <a:cs typeface="+mn-cs"/>
                      </a:endParaRPr>
                    </a:p>
                  </a:txBody>
                  <a:tcPr/>
                </a:tc>
                <a:extLst>
                  <a:ext uri="{0D108BD9-81ED-4DB2-BD59-A6C34878D82A}">
                    <a16:rowId xmlns:a16="http://schemas.microsoft.com/office/drawing/2014/main" val="900832091"/>
                  </a:ext>
                </a:extLst>
              </a:tr>
            </a:tbl>
          </a:graphicData>
        </a:graphic>
      </p:graphicFrame>
    </p:spTree>
    <p:extLst>
      <p:ext uri="{BB962C8B-B14F-4D97-AF65-F5344CB8AC3E}">
        <p14:creationId xmlns:p14="http://schemas.microsoft.com/office/powerpoint/2010/main" val="1072584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21947-437F-43A8-BB9C-2953CD350F84}"/>
              </a:ext>
            </a:extLst>
          </p:cNvPr>
          <p:cNvSpPr>
            <a:spLocks noGrp="1"/>
          </p:cNvSpPr>
          <p:nvPr>
            <p:ph type="title"/>
          </p:nvPr>
        </p:nvSpPr>
        <p:spPr/>
        <p:txBody>
          <a:bodyPr/>
          <a:lstStyle/>
          <a:p>
            <a:r>
              <a:rPr lang="en-SG" dirty="0"/>
              <a:t>DISCLAIMER</a:t>
            </a:r>
          </a:p>
        </p:txBody>
      </p:sp>
      <p:sp>
        <p:nvSpPr>
          <p:cNvPr id="3" name="Content Placeholder 2">
            <a:extLst>
              <a:ext uri="{FF2B5EF4-FFF2-40B4-BE49-F238E27FC236}">
                <a16:creationId xmlns:a16="http://schemas.microsoft.com/office/drawing/2014/main" id="{AFBE64E0-C9E7-4271-824C-AA790A92AE61}"/>
              </a:ext>
            </a:extLst>
          </p:cNvPr>
          <p:cNvSpPr>
            <a:spLocks noGrp="1"/>
          </p:cNvSpPr>
          <p:nvPr>
            <p:ph idx="1"/>
          </p:nvPr>
        </p:nvSpPr>
        <p:spPr>
          <a:xfrm>
            <a:off x="1097280" y="1666803"/>
            <a:ext cx="10058400" cy="4520637"/>
          </a:xfrm>
        </p:spPr>
        <p:txBody>
          <a:bodyPr>
            <a:normAutofit/>
          </a:bodyPr>
          <a:lstStyle/>
          <a:p>
            <a:pPr marL="0" indent="0" algn="just">
              <a:lnSpc>
                <a:spcPct val="60000"/>
              </a:lnSpc>
              <a:spcBef>
                <a:spcPts val="600"/>
              </a:spcBef>
              <a:buNone/>
            </a:pPr>
            <a:endParaRPr lang="en-SG" sz="2800" dirty="0"/>
          </a:p>
          <a:p>
            <a:pPr marL="0" indent="0" algn="just">
              <a:buNone/>
            </a:pPr>
            <a:r>
              <a:rPr lang="en-SG" sz="2800" dirty="0"/>
              <a:t>The information in this video is correct to the best of our knowledge at the point of circulation. It is by no means exhaustive. Please refer to the above references &amp; other materials to consolidate your appreciation of the subject. The authors disclaim any liability in connection with the use of this information.</a:t>
            </a:r>
          </a:p>
          <a:p>
            <a:pPr marL="0" indent="0" algn="just">
              <a:buNone/>
            </a:pPr>
            <a:r>
              <a:rPr lang="en-SG" sz="2800" dirty="0"/>
              <a:t>All rights reserved. No part of this video may be reproduced, distributed or transmitted in any form by any means without the permission of the authors.</a:t>
            </a:r>
          </a:p>
        </p:txBody>
      </p:sp>
    </p:spTree>
    <p:extLst>
      <p:ext uri="{BB962C8B-B14F-4D97-AF65-F5344CB8AC3E}">
        <p14:creationId xmlns:p14="http://schemas.microsoft.com/office/powerpoint/2010/main" val="3638953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9429226-B176-4305-9001-785ECBA38EAB}"/>
              </a:ext>
            </a:extLst>
          </p:cNvPr>
          <p:cNvSpPr>
            <a:spLocks noGrp="1"/>
          </p:cNvSpPr>
          <p:nvPr>
            <p:ph sz="half" idx="4294967295"/>
          </p:nvPr>
        </p:nvSpPr>
        <p:spPr>
          <a:xfrm>
            <a:off x="5819443" y="542925"/>
            <a:ext cx="6115883" cy="5766468"/>
          </a:xfrm>
        </p:spPr>
        <p:txBody>
          <a:bodyPr>
            <a:normAutofit fontScale="85000" lnSpcReduction="10000"/>
          </a:bodyPr>
          <a:lstStyle/>
          <a:p>
            <a:pPr lvl="1">
              <a:lnSpc>
                <a:spcPct val="120000"/>
              </a:lnSpc>
            </a:pPr>
            <a:r>
              <a:rPr lang="en-SG" dirty="0"/>
              <a:t>Self-administered depression questionnaires can be employed in busy GP clinics where MSE is difficult to be conducted</a:t>
            </a:r>
          </a:p>
          <a:p>
            <a:pPr lvl="1">
              <a:lnSpc>
                <a:spcPct val="120000"/>
              </a:lnSpc>
            </a:pPr>
            <a:r>
              <a:rPr lang="en-SG" dirty="0"/>
              <a:t>Patient Health Questionnaire (PHQ-2) can be used first</a:t>
            </a:r>
          </a:p>
          <a:p>
            <a:pPr lvl="2">
              <a:lnSpc>
                <a:spcPct val="120000"/>
              </a:lnSpc>
            </a:pPr>
            <a:r>
              <a:rPr lang="en-SG" sz="2600" dirty="0"/>
              <a:t>97% sensitivity and 67% specificity</a:t>
            </a:r>
          </a:p>
          <a:p>
            <a:pPr lvl="1">
              <a:lnSpc>
                <a:spcPct val="120000"/>
              </a:lnSpc>
            </a:pPr>
            <a:r>
              <a:rPr lang="en-SG" dirty="0"/>
              <a:t>If PHQ-2 ≥ 3, go on to PHQ-9</a:t>
            </a:r>
          </a:p>
          <a:p>
            <a:pPr lvl="2">
              <a:lnSpc>
                <a:spcPct val="120000"/>
              </a:lnSpc>
            </a:pPr>
            <a:r>
              <a:rPr lang="en-SG" sz="2600" dirty="0"/>
              <a:t>88% sensitivity &amp; 88% specificity at score≥10</a:t>
            </a:r>
            <a:r>
              <a:rPr lang="en-SG" sz="2600" baseline="30000" dirty="0"/>
              <a:t>6,7,12</a:t>
            </a:r>
            <a:endParaRPr lang="en-SG" sz="2600" dirty="0"/>
          </a:p>
          <a:p>
            <a:pPr lvl="1">
              <a:lnSpc>
                <a:spcPct val="120000"/>
              </a:lnSpc>
            </a:pPr>
            <a:r>
              <a:rPr lang="en-SG" dirty="0"/>
              <a:t>In elderly, GDS-15 is an alternative</a:t>
            </a:r>
            <a:r>
              <a:rPr lang="en-SG" baseline="30000" dirty="0"/>
              <a:t>10</a:t>
            </a:r>
            <a:endParaRPr lang="en-SG" dirty="0"/>
          </a:p>
          <a:p>
            <a:pPr lvl="1">
              <a:lnSpc>
                <a:spcPct val="120000"/>
              </a:lnSpc>
            </a:pPr>
            <a:r>
              <a:rPr lang="en-SG" dirty="0"/>
              <a:t>Both PHQ-9 &amp; GDS-15 have severity scores used to monitor improvement on follow up</a:t>
            </a:r>
          </a:p>
          <a:p>
            <a:pPr lvl="1">
              <a:lnSpc>
                <a:spcPct val="120000"/>
              </a:lnSpc>
            </a:pPr>
            <a:r>
              <a:rPr lang="en-SG" dirty="0"/>
              <a:t>Both have been validated locally</a:t>
            </a:r>
            <a:r>
              <a:rPr lang="en-SG" baseline="30000" dirty="0"/>
              <a:t>8,9</a:t>
            </a:r>
            <a:endParaRPr lang="en-SG" dirty="0"/>
          </a:p>
        </p:txBody>
      </p:sp>
      <p:pic>
        <p:nvPicPr>
          <p:cNvPr id="7" name="Content Placeholder 6">
            <a:extLst>
              <a:ext uri="{FF2B5EF4-FFF2-40B4-BE49-F238E27FC236}">
                <a16:creationId xmlns:a16="http://schemas.microsoft.com/office/drawing/2014/main" id="{CC6F20E4-C2AE-42B0-B4ED-72144EA1C058}"/>
              </a:ext>
            </a:extLst>
          </p:cNvPr>
          <p:cNvPicPr>
            <a:picLocks noGrp="1"/>
          </p:cNvPicPr>
          <p:nvPr>
            <p:ph sz="half" idx="4294967295"/>
          </p:nvPr>
        </p:nvPicPr>
        <p:blipFill rotWithShape="1">
          <a:blip r:embed="rId2"/>
          <a:srcRect t="7535"/>
          <a:stretch/>
        </p:blipFill>
        <p:spPr>
          <a:xfrm>
            <a:off x="550505" y="179021"/>
            <a:ext cx="5413315" cy="6136054"/>
          </a:xfrm>
          <a:prstGeom prst="rect">
            <a:avLst/>
          </a:prstGeom>
        </p:spPr>
      </p:pic>
    </p:spTree>
    <p:extLst>
      <p:ext uri="{BB962C8B-B14F-4D97-AF65-F5344CB8AC3E}">
        <p14:creationId xmlns:p14="http://schemas.microsoft.com/office/powerpoint/2010/main" val="4125519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4670E-DA93-49E1-91C3-488D37EC080D}"/>
              </a:ext>
            </a:extLst>
          </p:cNvPr>
          <p:cNvSpPr>
            <a:spLocks noGrp="1"/>
          </p:cNvSpPr>
          <p:nvPr>
            <p:ph type="title"/>
          </p:nvPr>
        </p:nvSpPr>
        <p:spPr/>
        <p:txBody>
          <a:bodyPr/>
          <a:lstStyle/>
          <a:p>
            <a:r>
              <a:rPr lang="en-SG" dirty="0"/>
              <a:t>Severity score of PHQ-9</a:t>
            </a:r>
          </a:p>
        </p:txBody>
      </p:sp>
      <p:graphicFrame>
        <p:nvGraphicFramePr>
          <p:cNvPr id="4" name="Content Placeholder 3">
            <a:extLst>
              <a:ext uri="{FF2B5EF4-FFF2-40B4-BE49-F238E27FC236}">
                <a16:creationId xmlns:a16="http://schemas.microsoft.com/office/drawing/2014/main" id="{351FEEB7-5FDA-47C1-A4E0-FAADB25D088F}"/>
              </a:ext>
            </a:extLst>
          </p:cNvPr>
          <p:cNvGraphicFramePr>
            <a:graphicFrameLocks noGrp="1"/>
          </p:cNvGraphicFramePr>
          <p:nvPr>
            <p:ph idx="1"/>
            <p:extLst>
              <p:ext uri="{D42A27DB-BD31-4B8C-83A1-F6EECF244321}">
                <p14:modId xmlns:p14="http://schemas.microsoft.com/office/powerpoint/2010/main" val="1213190078"/>
              </p:ext>
            </p:extLst>
          </p:nvPr>
        </p:nvGraphicFramePr>
        <p:xfrm>
          <a:off x="1096963" y="1666875"/>
          <a:ext cx="10058400" cy="4202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50F3246-88A4-4B31-8466-A38DAF8888E5}"/>
              </a:ext>
            </a:extLst>
          </p:cNvPr>
          <p:cNvSpPr txBox="1"/>
          <p:nvPr/>
        </p:nvSpPr>
        <p:spPr>
          <a:xfrm>
            <a:off x="1036637" y="3001739"/>
            <a:ext cx="10058400" cy="338554"/>
          </a:xfrm>
          <a:prstGeom prst="rect">
            <a:avLst/>
          </a:prstGeom>
          <a:noFill/>
        </p:spPr>
        <p:txBody>
          <a:bodyPr wrap="square" rtlCol="0">
            <a:spAutoFit/>
          </a:bodyPr>
          <a:lstStyle/>
          <a:p>
            <a:r>
              <a:rPr lang="en-SG" sz="1600" dirty="0">
                <a:solidFill>
                  <a:schemeClr val="bg1"/>
                </a:solidFill>
              </a:rPr>
              <a:t>0				 5				 10				   15				     20</a:t>
            </a:r>
          </a:p>
        </p:txBody>
      </p:sp>
    </p:spTree>
    <p:extLst>
      <p:ext uri="{BB962C8B-B14F-4D97-AF65-F5344CB8AC3E}">
        <p14:creationId xmlns:p14="http://schemas.microsoft.com/office/powerpoint/2010/main" val="3032516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A7086AE6-3953-41C5-8BE8-BED4671C781A}"/>
              </a:ext>
            </a:extLst>
          </p:cNvPr>
          <p:cNvGraphicFramePr>
            <a:graphicFrameLocks noGrp="1"/>
          </p:cNvGraphicFramePr>
          <p:nvPr>
            <p:extLst>
              <p:ext uri="{D42A27DB-BD31-4B8C-83A1-F6EECF244321}">
                <p14:modId xmlns:p14="http://schemas.microsoft.com/office/powerpoint/2010/main" val="1083173688"/>
              </p:ext>
            </p:extLst>
          </p:nvPr>
        </p:nvGraphicFramePr>
        <p:xfrm>
          <a:off x="1896834" y="55375"/>
          <a:ext cx="8436429" cy="5059680"/>
        </p:xfrm>
        <a:graphic>
          <a:graphicData uri="http://schemas.openxmlformats.org/drawingml/2006/table">
            <a:tbl>
              <a:tblPr firstRow="1" bandRow="1">
                <a:tableStyleId>{5C22544A-7EE6-4342-B048-85BDC9FD1C3A}</a:tableStyleId>
              </a:tblPr>
              <a:tblGrid>
                <a:gridCol w="6387195">
                  <a:extLst>
                    <a:ext uri="{9D8B030D-6E8A-4147-A177-3AD203B41FA5}">
                      <a16:colId xmlns:a16="http://schemas.microsoft.com/office/drawing/2014/main" val="2029414768"/>
                    </a:ext>
                  </a:extLst>
                </a:gridCol>
                <a:gridCol w="2049234">
                  <a:extLst>
                    <a:ext uri="{9D8B030D-6E8A-4147-A177-3AD203B41FA5}">
                      <a16:colId xmlns:a16="http://schemas.microsoft.com/office/drawing/2014/main" val="2766065947"/>
                    </a:ext>
                  </a:extLst>
                </a:gridCol>
              </a:tblGrid>
              <a:tr h="213141">
                <a:tc gridSpan="2">
                  <a:txBody>
                    <a:bodyPr/>
                    <a:lstStyle/>
                    <a:p>
                      <a:r>
                        <a:rPr lang="en-SG" sz="2000" b="1" kern="1200" dirty="0">
                          <a:solidFill>
                            <a:schemeClr val="lt1"/>
                          </a:solidFill>
                          <a:effectLst/>
                          <a:latin typeface="+mn-lt"/>
                          <a:ea typeface="+mn-ea"/>
                          <a:cs typeface="+mn-cs"/>
                        </a:rPr>
                        <a:t>Geriatric Depression Scale Short Form (GD15)</a:t>
                      </a:r>
                      <a:r>
                        <a:rPr lang="en-SG" sz="2000" b="1" kern="1200" baseline="30000" dirty="0">
                          <a:solidFill>
                            <a:schemeClr val="lt1"/>
                          </a:solidFill>
                          <a:effectLst/>
                          <a:latin typeface="+mn-lt"/>
                          <a:ea typeface="+mn-ea"/>
                          <a:cs typeface="+mn-cs"/>
                        </a:rPr>
                        <a:t>9</a:t>
                      </a:r>
                      <a:endParaRPr lang="en-SG" sz="2000" dirty="0"/>
                    </a:p>
                  </a:txBody>
                  <a:tcPr/>
                </a:tc>
                <a:tc hMerge="1">
                  <a:txBody>
                    <a:bodyPr/>
                    <a:lstStyle/>
                    <a:p>
                      <a:endParaRPr lang="en-SG" sz="1200" dirty="0"/>
                    </a:p>
                  </a:txBody>
                  <a:tcPr/>
                </a:tc>
                <a:extLst>
                  <a:ext uri="{0D108BD9-81ED-4DB2-BD59-A6C34878D82A}">
                    <a16:rowId xmlns:a16="http://schemas.microsoft.com/office/drawing/2014/main" val="1695174414"/>
                  </a:ext>
                </a:extLst>
              </a:tr>
              <a:tr h="213141">
                <a:tc gridSpan="2">
                  <a:txBody>
                    <a:bodyPr/>
                    <a:lstStyle/>
                    <a:p>
                      <a:r>
                        <a:rPr lang="en-SG" sz="1200" kern="1200" dirty="0">
                          <a:solidFill>
                            <a:schemeClr val="dk1"/>
                          </a:solidFill>
                          <a:effectLst/>
                          <a:latin typeface="+mn-lt"/>
                          <a:ea typeface="+mn-ea"/>
                          <a:cs typeface="+mn-cs"/>
                        </a:rPr>
                        <a:t>Choose the best answer for how you have felt over the past week:</a:t>
                      </a:r>
                      <a:endParaRPr lang="en-SG" sz="1200" dirty="0"/>
                    </a:p>
                  </a:txBody>
                  <a:tcPr/>
                </a:tc>
                <a:tc hMerge="1">
                  <a:txBody>
                    <a:bodyPr/>
                    <a:lstStyle/>
                    <a:p>
                      <a:endParaRPr lang="en-SG" sz="1200" dirty="0"/>
                    </a:p>
                  </a:txBody>
                  <a:tcPr/>
                </a:tc>
                <a:extLst>
                  <a:ext uri="{0D108BD9-81ED-4DB2-BD59-A6C34878D82A}">
                    <a16:rowId xmlns:a16="http://schemas.microsoft.com/office/drawing/2014/main" val="82953633"/>
                  </a:ext>
                </a:extLst>
              </a:tr>
              <a:tr h="213141">
                <a:tc>
                  <a:txBody>
                    <a:bodyPr/>
                    <a:lstStyle/>
                    <a:p>
                      <a:r>
                        <a:rPr lang="en-SG" sz="1200" kern="1200" dirty="0">
                          <a:solidFill>
                            <a:schemeClr val="dk1"/>
                          </a:solidFill>
                          <a:effectLst/>
                          <a:latin typeface="+mn-lt"/>
                          <a:ea typeface="+mn-ea"/>
                          <a:cs typeface="+mn-cs"/>
                        </a:rPr>
                        <a:t>1. Are you basically satisfied with your life?</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dirty="0"/>
                        <a:t>YES / </a:t>
                      </a:r>
                      <a:r>
                        <a:rPr lang="en-SG" sz="1200" b="1" dirty="0"/>
                        <a:t>NO</a:t>
                      </a:r>
                    </a:p>
                  </a:txBody>
                  <a:tcPr/>
                </a:tc>
                <a:extLst>
                  <a:ext uri="{0D108BD9-81ED-4DB2-BD59-A6C34878D82A}">
                    <a16:rowId xmlns:a16="http://schemas.microsoft.com/office/drawing/2014/main" val="1043765862"/>
                  </a:ext>
                </a:extLst>
              </a:tr>
              <a:tr h="213141">
                <a:tc>
                  <a:txBody>
                    <a:bodyPr/>
                    <a:lstStyle/>
                    <a:p>
                      <a:r>
                        <a:rPr lang="en-SG" sz="1200" kern="1200" dirty="0">
                          <a:solidFill>
                            <a:schemeClr val="dk1"/>
                          </a:solidFill>
                          <a:effectLst/>
                          <a:latin typeface="+mn-lt"/>
                          <a:ea typeface="+mn-ea"/>
                          <a:cs typeface="+mn-cs"/>
                        </a:rPr>
                        <a:t>2. Have you dropped many of your activities and interests? </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3404579524"/>
                  </a:ext>
                </a:extLst>
              </a:tr>
              <a:tr h="213141">
                <a:tc>
                  <a:txBody>
                    <a:bodyPr/>
                    <a:lstStyle/>
                    <a:p>
                      <a:r>
                        <a:rPr lang="en-SG" sz="1200" kern="1200" dirty="0">
                          <a:solidFill>
                            <a:schemeClr val="dk1"/>
                          </a:solidFill>
                          <a:effectLst/>
                          <a:latin typeface="+mn-lt"/>
                          <a:ea typeface="+mn-ea"/>
                          <a:cs typeface="+mn-cs"/>
                        </a:rPr>
                        <a:t>3. Do you feel that your life is empty?</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1399879712"/>
                  </a:ext>
                </a:extLst>
              </a:tr>
              <a:tr h="213141">
                <a:tc>
                  <a:txBody>
                    <a:bodyPr/>
                    <a:lstStyle/>
                    <a:p>
                      <a:r>
                        <a:rPr lang="en-SG" sz="1200" kern="1200" dirty="0">
                          <a:solidFill>
                            <a:schemeClr val="dk1"/>
                          </a:solidFill>
                          <a:effectLst/>
                          <a:latin typeface="+mn-lt"/>
                          <a:ea typeface="+mn-ea"/>
                          <a:cs typeface="+mn-cs"/>
                        </a:rPr>
                        <a:t>4. Do you often get bored?</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3414434546"/>
                  </a:ext>
                </a:extLst>
              </a:tr>
              <a:tr h="213141">
                <a:tc>
                  <a:txBody>
                    <a:bodyPr/>
                    <a:lstStyle/>
                    <a:p>
                      <a:r>
                        <a:rPr lang="en-SG" sz="1200" kern="1200" dirty="0">
                          <a:solidFill>
                            <a:schemeClr val="dk1"/>
                          </a:solidFill>
                          <a:effectLst/>
                          <a:latin typeface="+mn-lt"/>
                          <a:ea typeface="+mn-ea"/>
                          <a:cs typeface="+mn-cs"/>
                        </a:rPr>
                        <a:t>5. Are you in good spirits most of the time?</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dirty="0"/>
                        <a:t>YES / </a:t>
                      </a:r>
                      <a:r>
                        <a:rPr lang="en-SG" sz="1200" b="1" dirty="0"/>
                        <a:t>NO</a:t>
                      </a:r>
                    </a:p>
                  </a:txBody>
                  <a:tcPr/>
                </a:tc>
                <a:extLst>
                  <a:ext uri="{0D108BD9-81ED-4DB2-BD59-A6C34878D82A}">
                    <a16:rowId xmlns:a16="http://schemas.microsoft.com/office/drawing/2014/main" val="3862792245"/>
                  </a:ext>
                </a:extLst>
              </a:tr>
              <a:tr h="213141">
                <a:tc>
                  <a:txBody>
                    <a:bodyPr/>
                    <a:lstStyle/>
                    <a:p>
                      <a:r>
                        <a:rPr lang="en-SG" sz="1200" kern="1200" dirty="0">
                          <a:solidFill>
                            <a:schemeClr val="dk1"/>
                          </a:solidFill>
                          <a:effectLst/>
                          <a:latin typeface="+mn-lt"/>
                          <a:ea typeface="+mn-ea"/>
                          <a:cs typeface="+mn-cs"/>
                        </a:rPr>
                        <a:t>6. Are you afraid that something bad is going to happen to you?</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3521134253"/>
                  </a:ext>
                </a:extLst>
              </a:tr>
              <a:tr h="213141">
                <a:tc>
                  <a:txBody>
                    <a:bodyPr/>
                    <a:lstStyle/>
                    <a:p>
                      <a:r>
                        <a:rPr lang="en-SG" sz="1200" kern="1200" dirty="0">
                          <a:solidFill>
                            <a:schemeClr val="dk1"/>
                          </a:solidFill>
                          <a:effectLst/>
                          <a:latin typeface="+mn-lt"/>
                          <a:ea typeface="+mn-ea"/>
                          <a:cs typeface="+mn-cs"/>
                        </a:rPr>
                        <a:t>7. Do you feel happy most of the time?</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dirty="0"/>
                        <a:t>YES / </a:t>
                      </a:r>
                      <a:r>
                        <a:rPr lang="en-SG" sz="1200" b="1" dirty="0"/>
                        <a:t>NO</a:t>
                      </a:r>
                    </a:p>
                  </a:txBody>
                  <a:tcPr/>
                </a:tc>
                <a:extLst>
                  <a:ext uri="{0D108BD9-81ED-4DB2-BD59-A6C34878D82A}">
                    <a16:rowId xmlns:a16="http://schemas.microsoft.com/office/drawing/2014/main" val="125130683"/>
                  </a:ext>
                </a:extLst>
              </a:tr>
              <a:tr h="213141">
                <a:tc>
                  <a:txBody>
                    <a:bodyPr/>
                    <a:lstStyle/>
                    <a:p>
                      <a:r>
                        <a:rPr lang="en-SG" sz="1200" kern="1200" dirty="0">
                          <a:solidFill>
                            <a:schemeClr val="dk1"/>
                          </a:solidFill>
                          <a:effectLst/>
                          <a:latin typeface="+mn-lt"/>
                          <a:ea typeface="+mn-ea"/>
                          <a:cs typeface="+mn-cs"/>
                        </a:rPr>
                        <a:t>8. Do you often feel helpless?</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341416607"/>
                  </a:ext>
                </a:extLst>
              </a:tr>
              <a:tr h="213141">
                <a:tc>
                  <a:txBody>
                    <a:bodyPr/>
                    <a:lstStyle/>
                    <a:p>
                      <a:r>
                        <a:rPr lang="en-SG" sz="1200" kern="1200" dirty="0">
                          <a:solidFill>
                            <a:schemeClr val="dk1"/>
                          </a:solidFill>
                          <a:effectLst/>
                          <a:latin typeface="+mn-lt"/>
                          <a:ea typeface="+mn-ea"/>
                          <a:cs typeface="+mn-cs"/>
                        </a:rPr>
                        <a:t>9. Do you prefer to stay at home, rather than going out and doing new things?</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1859283093"/>
                  </a:ext>
                </a:extLst>
              </a:tr>
              <a:tr h="213141">
                <a:tc>
                  <a:txBody>
                    <a:bodyPr/>
                    <a:lstStyle/>
                    <a:p>
                      <a:r>
                        <a:rPr lang="en-SG" sz="1200" kern="1200" dirty="0">
                          <a:solidFill>
                            <a:schemeClr val="dk1"/>
                          </a:solidFill>
                          <a:effectLst/>
                          <a:latin typeface="+mn-lt"/>
                          <a:ea typeface="+mn-ea"/>
                          <a:cs typeface="+mn-cs"/>
                        </a:rPr>
                        <a:t>10. Do you feel you have more problems with memory than most people?</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2113555057"/>
                  </a:ext>
                </a:extLst>
              </a:tr>
              <a:tr h="213141">
                <a:tc>
                  <a:txBody>
                    <a:bodyPr/>
                    <a:lstStyle/>
                    <a:p>
                      <a:r>
                        <a:rPr lang="en-SG" sz="1200" kern="1200" dirty="0">
                          <a:solidFill>
                            <a:schemeClr val="dk1"/>
                          </a:solidFill>
                          <a:effectLst/>
                          <a:latin typeface="+mn-lt"/>
                          <a:ea typeface="+mn-ea"/>
                          <a:cs typeface="+mn-cs"/>
                        </a:rPr>
                        <a:t>11. Do you think it is wonderful to be alive now?</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dirty="0"/>
                        <a:t>YES / </a:t>
                      </a:r>
                      <a:r>
                        <a:rPr lang="en-SG" sz="1200" b="1" dirty="0"/>
                        <a:t>NO</a:t>
                      </a:r>
                    </a:p>
                  </a:txBody>
                  <a:tcPr/>
                </a:tc>
                <a:extLst>
                  <a:ext uri="{0D108BD9-81ED-4DB2-BD59-A6C34878D82A}">
                    <a16:rowId xmlns:a16="http://schemas.microsoft.com/office/drawing/2014/main" val="3406728476"/>
                  </a:ext>
                </a:extLst>
              </a:tr>
              <a:tr h="213141">
                <a:tc>
                  <a:txBody>
                    <a:bodyPr/>
                    <a:lstStyle/>
                    <a:p>
                      <a:r>
                        <a:rPr lang="en-SG" sz="1200" kern="1200" dirty="0">
                          <a:solidFill>
                            <a:schemeClr val="dk1"/>
                          </a:solidFill>
                          <a:effectLst/>
                          <a:latin typeface="+mn-lt"/>
                          <a:ea typeface="+mn-ea"/>
                          <a:cs typeface="+mn-cs"/>
                        </a:rPr>
                        <a:t>12. Do you feel pretty worthless the way you are now?</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1026597681"/>
                  </a:ext>
                </a:extLst>
              </a:tr>
              <a:tr h="213141">
                <a:tc>
                  <a:txBody>
                    <a:bodyPr/>
                    <a:lstStyle/>
                    <a:p>
                      <a:r>
                        <a:rPr lang="en-SG" sz="1200" kern="1200" dirty="0">
                          <a:solidFill>
                            <a:schemeClr val="dk1"/>
                          </a:solidFill>
                          <a:effectLst/>
                          <a:latin typeface="+mn-lt"/>
                          <a:ea typeface="+mn-ea"/>
                          <a:cs typeface="+mn-cs"/>
                        </a:rPr>
                        <a:t>13. Do you feel full of energy?</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dirty="0"/>
                        <a:t>YES / </a:t>
                      </a:r>
                      <a:r>
                        <a:rPr lang="en-SG" sz="1200" b="1" dirty="0"/>
                        <a:t>NO</a:t>
                      </a:r>
                    </a:p>
                  </a:txBody>
                  <a:tcPr/>
                </a:tc>
                <a:extLst>
                  <a:ext uri="{0D108BD9-81ED-4DB2-BD59-A6C34878D82A}">
                    <a16:rowId xmlns:a16="http://schemas.microsoft.com/office/drawing/2014/main" val="1113754074"/>
                  </a:ext>
                </a:extLst>
              </a:tr>
              <a:tr h="213141">
                <a:tc>
                  <a:txBody>
                    <a:bodyPr/>
                    <a:lstStyle/>
                    <a:p>
                      <a:r>
                        <a:rPr lang="en-SG" sz="1200" kern="1200" dirty="0">
                          <a:solidFill>
                            <a:schemeClr val="dk1"/>
                          </a:solidFill>
                          <a:effectLst/>
                          <a:latin typeface="+mn-lt"/>
                          <a:ea typeface="+mn-ea"/>
                          <a:cs typeface="+mn-cs"/>
                        </a:rPr>
                        <a:t>14. Do you feel that your situation is hopeless?</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257219217"/>
                  </a:ext>
                </a:extLst>
              </a:tr>
              <a:tr h="213141">
                <a:tc>
                  <a:txBody>
                    <a:bodyPr/>
                    <a:lstStyle/>
                    <a:p>
                      <a:r>
                        <a:rPr lang="en-SG" sz="1200" kern="1200" dirty="0">
                          <a:solidFill>
                            <a:schemeClr val="dk1"/>
                          </a:solidFill>
                          <a:effectLst/>
                          <a:latin typeface="+mn-lt"/>
                          <a:ea typeface="+mn-ea"/>
                          <a:cs typeface="+mn-cs"/>
                        </a:rPr>
                        <a:t>15. Do you think that most people are better off than you are?</a:t>
                      </a:r>
                      <a:endParaRPr lang="en-SG"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1200" b="1" dirty="0"/>
                        <a:t>YES</a:t>
                      </a:r>
                      <a:r>
                        <a:rPr lang="en-SG" sz="1200" dirty="0"/>
                        <a:t> / NO</a:t>
                      </a:r>
                    </a:p>
                  </a:txBody>
                  <a:tcPr/>
                </a:tc>
                <a:extLst>
                  <a:ext uri="{0D108BD9-81ED-4DB2-BD59-A6C34878D82A}">
                    <a16:rowId xmlns:a16="http://schemas.microsoft.com/office/drawing/2014/main" val="807630291"/>
                  </a:ext>
                </a:extLst>
              </a:tr>
              <a:tr h="213141">
                <a:tc>
                  <a:txBody>
                    <a:bodyPr/>
                    <a:lstStyle/>
                    <a:p>
                      <a:pPr algn="l"/>
                      <a:r>
                        <a:rPr lang="en-SG" sz="1200" b="0" dirty="0">
                          <a:solidFill>
                            <a:schemeClr val="tx1"/>
                          </a:solidFill>
                        </a:rPr>
                        <a:t>Answers in bold indicate depression. Score 1 point for each bolded answer.                        </a:t>
                      </a:r>
                      <a:r>
                        <a:rPr lang="en-SG" sz="1200" b="1" dirty="0">
                          <a:solidFill>
                            <a:schemeClr val="tx1"/>
                          </a:solidFill>
                        </a:rPr>
                        <a:t>Total score:</a:t>
                      </a:r>
                    </a:p>
                  </a:txBody>
                  <a:tcPr>
                    <a:solidFill>
                      <a:schemeClr val="accent1"/>
                    </a:solidFill>
                  </a:tcPr>
                </a:tc>
                <a:tc>
                  <a:txBody>
                    <a:bodyPr/>
                    <a:lstStyle/>
                    <a:p>
                      <a:endParaRPr lang="en-SG" sz="1050" b="1" dirty="0"/>
                    </a:p>
                  </a:txBody>
                  <a:tcPr>
                    <a:solidFill>
                      <a:schemeClr val="accent1"/>
                    </a:solidFill>
                  </a:tcPr>
                </a:tc>
                <a:extLst>
                  <a:ext uri="{0D108BD9-81ED-4DB2-BD59-A6C34878D82A}">
                    <a16:rowId xmlns:a16="http://schemas.microsoft.com/office/drawing/2014/main" val="1020339375"/>
                  </a:ext>
                </a:extLst>
              </a:tr>
            </a:tbl>
          </a:graphicData>
        </a:graphic>
      </p:graphicFrame>
      <p:graphicFrame>
        <p:nvGraphicFramePr>
          <p:cNvPr id="3" name="Content Placeholder 3">
            <a:extLst>
              <a:ext uri="{FF2B5EF4-FFF2-40B4-BE49-F238E27FC236}">
                <a16:creationId xmlns:a16="http://schemas.microsoft.com/office/drawing/2014/main" id="{37ED9E8F-98DA-46DB-86D1-C435B8327121}"/>
              </a:ext>
            </a:extLst>
          </p:cNvPr>
          <p:cNvGraphicFramePr>
            <a:graphicFrameLocks/>
          </p:cNvGraphicFramePr>
          <p:nvPr>
            <p:extLst>
              <p:ext uri="{D42A27DB-BD31-4B8C-83A1-F6EECF244321}">
                <p14:modId xmlns:p14="http://schemas.microsoft.com/office/powerpoint/2010/main" val="4057266817"/>
              </p:ext>
            </p:extLst>
          </p:nvPr>
        </p:nvGraphicFramePr>
        <p:xfrm>
          <a:off x="1896834" y="5359395"/>
          <a:ext cx="8869138" cy="899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4864F84-2D53-4074-9C7B-9B4E06B8D2A3}"/>
              </a:ext>
            </a:extLst>
          </p:cNvPr>
          <p:cNvSpPr txBox="1"/>
          <p:nvPr/>
        </p:nvSpPr>
        <p:spPr>
          <a:xfrm>
            <a:off x="1831518" y="5166763"/>
            <a:ext cx="8869138" cy="276999"/>
          </a:xfrm>
          <a:prstGeom prst="rect">
            <a:avLst/>
          </a:prstGeom>
          <a:noFill/>
        </p:spPr>
        <p:txBody>
          <a:bodyPr wrap="square" rtlCol="0">
            <a:spAutoFit/>
          </a:bodyPr>
          <a:lstStyle/>
          <a:p>
            <a:r>
              <a:rPr lang="en-SG" sz="1200" dirty="0">
                <a:solidFill>
                  <a:schemeClr val="bg1"/>
                </a:solidFill>
              </a:rPr>
              <a:t>0					           5					          10						 15</a:t>
            </a:r>
          </a:p>
        </p:txBody>
      </p:sp>
    </p:spTree>
    <p:extLst>
      <p:ext uri="{BB962C8B-B14F-4D97-AF65-F5344CB8AC3E}">
        <p14:creationId xmlns:p14="http://schemas.microsoft.com/office/powerpoint/2010/main" val="926267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6C3C9-D3C0-47B3-A7FF-1D15C83F866E}"/>
              </a:ext>
            </a:extLst>
          </p:cNvPr>
          <p:cNvSpPr>
            <a:spLocks noGrp="1"/>
          </p:cNvSpPr>
          <p:nvPr>
            <p:ph type="title"/>
          </p:nvPr>
        </p:nvSpPr>
        <p:spPr/>
        <p:txBody>
          <a:bodyPr/>
          <a:lstStyle/>
          <a:p>
            <a:r>
              <a:rPr lang="en-SG" dirty="0"/>
              <a:t>Jaya’s Abbreviated Mental Test Score</a:t>
            </a:r>
            <a:r>
              <a:rPr lang="en-SG" baseline="30000" dirty="0"/>
              <a:t>2</a:t>
            </a:r>
            <a:endParaRPr lang="en-SG" dirty="0"/>
          </a:p>
        </p:txBody>
      </p:sp>
      <p:graphicFrame>
        <p:nvGraphicFramePr>
          <p:cNvPr id="6" name="Table 6">
            <a:extLst>
              <a:ext uri="{FF2B5EF4-FFF2-40B4-BE49-F238E27FC236}">
                <a16:creationId xmlns:a16="http://schemas.microsoft.com/office/drawing/2014/main" id="{219C34BF-DB60-4BCB-8251-321035793727}"/>
              </a:ext>
            </a:extLst>
          </p:cNvPr>
          <p:cNvGraphicFramePr>
            <a:graphicFrameLocks noGrp="1"/>
          </p:cNvGraphicFramePr>
          <p:nvPr>
            <p:ph idx="1"/>
            <p:extLst>
              <p:ext uri="{D42A27DB-BD31-4B8C-83A1-F6EECF244321}">
                <p14:modId xmlns:p14="http://schemas.microsoft.com/office/powerpoint/2010/main" val="2108524865"/>
              </p:ext>
            </p:extLst>
          </p:nvPr>
        </p:nvGraphicFramePr>
        <p:xfrm>
          <a:off x="1096963" y="1666875"/>
          <a:ext cx="10058400" cy="4450080"/>
        </p:xfrm>
        <a:graphic>
          <a:graphicData uri="http://schemas.openxmlformats.org/drawingml/2006/table">
            <a:tbl>
              <a:tblPr firstRow="1" bandRow="1">
                <a:tableStyleId>{5C22544A-7EE6-4342-B048-85BDC9FD1C3A}</a:tableStyleId>
              </a:tblPr>
              <a:tblGrid>
                <a:gridCol w="9121858">
                  <a:extLst>
                    <a:ext uri="{9D8B030D-6E8A-4147-A177-3AD203B41FA5}">
                      <a16:colId xmlns:a16="http://schemas.microsoft.com/office/drawing/2014/main" val="1979207583"/>
                    </a:ext>
                  </a:extLst>
                </a:gridCol>
                <a:gridCol w="936542">
                  <a:extLst>
                    <a:ext uri="{9D8B030D-6E8A-4147-A177-3AD203B41FA5}">
                      <a16:colId xmlns:a16="http://schemas.microsoft.com/office/drawing/2014/main" val="2758655300"/>
                    </a:ext>
                  </a:extLst>
                </a:gridCol>
              </a:tblGrid>
              <a:tr h="370840">
                <a:tc>
                  <a:txBody>
                    <a:bodyPr/>
                    <a:lstStyle/>
                    <a:p>
                      <a:pPr algn="l">
                        <a:lnSpc>
                          <a:spcPct val="107000"/>
                        </a:lnSpc>
                        <a:spcAft>
                          <a:spcPts val="0"/>
                        </a:spcAft>
                      </a:pPr>
                      <a:r>
                        <a:rPr lang="en-SG" sz="2000" dirty="0">
                          <a:effectLst/>
                        </a:rPr>
                        <a:t>Question</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dirty="0">
                          <a:effectLst/>
                        </a:rPr>
                        <a:t>Score</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49240376"/>
                  </a:ext>
                </a:extLst>
              </a:tr>
              <a:tr h="370840">
                <a:tc>
                  <a:txBody>
                    <a:bodyPr/>
                    <a:lstStyle/>
                    <a:p>
                      <a:pPr algn="l">
                        <a:lnSpc>
                          <a:spcPct val="107000"/>
                        </a:lnSpc>
                        <a:spcAft>
                          <a:spcPts val="0"/>
                        </a:spcAft>
                      </a:pPr>
                      <a:r>
                        <a:rPr lang="en-SG" sz="2000" dirty="0">
                          <a:effectLst/>
                        </a:rPr>
                        <a:t>1. How old are you?</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dirty="0">
                          <a:effectLst/>
                        </a:rPr>
                        <a:t>1</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512992184"/>
                  </a:ext>
                </a:extLst>
              </a:tr>
              <a:tr h="370840">
                <a:tc>
                  <a:txBody>
                    <a:bodyPr/>
                    <a:lstStyle/>
                    <a:p>
                      <a:pPr algn="l">
                        <a:lnSpc>
                          <a:spcPct val="107000"/>
                        </a:lnSpc>
                        <a:spcAft>
                          <a:spcPts val="0"/>
                        </a:spcAft>
                      </a:pPr>
                      <a:r>
                        <a:rPr lang="en-SG" sz="2000" dirty="0">
                          <a:effectLst/>
                        </a:rPr>
                        <a:t>2. What is your date of birth?</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40147888"/>
                  </a:ext>
                </a:extLst>
              </a:tr>
              <a:tr h="370840">
                <a:tc>
                  <a:txBody>
                    <a:bodyPr/>
                    <a:lstStyle/>
                    <a:p>
                      <a:pPr algn="l">
                        <a:lnSpc>
                          <a:spcPct val="107000"/>
                        </a:lnSpc>
                        <a:spcAft>
                          <a:spcPts val="0"/>
                        </a:spcAft>
                      </a:pPr>
                      <a:r>
                        <a:rPr lang="en-SG" sz="2000" dirty="0">
                          <a:effectLst/>
                        </a:rPr>
                        <a:t>3. Recall of 3 objects (memorise 3 items &amp; recall 10min later, all 3 must be correct)</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dirty="0">
                          <a:effectLst/>
                        </a:rPr>
                        <a:t>0</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429640197"/>
                  </a:ext>
                </a:extLst>
              </a:tr>
              <a:tr h="370840">
                <a:tc>
                  <a:txBody>
                    <a:bodyPr/>
                    <a:lstStyle/>
                    <a:p>
                      <a:pPr algn="l">
                        <a:lnSpc>
                          <a:spcPct val="107000"/>
                        </a:lnSpc>
                        <a:spcAft>
                          <a:spcPts val="0"/>
                        </a:spcAft>
                      </a:pPr>
                      <a:r>
                        <a:rPr lang="en-SG" sz="2000" dirty="0">
                          <a:effectLst/>
                        </a:rPr>
                        <a:t>4. Address (area, street, block &amp; house number, at least 3 are correct)</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023125531"/>
                  </a:ext>
                </a:extLst>
              </a:tr>
              <a:tr h="370840">
                <a:tc>
                  <a:txBody>
                    <a:bodyPr/>
                    <a:lstStyle/>
                    <a:p>
                      <a:pPr algn="l">
                        <a:lnSpc>
                          <a:spcPct val="107000"/>
                        </a:lnSpc>
                        <a:spcAft>
                          <a:spcPts val="0"/>
                        </a:spcAft>
                      </a:pPr>
                      <a:r>
                        <a:rPr lang="en-SG" sz="2000" dirty="0">
                          <a:effectLst/>
                        </a:rPr>
                        <a:t>5. Where are you now?</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58689754"/>
                  </a:ext>
                </a:extLst>
              </a:tr>
              <a:tr h="370840">
                <a:tc>
                  <a:txBody>
                    <a:bodyPr/>
                    <a:lstStyle/>
                    <a:p>
                      <a:pPr algn="l">
                        <a:lnSpc>
                          <a:spcPct val="107000"/>
                        </a:lnSpc>
                        <a:spcAft>
                          <a:spcPts val="0"/>
                        </a:spcAft>
                      </a:pPr>
                      <a:r>
                        <a:rPr lang="en-SG" sz="2000" dirty="0">
                          <a:effectLst/>
                        </a:rPr>
                        <a:t>6. What year is it?</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739153556"/>
                  </a:ext>
                </a:extLst>
              </a:tr>
              <a:tr h="370840">
                <a:tc>
                  <a:txBody>
                    <a:bodyPr/>
                    <a:lstStyle/>
                    <a:p>
                      <a:pPr algn="l">
                        <a:lnSpc>
                          <a:spcPct val="107000"/>
                        </a:lnSpc>
                        <a:spcAft>
                          <a:spcPts val="0"/>
                        </a:spcAft>
                      </a:pPr>
                      <a:r>
                        <a:rPr lang="en-SG" sz="2000" dirty="0">
                          <a:effectLst/>
                        </a:rPr>
                        <a:t>7. What time is it? (without looking at watch, accept +/- 1 hour)</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82216309"/>
                  </a:ext>
                </a:extLst>
              </a:tr>
              <a:tr h="370840">
                <a:tc>
                  <a:txBody>
                    <a:bodyPr/>
                    <a:lstStyle/>
                    <a:p>
                      <a:pPr algn="l">
                        <a:lnSpc>
                          <a:spcPct val="107000"/>
                        </a:lnSpc>
                        <a:spcAft>
                          <a:spcPts val="0"/>
                        </a:spcAft>
                      </a:pPr>
                      <a:r>
                        <a:rPr lang="en-SG" sz="2000" dirty="0">
                          <a:effectLst/>
                        </a:rPr>
                        <a:t>8. Recognition of 2 persons</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262316726"/>
                  </a:ext>
                </a:extLst>
              </a:tr>
              <a:tr h="370840">
                <a:tc>
                  <a:txBody>
                    <a:bodyPr/>
                    <a:lstStyle/>
                    <a:p>
                      <a:pPr algn="l">
                        <a:lnSpc>
                          <a:spcPct val="107000"/>
                        </a:lnSpc>
                        <a:spcAft>
                          <a:spcPts val="0"/>
                        </a:spcAft>
                      </a:pPr>
                      <a:r>
                        <a:rPr lang="en-SG" sz="2000" dirty="0">
                          <a:effectLst/>
                        </a:rPr>
                        <a:t>9. What is the name of our Prime Minister?</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34930410"/>
                  </a:ext>
                </a:extLst>
              </a:tr>
              <a:tr h="370840">
                <a:tc>
                  <a:txBody>
                    <a:bodyPr/>
                    <a:lstStyle/>
                    <a:p>
                      <a:pPr algn="l">
                        <a:lnSpc>
                          <a:spcPct val="107000"/>
                        </a:lnSpc>
                        <a:spcAft>
                          <a:spcPts val="0"/>
                        </a:spcAft>
                      </a:pPr>
                      <a:r>
                        <a:rPr lang="en-SG" sz="2000" dirty="0">
                          <a:effectLst/>
                        </a:rPr>
                        <a:t>10. Serial subtraction of 3 starting from 20</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0</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38374680"/>
                  </a:ext>
                </a:extLst>
              </a:tr>
              <a:tr h="370840">
                <a:tc>
                  <a:txBody>
                    <a:bodyPr/>
                    <a:lstStyle/>
                    <a:p>
                      <a:pPr algn="r">
                        <a:lnSpc>
                          <a:spcPct val="107000"/>
                        </a:lnSpc>
                        <a:spcAft>
                          <a:spcPts val="0"/>
                        </a:spcAft>
                      </a:pPr>
                      <a:r>
                        <a:rPr lang="en-SG" sz="2000" b="1" dirty="0">
                          <a:solidFill>
                            <a:schemeClr val="tx1"/>
                          </a:solidFill>
                          <a:effectLst/>
                        </a:rPr>
                        <a:t>Total score:</a:t>
                      </a:r>
                      <a:endParaRPr lang="en-SG" sz="20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solidFill>
                      <a:schemeClr val="accent1"/>
                    </a:solidFill>
                  </a:tcPr>
                </a:tc>
                <a:tc>
                  <a:txBody>
                    <a:bodyPr/>
                    <a:lstStyle/>
                    <a:p>
                      <a:pPr algn="ctr">
                        <a:lnSpc>
                          <a:spcPct val="107000"/>
                        </a:lnSpc>
                        <a:spcAft>
                          <a:spcPts val="0"/>
                        </a:spcAft>
                      </a:pPr>
                      <a:r>
                        <a:rPr lang="en-SG" sz="2000" b="1" dirty="0">
                          <a:solidFill>
                            <a:schemeClr val="tx1"/>
                          </a:solidFill>
                          <a:effectLst/>
                        </a:rPr>
                        <a:t>8/10</a:t>
                      </a:r>
                      <a:endParaRPr lang="en-SG" sz="20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val="2713651141"/>
                  </a:ext>
                </a:extLst>
              </a:tr>
            </a:tbl>
          </a:graphicData>
        </a:graphic>
      </p:graphicFrame>
    </p:spTree>
    <p:extLst>
      <p:ext uri="{BB962C8B-B14F-4D97-AF65-F5344CB8AC3E}">
        <p14:creationId xmlns:p14="http://schemas.microsoft.com/office/powerpoint/2010/main" val="118293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CA9EF-6C0E-4CE7-842C-3D927C761135}"/>
              </a:ext>
            </a:extLst>
          </p:cNvPr>
          <p:cNvSpPr>
            <a:spLocks noGrp="1"/>
          </p:cNvSpPr>
          <p:nvPr>
            <p:ph type="title"/>
          </p:nvPr>
        </p:nvSpPr>
        <p:spPr/>
        <p:txBody>
          <a:bodyPr>
            <a:normAutofit/>
          </a:bodyPr>
          <a:lstStyle/>
          <a:p>
            <a:r>
              <a:rPr lang="en-SG" dirty="0"/>
              <a:t>Jaya’s Suicidal Risk Assessment</a:t>
            </a:r>
            <a:br>
              <a:rPr lang="en-SG" dirty="0"/>
            </a:br>
            <a:r>
              <a:rPr lang="en-SG" sz="3600" dirty="0"/>
              <a:t>(</a:t>
            </a:r>
            <a:r>
              <a:rPr lang="en-SG" sz="3600" dirty="0">
                <a:solidFill>
                  <a:schemeClr val="accent1">
                    <a:lumMod val="50000"/>
                  </a:schemeClr>
                </a:solidFill>
              </a:rPr>
              <a:t>SAD PERSONS </a:t>
            </a:r>
            <a:r>
              <a:rPr lang="en-SG" sz="3600" dirty="0"/>
              <a:t>scale)</a:t>
            </a:r>
            <a:r>
              <a:rPr lang="en-SG" sz="3600" baseline="30000" dirty="0"/>
              <a:t>18</a:t>
            </a:r>
            <a:endParaRPr lang="en-SG" sz="4000" dirty="0"/>
          </a:p>
        </p:txBody>
      </p:sp>
      <p:graphicFrame>
        <p:nvGraphicFramePr>
          <p:cNvPr id="4" name="Table 4">
            <a:extLst>
              <a:ext uri="{FF2B5EF4-FFF2-40B4-BE49-F238E27FC236}">
                <a16:creationId xmlns:a16="http://schemas.microsoft.com/office/drawing/2014/main" id="{392F48C5-7D00-4CD4-BA55-5F2E6E41C374}"/>
              </a:ext>
            </a:extLst>
          </p:cNvPr>
          <p:cNvGraphicFramePr>
            <a:graphicFrameLocks noGrp="1"/>
          </p:cNvGraphicFramePr>
          <p:nvPr>
            <p:ph idx="1"/>
            <p:extLst>
              <p:ext uri="{D42A27DB-BD31-4B8C-83A1-F6EECF244321}">
                <p14:modId xmlns:p14="http://schemas.microsoft.com/office/powerpoint/2010/main" val="931181920"/>
              </p:ext>
            </p:extLst>
          </p:nvPr>
        </p:nvGraphicFramePr>
        <p:xfrm>
          <a:off x="1293019" y="1666875"/>
          <a:ext cx="9605962" cy="3739896"/>
        </p:xfrm>
        <a:graphic>
          <a:graphicData uri="http://schemas.openxmlformats.org/drawingml/2006/table">
            <a:tbl>
              <a:tblPr firstRow="1" bandRow="1">
                <a:tableStyleId>{5C22544A-7EE6-4342-B048-85BDC9FD1C3A}</a:tableStyleId>
              </a:tblPr>
              <a:tblGrid>
                <a:gridCol w="7838275">
                  <a:extLst>
                    <a:ext uri="{9D8B030D-6E8A-4147-A177-3AD203B41FA5}">
                      <a16:colId xmlns:a16="http://schemas.microsoft.com/office/drawing/2014/main" val="3895537842"/>
                    </a:ext>
                  </a:extLst>
                </a:gridCol>
                <a:gridCol w="1767687">
                  <a:extLst>
                    <a:ext uri="{9D8B030D-6E8A-4147-A177-3AD203B41FA5}">
                      <a16:colId xmlns:a16="http://schemas.microsoft.com/office/drawing/2014/main" val="3358672696"/>
                    </a:ext>
                  </a:extLst>
                </a:gridCol>
              </a:tblGrid>
              <a:tr h="297085">
                <a:tc>
                  <a:txBody>
                    <a:bodyPr/>
                    <a:lstStyle/>
                    <a:p>
                      <a:pPr>
                        <a:lnSpc>
                          <a:spcPct val="107000"/>
                        </a:lnSpc>
                        <a:spcAft>
                          <a:spcPts val="0"/>
                        </a:spcAft>
                      </a:pPr>
                      <a:r>
                        <a:rPr lang="en-SG" sz="2000" dirty="0">
                          <a:effectLst/>
                        </a:rPr>
                        <a:t>Question</a:t>
                      </a:r>
                      <a:endParaRPr lang="en-SG" sz="2000" b="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dirty="0">
                          <a:effectLst/>
                        </a:rPr>
                        <a:t>Score</a:t>
                      </a:r>
                      <a:endParaRPr lang="en-SG" sz="2000" b="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372535879"/>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S </a:t>
                      </a:r>
                      <a:r>
                        <a:rPr lang="en-SG" sz="2000" b="0" dirty="0">
                          <a:effectLst/>
                          <a:latin typeface="+mn-lt"/>
                          <a:ea typeface="DengXian" panose="02010600030101010101" pitchFamily="2" charset="-122"/>
                          <a:cs typeface="Times New Roman" panose="02020603050405020304" pitchFamily="18" charset="0"/>
                        </a:rPr>
                        <a:t>ex (male)</a:t>
                      </a:r>
                    </a:p>
                  </a:txBody>
                  <a:tcPr marL="68580" marR="68580" marT="0" marB="0"/>
                </a:tc>
                <a:tc>
                  <a:txBody>
                    <a:bodyPr/>
                    <a:lstStyle/>
                    <a:p>
                      <a:pPr algn="ctr">
                        <a:lnSpc>
                          <a:spcPct val="107000"/>
                        </a:lnSpc>
                        <a:spcAft>
                          <a:spcPts val="0"/>
                        </a:spcAft>
                      </a:pPr>
                      <a:r>
                        <a:rPr lang="en-SG" sz="2000" dirty="0">
                          <a:effectLst/>
                        </a:rPr>
                        <a:t>0</a:t>
                      </a:r>
                      <a:endParaRPr lang="en-SG" sz="2000" b="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97128902"/>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A </a:t>
                      </a:r>
                      <a:r>
                        <a:rPr lang="en-SG" sz="2000" dirty="0" err="1">
                          <a:effectLst/>
                          <a:latin typeface="+mn-lt"/>
                          <a:ea typeface="DengXian" panose="02010600030101010101" pitchFamily="2" charset="-122"/>
                          <a:cs typeface="Times New Roman" panose="02020603050405020304" pitchFamily="18" charset="0"/>
                        </a:rPr>
                        <a:t>ge</a:t>
                      </a:r>
                      <a:r>
                        <a:rPr lang="en-SG" sz="2000" dirty="0">
                          <a:effectLst/>
                          <a:latin typeface="+mn-lt"/>
                          <a:ea typeface="DengXian" panose="02010600030101010101" pitchFamily="2" charset="-122"/>
                          <a:cs typeface="Times New Roman" panose="02020603050405020304" pitchFamily="18" charset="0"/>
                        </a:rPr>
                        <a:t> (&lt; 20 or &gt; 44 </a:t>
                      </a:r>
                      <a:r>
                        <a:rPr lang="en-SG" sz="2000" dirty="0" err="1">
                          <a:effectLst/>
                          <a:latin typeface="+mn-lt"/>
                          <a:ea typeface="DengXian" panose="02010600030101010101" pitchFamily="2" charset="-122"/>
                          <a:cs typeface="Times New Roman" panose="02020603050405020304" pitchFamily="18" charset="0"/>
                        </a:rPr>
                        <a:t>yrs</a:t>
                      </a:r>
                      <a:r>
                        <a:rPr lang="en-SG" sz="2000" dirty="0">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000" dirty="0">
                          <a:effectLst/>
                        </a:rPr>
                        <a:t>1</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949924731"/>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D </a:t>
                      </a:r>
                      <a:r>
                        <a:rPr lang="en-SG" sz="2000" dirty="0" err="1">
                          <a:effectLst/>
                          <a:latin typeface="+mn-lt"/>
                          <a:ea typeface="DengXian" panose="02010600030101010101" pitchFamily="2" charset="-122"/>
                          <a:cs typeface="Times New Roman" panose="02020603050405020304" pitchFamily="18" charset="0"/>
                        </a:rPr>
                        <a:t>epression</a:t>
                      </a:r>
                      <a:endParaRPr lang="en-SG" sz="20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014851307"/>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P </a:t>
                      </a:r>
                      <a:r>
                        <a:rPr lang="en-SG" sz="2000" dirty="0" err="1">
                          <a:effectLst/>
                          <a:latin typeface="+mn-lt"/>
                          <a:ea typeface="DengXian" panose="02010600030101010101" pitchFamily="2" charset="-122"/>
                          <a:cs typeface="Times New Roman" panose="02020603050405020304" pitchFamily="18" charset="0"/>
                        </a:rPr>
                        <a:t>revious</a:t>
                      </a:r>
                      <a:r>
                        <a:rPr lang="en-SG" sz="2000" dirty="0">
                          <a:effectLst/>
                          <a:latin typeface="+mn-lt"/>
                          <a:ea typeface="DengXian" panose="02010600030101010101" pitchFamily="2" charset="-122"/>
                          <a:cs typeface="Times New Roman" panose="02020603050405020304" pitchFamily="18" charset="0"/>
                        </a:rPr>
                        <a:t> suicide attempt</a:t>
                      </a:r>
                    </a:p>
                  </a:txBody>
                  <a:tcPr marL="68580" marR="68580" marT="0" marB="0"/>
                </a:tc>
                <a:tc>
                  <a:txBody>
                    <a:bodyPr/>
                    <a:lstStyle/>
                    <a:p>
                      <a:pPr algn="ctr">
                        <a:lnSpc>
                          <a:spcPct val="107000"/>
                        </a:lnSpc>
                        <a:spcAft>
                          <a:spcPts val="0"/>
                        </a:spcAft>
                      </a:pPr>
                      <a:r>
                        <a:rPr lang="en-SG" sz="2000">
                          <a:effectLst/>
                        </a:rPr>
                        <a:t>0</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58901938"/>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E </a:t>
                      </a:r>
                      <a:r>
                        <a:rPr lang="en-SG" sz="2000" dirty="0" err="1">
                          <a:effectLst/>
                          <a:latin typeface="+mn-lt"/>
                          <a:ea typeface="DengXian" panose="02010600030101010101" pitchFamily="2" charset="-122"/>
                          <a:cs typeface="Times New Roman" panose="02020603050405020304" pitchFamily="18" charset="0"/>
                        </a:rPr>
                        <a:t>thanol</a:t>
                      </a:r>
                      <a:r>
                        <a:rPr lang="en-SG" sz="2000" dirty="0">
                          <a:effectLst/>
                          <a:latin typeface="+mn-lt"/>
                          <a:ea typeface="DengXian" panose="02010600030101010101" pitchFamily="2" charset="-122"/>
                          <a:cs typeface="Times New Roman" panose="02020603050405020304" pitchFamily="18" charset="0"/>
                        </a:rPr>
                        <a:t> abuse</a:t>
                      </a:r>
                    </a:p>
                  </a:txBody>
                  <a:tcPr marL="68580" marR="68580" marT="0" marB="0"/>
                </a:tc>
                <a:tc>
                  <a:txBody>
                    <a:bodyPr/>
                    <a:lstStyle/>
                    <a:p>
                      <a:pPr algn="ctr">
                        <a:lnSpc>
                          <a:spcPct val="107000"/>
                        </a:lnSpc>
                        <a:spcAft>
                          <a:spcPts val="0"/>
                        </a:spcAft>
                      </a:pPr>
                      <a:r>
                        <a:rPr lang="en-SG" sz="2000">
                          <a:effectLst/>
                        </a:rPr>
                        <a:t>0</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338606317"/>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R </a:t>
                      </a:r>
                      <a:r>
                        <a:rPr lang="en-SG" sz="2000" dirty="0" err="1">
                          <a:effectLst/>
                          <a:latin typeface="+mn-lt"/>
                          <a:ea typeface="DengXian" panose="02010600030101010101" pitchFamily="2" charset="-122"/>
                          <a:cs typeface="Times New Roman" panose="02020603050405020304" pitchFamily="18" charset="0"/>
                        </a:rPr>
                        <a:t>ational</a:t>
                      </a:r>
                      <a:r>
                        <a:rPr lang="en-SG" sz="2000" dirty="0">
                          <a:effectLst/>
                          <a:latin typeface="+mn-lt"/>
                          <a:ea typeface="DengXian" panose="02010600030101010101" pitchFamily="2" charset="-122"/>
                          <a:cs typeface="Times New Roman" panose="02020603050405020304" pitchFamily="18" charset="0"/>
                        </a:rPr>
                        <a:t> thinking loss</a:t>
                      </a: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8383819"/>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S </a:t>
                      </a:r>
                      <a:r>
                        <a:rPr lang="en-SG" sz="2000" dirty="0" err="1">
                          <a:effectLst/>
                          <a:latin typeface="+mn-lt"/>
                          <a:ea typeface="DengXian" panose="02010600030101010101" pitchFamily="2" charset="-122"/>
                          <a:cs typeface="Times New Roman" panose="02020603050405020304" pitchFamily="18" charset="0"/>
                        </a:rPr>
                        <a:t>ocial</a:t>
                      </a:r>
                      <a:r>
                        <a:rPr lang="en-SG" sz="2000" dirty="0">
                          <a:effectLst/>
                          <a:latin typeface="+mn-lt"/>
                          <a:ea typeface="DengXian" panose="02010600030101010101" pitchFamily="2" charset="-122"/>
                          <a:cs typeface="Times New Roman" panose="02020603050405020304" pitchFamily="18" charset="0"/>
                        </a:rPr>
                        <a:t> support loss</a:t>
                      </a:r>
                    </a:p>
                  </a:txBody>
                  <a:tcPr marL="68580" marR="68580" marT="0" marB="0"/>
                </a:tc>
                <a:tc>
                  <a:txBody>
                    <a:bodyPr/>
                    <a:lstStyle/>
                    <a:p>
                      <a:pPr algn="ctr">
                        <a:lnSpc>
                          <a:spcPct val="107000"/>
                        </a:lnSpc>
                        <a:spcAft>
                          <a:spcPts val="0"/>
                        </a:spcAft>
                      </a:pPr>
                      <a:r>
                        <a:rPr lang="en-SG" sz="2000">
                          <a:effectLst/>
                        </a:rPr>
                        <a:t>0</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30887560"/>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O </a:t>
                      </a:r>
                      <a:r>
                        <a:rPr lang="en-SG" sz="2000" dirty="0" err="1">
                          <a:effectLst/>
                          <a:latin typeface="+mn-lt"/>
                          <a:ea typeface="DengXian" panose="02010600030101010101" pitchFamily="2" charset="-122"/>
                          <a:cs typeface="Times New Roman" panose="02020603050405020304" pitchFamily="18" charset="0"/>
                        </a:rPr>
                        <a:t>rganised</a:t>
                      </a:r>
                      <a:r>
                        <a:rPr lang="en-SG" sz="2000" dirty="0">
                          <a:effectLst/>
                          <a:latin typeface="+mn-lt"/>
                          <a:ea typeface="DengXian" panose="02010600030101010101" pitchFamily="2" charset="-122"/>
                          <a:cs typeface="Times New Roman" panose="02020603050405020304" pitchFamily="18" charset="0"/>
                        </a:rPr>
                        <a:t> suicide plan</a:t>
                      </a:r>
                    </a:p>
                  </a:txBody>
                  <a:tcPr marL="68580" marR="68580" marT="0" marB="0"/>
                </a:tc>
                <a:tc>
                  <a:txBody>
                    <a:bodyPr/>
                    <a:lstStyle/>
                    <a:p>
                      <a:pPr algn="ctr">
                        <a:lnSpc>
                          <a:spcPct val="107000"/>
                        </a:lnSpc>
                        <a:spcAft>
                          <a:spcPts val="0"/>
                        </a:spcAft>
                      </a:pPr>
                      <a:r>
                        <a:rPr lang="en-SG" sz="2000">
                          <a:effectLst/>
                        </a:rPr>
                        <a:t>0</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600038794"/>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N </a:t>
                      </a:r>
                      <a:r>
                        <a:rPr lang="en-SG" sz="2000" dirty="0">
                          <a:effectLst/>
                          <a:latin typeface="+mn-lt"/>
                          <a:ea typeface="DengXian" panose="02010600030101010101" pitchFamily="2" charset="-122"/>
                          <a:cs typeface="Times New Roman" panose="02020603050405020304" pitchFamily="18" charset="0"/>
                        </a:rPr>
                        <a:t>o spouse (divorced, separated, widowed or single)</a:t>
                      </a: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51511490"/>
                  </a:ext>
                </a:extLst>
              </a:tr>
              <a:tr h="297085">
                <a:tc>
                  <a:txBody>
                    <a:bodyPr/>
                    <a:lstStyle/>
                    <a:p>
                      <a:pPr>
                        <a:lnSpc>
                          <a:spcPct val="107000"/>
                        </a:lnSpc>
                        <a:spcAft>
                          <a:spcPts val="0"/>
                        </a:spcAft>
                      </a:pPr>
                      <a:r>
                        <a:rPr lang="en-SG" sz="2000" b="1" dirty="0">
                          <a:solidFill>
                            <a:schemeClr val="accent1">
                              <a:lumMod val="50000"/>
                            </a:schemeClr>
                          </a:solidFill>
                          <a:effectLst/>
                          <a:latin typeface="+mn-lt"/>
                          <a:ea typeface="DengXian" panose="02010600030101010101" pitchFamily="2" charset="-122"/>
                          <a:cs typeface="Times New Roman" panose="02020603050405020304" pitchFamily="18" charset="0"/>
                        </a:rPr>
                        <a:t>S </a:t>
                      </a:r>
                      <a:r>
                        <a:rPr lang="en-SG" sz="2000" dirty="0" err="1">
                          <a:effectLst/>
                          <a:latin typeface="+mn-lt"/>
                          <a:ea typeface="DengXian" panose="02010600030101010101" pitchFamily="2" charset="-122"/>
                          <a:cs typeface="Times New Roman" panose="02020603050405020304" pitchFamily="18" charset="0"/>
                        </a:rPr>
                        <a:t>ickness</a:t>
                      </a:r>
                      <a:r>
                        <a:rPr lang="en-SG" sz="2000" dirty="0">
                          <a:effectLst/>
                          <a:latin typeface="+mn-lt"/>
                          <a:ea typeface="DengXian" panose="02010600030101010101" pitchFamily="2" charset="-122"/>
                          <a:cs typeface="Times New Roman" panose="02020603050405020304" pitchFamily="18" charset="0"/>
                        </a:rPr>
                        <a:t> (presence of chronic or debilitating illnesses)</a:t>
                      </a:r>
                    </a:p>
                  </a:txBody>
                  <a:tcPr marL="68580" marR="68580" marT="0" marB="0"/>
                </a:tc>
                <a:tc>
                  <a:txBody>
                    <a:bodyPr/>
                    <a:lstStyle/>
                    <a:p>
                      <a:pPr algn="ctr">
                        <a:lnSpc>
                          <a:spcPct val="107000"/>
                        </a:lnSpc>
                        <a:spcAft>
                          <a:spcPts val="0"/>
                        </a:spcAft>
                      </a:pPr>
                      <a:r>
                        <a:rPr lang="en-SG" sz="2000">
                          <a:effectLst/>
                        </a:rPr>
                        <a:t>1</a:t>
                      </a:r>
                      <a:endParaRPr lang="en-SG" sz="200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961209355"/>
                  </a:ext>
                </a:extLst>
              </a:tr>
              <a:tr h="297085">
                <a:tc>
                  <a:txBody>
                    <a:bodyPr/>
                    <a:lstStyle/>
                    <a:p>
                      <a:pPr algn="r">
                        <a:lnSpc>
                          <a:spcPct val="107000"/>
                        </a:lnSpc>
                        <a:spcAft>
                          <a:spcPts val="0"/>
                        </a:spcAft>
                      </a:pPr>
                      <a:r>
                        <a:rPr lang="en-SG" sz="2000" b="1" dirty="0">
                          <a:solidFill>
                            <a:schemeClr val="tx1"/>
                          </a:solidFill>
                          <a:effectLst/>
                        </a:rPr>
                        <a:t>Total score:</a:t>
                      </a:r>
                      <a:endParaRPr lang="en-SG" sz="20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solidFill>
                      <a:schemeClr val="accent1"/>
                    </a:solidFill>
                  </a:tcPr>
                </a:tc>
                <a:tc>
                  <a:txBody>
                    <a:bodyPr/>
                    <a:lstStyle/>
                    <a:p>
                      <a:pPr algn="ctr">
                        <a:lnSpc>
                          <a:spcPct val="107000"/>
                        </a:lnSpc>
                        <a:spcAft>
                          <a:spcPts val="0"/>
                        </a:spcAft>
                      </a:pPr>
                      <a:r>
                        <a:rPr lang="en-SG" sz="2000" b="1" dirty="0">
                          <a:solidFill>
                            <a:schemeClr val="tx1"/>
                          </a:solidFill>
                          <a:effectLst/>
                        </a:rPr>
                        <a:t>5/10</a:t>
                      </a:r>
                      <a:endParaRPr lang="en-SG" sz="20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val="3391523458"/>
                  </a:ext>
                </a:extLst>
              </a:tr>
            </a:tbl>
          </a:graphicData>
        </a:graphic>
      </p:graphicFrame>
      <p:graphicFrame>
        <p:nvGraphicFramePr>
          <p:cNvPr id="5" name="Content Placeholder 3">
            <a:extLst>
              <a:ext uri="{FF2B5EF4-FFF2-40B4-BE49-F238E27FC236}">
                <a16:creationId xmlns:a16="http://schemas.microsoft.com/office/drawing/2014/main" id="{071DBA54-D1DF-4EA0-8D7C-85E439609E28}"/>
              </a:ext>
            </a:extLst>
          </p:cNvPr>
          <p:cNvGraphicFramePr>
            <a:graphicFrameLocks/>
          </p:cNvGraphicFramePr>
          <p:nvPr>
            <p:extLst>
              <p:ext uri="{D42A27DB-BD31-4B8C-83A1-F6EECF244321}">
                <p14:modId xmlns:p14="http://schemas.microsoft.com/office/powerpoint/2010/main" val="2191472334"/>
              </p:ext>
            </p:extLst>
          </p:nvPr>
        </p:nvGraphicFramePr>
        <p:xfrm>
          <a:off x="1293019" y="5624182"/>
          <a:ext cx="9936955" cy="660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0ADDF53-5181-4953-B5C0-1CBDBFA84799}"/>
              </a:ext>
            </a:extLst>
          </p:cNvPr>
          <p:cNvSpPr txBox="1"/>
          <p:nvPr/>
        </p:nvSpPr>
        <p:spPr>
          <a:xfrm>
            <a:off x="1216668" y="5406771"/>
            <a:ext cx="10058399" cy="276999"/>
          </a:xfrm>
          <a:prstGeom prst="rect">
            <a:avLst/>
          </a:prstGeom>
          <a:noFill/>
        </p:spPr>
        <p:txBody>
          <a:bodyPr wrap="square" rtlCol="0">
            <a:spAutoFit/>
          </a:bodyPr>
          <a:lstStyle/>
          <a:p>
            <a:r>
              <a:rPr lang="en-SG" sz="1200" dirty="0">
                <a:solidFill>
                  <a:schemeClr val="bg1"/>
                </a:solidFill>
              </a:rPr>
              <a:t>0					3					  5					   7					         10</a:t>
            </a:r>
          </a:p>
        </p:txBody>
      </p:sp>
    </p:spTree>
    <p:extLst>
      <p:ext uri="{BB962C8B-B14F-4D97-AF65-F5344CB8AC3E}">
        <p14:creationId xmlns:p14="http://schemas.microsoft.com/office/powerpoint/2010/main" val="3968976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511E9-17C7-4078-ABB2-A816B5F6F083}"/>
              </a:ext>
            </a:extLst>
          </p:cNvPr>
          <p:cNvSpPr>
            <a:spLocks noGrp="1"/>
          </p:cNvSpPr>
          <p:nvPr>
            <p:ph type="title"/>
          </p:nvPr>
        </p:nvSpPr>
        <p:spPr/>
        <p:txBody>
          <a:bodyPr>
            <a:normAutofit/>
          </a:bodyPr>
          <a:lstStyle/>
          <a:p>
            <a:r>
              <a:rPr lang="en-SG" sz="3600" dirty="0"/>
              <a:t>Common symptoms between Depression &amp; Dementia</a:t>
            </a:r>
            <a:r>
              <a:rPr lang="en-SG" sz="3600" baseline="30000" dirty="0"/>
              <a:t>11</a:t>
            </a:r>
            <a:endParaRPr lang="en-SG" sz="3600" dirty="0"/>
          </a:p>
        </p:txBody>
      </p:sp>
      <p:graphicFrame>
        <p:nvGraphicFramePr>
          <p:cNvPr id="4" name="Table 4">
            <a:extLst>
              <a:ext uri="{FF2B5EF4-FFF2-40B4-BE49-F238E27FC236}">
                <a16:creationId xmlns:a16="http://schemas.microsoft.com/office/drawing/2014/main" id="{7290318E-3A01-420C-B9D3-7A0417DD97E5}"/>
              </a:ext>
            </a:extLst>
          </p:cNvPr>
          <p:cNvGraphicFramePr>
            <a:graphicFrameLocks noGrp="1"/>
          </p:cNvGraphicFramePr>
          <p:nvPr>
            <p:ph idx="1"/>
            <p:extLst>
              <p:ext uri="{D42A27DB-BD31-4B8C-83A1-F6EECF244321}">
                <p14:modId xmlns:p14="http://schemas.microsoft.com/office/powerpoint/2010/main" val="3612357791"/>
              </p:ext>
            </p:extLst>
          </p:nvPr>
        </p:nvGraphicFramePr>
        <p:xfrm>
          <a:off x="1096963" y="1666876"/>
          <a:ext cx="10058397" cy="4519283"/>
        </p:xfrm>
        <a:graphic>
          <a:graphicData uri="http://schemas.openxmlformats.org/drawingml/2006/table">
            <a:tbl>
              <a:tblPr firstRow="1" bandRow="1">
                <a:tableStyleId>{69CF1AB2-1976-4502-BF36-3FF5EA218861}</a:tableStyleId>
              </a:tblPr>
              <a:tblGrid>
                <a:gridCol w="4982995">
                  <a:extLst>
                    <a:ext uri="{9D8B030D-6E8A-4147-A177-3AD203B41FA5}">
                      <a16:colId xmlns:a16="http://schemas.microsoft.com/office/drawing/2014/main" val="3804940569"/>
                    </a:ext>
                  </a:extLst>
                </a:gridCol>
                <a:gridCol w="2598821">
                  <a:extLst>
                    <a:ext uri="{9D8B030D-6E8A-4147-A177-3AD203B41FA5}">
                      <a16:colId xmlns:a16="http://schemas.microsoft.com/office/drawing/2014/main" val="728776788"/>
                    </a:ext>
                  </a:extLst>
                </a:gridCol>
                <a:gridCol w="2476581">
                  <a:extLst>
                    <a:ext uri="{9D8B030D-6E8A-4147-A177-3AD203B41FA5}">
                      <a16:colId xmlns:a16="http://schemas.microsoft.com/office/drawing/2014/main" val="3169079055"/>
                    </a:ext>
                  </a:extLst>
                </a:gridCol>
              </a:tblGrid>
              <a:tr h="404483">
                <a:tc>
                  <a:txBody>
                    <a:bodyPr/>
                    <a:lstStyle/>
                    <a:p>
                      <a:pPr algn="l">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Depression</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Dementia</a:t>
                      </a:r>
                    </a:p>
                  </a:txBody>
                  <a:tcPr marL="68580" marR="68580" marT="0" marB="0"/>
                </a:tc>
                <a:extLst>
                  <a:ext uri="{0D108BD9-81ED-4DB2-BD59-A6C34878D82A}">
                    <a16:rowId xmlns:a16="http://schemas.microsoft.com/office/drawing/2014/main" val="3088829577"/>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Memory problems</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842538876"/>
                  </a:ext>
                </a:extLst>
              </a:tr>
              <a:tr h="237045">
                <a:tc>
                  <a:txBody>
                    <a:bodyPr/>
                    <a:lstStyle/>
                    <a:p>
                      <a:pPr algn="l">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Impaired thinking</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727668199"/>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Impaired concentration</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681535494"/>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Loss of interest/apathy</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042123995"/>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Social withdrawal/isolation</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2670979693"/>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Sleep problems</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355218925"/>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Slowed speech/body movements </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447786267"/>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Irritability</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211172614"/>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Agitation</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2035740298"/>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Hopelessness</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771248343"/>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Sadness</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933912658"/>
                  </a:ext>
                </a:extLst>
              </a:tr>
              <a:tr h="237045">
                <a:tc>
                  <a:txBody>
                    <a:bodyPr/>
                    <a:lstStyle/>
                    <a:p>
                      <a:pPr algn="l">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Thoughts of suicide</a:t>
                      </a:r>
                    </a:p>
                  </a:txBody>
                  <a:tcPr marL="68580" marR="68580" marT="0" marB="0"/>
                </a:tc>
                <a:tc>
                  <a:txBody>
                    <a:bodyPr/>
                    <a:lstStyle/>
                    <a:p>
                      <a:pPr algn="ctr">
                        <a:lnSpc>
                          <a:spcPct val="107000"/>
                        </a:lnSpc>
                        <a:spcAft>
                          <a:spcPts val="0"/>
                        </a:spcAft>
                      </a:pPr>
                      <a:r>
                        <a:rPr lang="en-SG" sz="2200">
                          <a:solidFill>
                            <a:schemeClr val="bg1"/>
                          </a:solidFill>
                          <a:effectLst/>
                          <a:latin typeface="+mn-lt"/>
                          <a:ea typeface="DengXian" panose="02010600030101010101" pitchFamily="2" charset="-122"/>
                          <a:cs typeface="Times New Roman" panose="02020603050405020304" pitchFamily="18" charset="0"/>
                        </a:rPr>
                        <a:t>√</a:t>
                      </a:r>
                    </a:p>
                  </a:txBody>
                  <a:tcPr marL="68580" marR="68580" marT="0" marB="0"/>
                </a:tc>
                <a:tc>
                  <a:txBody>
                    <a:bodyPr/>
                    <a:lstStyle/>
                    <a:p>
                      <a:pPr algn="ctr">
                        <a:lnSpc>
                          <a:spcPct val="107000"/>
                        </a:lnSpc>
                        <a:spcAft>
                          <a:spcPts val="0"/>
                        </a:spcAft>
                      </a:pPr>
                      <a:r>
                        <a:rPr lang="en-SG" sz="2200" dirty="0">
                          <a:solidFill>
                            <a:schemeClr val="bg1"/>
                          </a:solidFill>
                          <a:effectLst/>
                          <a:latin typeface="+mn-lt"/>
                          <a:ea typeface="DengXian" panose="02010600030101010101" pitchFamily="2" charset="-122"/>
                          <a:cs typeface="Times New Roman" panose="02020603050405020304" pitchFamily="18" charset="0"/>
                        </a:rPr>
                        <a:t>X</a:t>
                      </a:r>
                    </a:p>
                  </a:txBody>
                  <a:tcPr marL="68580" marR="68580" marT="0" marB="0"/>
                </a:tc>
                <a:extLst>
                  <a:ext uri="{0D108BD9-81ED-4DB2-BD59-A6C34878D82A}">
                    <a16:rowId xmlns:a16="http://schemas.microsoft.com/office/drawing/2014/main" val="1406157838"/>
                  </a:ext>
                </a:extLst>
              </a:tr>
            </a:tbl>
          </a:graphicData>
        </a:graphic>
      </p:graphicFrame>
    </p:spTree>
    <p:extLst>
      <p:ext uri="{BB962C8B-B14F-4D97-AF65-F5344CB8AC3E}">
        <p14:creationId xmlns:p14="http://schemas.microsoft.com/office/powerpoint/2010/main" val="148923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76C76-2CE1-4F39-9290-1A08643BB252}"/>
              </a:ext>
            </a:extLst>
          </p:cNvPr>
          <p:cNvSpPr>
            <a:spLocks noGrp="1"/>
          </p:cNvSpPr>
          <p:nvPr>
            <p:ph type="title"/>
          </p:nvPr>
        </p:nvSpPr>
        <p:spPr/>
        <p:txBody>
          <a:bodyPr/>
          <a:lstStyle/>
          <a:p>
            <a:r>
              <a:rPr lang="en-SG" sz="4000" dirty="0"/>
              <a:t>Differences between Depression and Dementia </a:t>
            </a:r>
            <a:r>
              <a:rPr lang="en-SG" sz="3600" dirty="0"/>
              <a:t>(adapted)</a:t>
            </a:r>
            <a:r>
              <a:rPr lang="en-SG" sz="3600" baseline="30000" dirty="0"/>
              <a:t>11</a:t>
            </a:r>
            <a:endParaRPr lang="en-SG" dirty="0"/>
          </a:p>
        </p:txBody>
      </p:sp>
      <p:graphicFrame>
        <p:nvGraphicFramePr>
          <p:cNvPr id="4" name="Table 4">
            <a:extLst>
              <a:ext uri="{FF2B5EF4-FFF2-40B4-BE49-F238E27FC236}">
                <a16:creationId xmlns:a16="http://schemas.microsoft.com/office/drawing/2014/main" id="{98079EBA-A273-488E-86A2-0FAFE50B134B}"/>
              </a:ext>
            </a:extLst>
          </p:cNvPr>
          <p:cNvGraphicFramePr>
            <a:graphicFrameLocks noGrp="1"/>
          </p:cNvGraphicFramePr>
          <p:nvPr>
            <p:ph idx="1"/>
            <p:extLst>
              <p:ext uri="{D42A27DB-BD31-4B8C-83A1-F6EECF244321}">
                <p14:modId xmlns:p14="http://schemas.microsoft.com/office/powerpoint/2010/main" val="1101370540"/>
              </p:ext>
            </p:extLst>
          </p:nvPr>
        </p:nvGraphicFramePr>
        <p:xfrm>
          <a:off x="1096963" y="1666876"/>
          <a:ext cx="10058397" cy="4601451"/>
        </p:xfrm>
        <a:graphic>
          <a:graphicData uri="http://schemas.openxmlformats.org/drawingml/2006/table">
            <a:tbl>
              <a:tblPr firstRow="1" bandRow="1">
                <a:tableStyleId>{69CF1AB2-1976-4502-BF36-3FF5EA218861}</a:tableStyleId>
              </a:tblPr>
              <a:tblGrid>
                <a:gridCol w="2865437">
                  <a:extLst>
                    <a:ext uri="{9D8B030D-6E8A-4147-A177-3AD203B41FA5}">
                      <a16:colId xmlns:a16="http://schemas.microsoft.com/office/drawing/2014/main" val="3883091234"/>
                    </a:ext>
                  </a:extLst>
                </a:gridCol>
                <a:gridCol w="3609474">
                  <a:extLst>
                    <a:ext uri="{9D8B030D-6E8A-4147-A177-3AD203B41FA5}">
                      <a16:colId xmlns:a16="http://schemas.microsoft.com/office/drawing/2014/main" val="2630434655"/>
                    </a:ext>
                  </a:extLst>
                </a:gridCol>
                <a:gridCol w="3583486">
                  <a:extLst>
                    <a:ext uri="{9D8B030D-6E8A-4147-A177-3AD203B41FA5}">
                      <a16:colId xmlns:a16="http://schemas.microsoft.com/office/drawing/2014/main" val="1208804644"/>
                    </a:ext>
                  </a:extLst>
                </a:gridCol>
              </a:tblGrid>
              <a:tr h="322345">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 </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Depression </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Dementia</a:t>
                      </a:r>
                    </a:p>
                  </a:txBody>
                  <a:tcPr marL="68580" marR="68580" marT="0" marB="0"/>
                </a:tc>
                <a:extLst>
                  <a:ext uri="{0D108BD9-81ED-4DB2-BD59-A6C34878D82A}">
                    <a16:rowId xmlns:a16="http://schemas.microsoft.com/office/drawing/2014/main" val="4133006193"/>
                  </a:ext>
                </a:extLst>
              </a:tr>
              <a:tr h="246272">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Onset </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Weeks to months</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Months to years</a:t>
                      </a:r>
                    </a:p>
                  </a:txBody>
                  <a:tcPr marL="68580" marR="68580" marT="0" marB="0"/>
                </a:tc>
                <a:extLst>
                  <a:ext uri="{0D108BD9-81ED-4DB2-BD59-A6C34878D82A}">
                    <a16:rowId xmlns:a16="http://schemas.microsoft.com/office/drawing/2014/main" val="1635971879"/>
                  </a:ext>
                </a:extLst>
              </a:tr>
              <a:tr h="246272">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Mood </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Low/apathetic</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Fluctuates</a:t>
                      </a:r>
                    </a:p>
                  </a:txBody>
                  <a:tcPr marL="68580" marR="68580" marT="0" marB="0"/>
                </a:tc>
                <a:extLst>
                  <a:ext uri="{0D108BD9-81ED-4DB2-BD59-A6C34878D82A}">
                    <a16:rowId xmlns:a16="http://schemas.microsoft.com/office/drawing/2014/main" val="1309601596"/>
                  </a:ext>
                </a:extLst>
              </a:tr>
              <a:tr h="264023">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Course</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Chronic; responds to treatment</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Chronic, with slow deterioration over time</a:t>
                      </a:r>
                    </a:p>
                  </a:txBody>
                  <a:tcPr marL="68580" marR="68580" marT="0" marB="0"/>
                </a:tc>
                <a:extLst>
                  <a:ext uri="{0D108BD9-81ED-4DB2-BD59-A6C34878D82A}">
                    <a16:rowId xmlns:a16="http://schemas.microsoft.com/office/drawing/2014/main" val="3089638276"/>
                  </a:ext>
                </a:extLst>
              </a:tr>
              <a:tr h="503940">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Self-awareness</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Likely to be concerned about memory impairment</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Likely to hide or be unaware of cognitive deficits</a:t>
                      </a:r>
                    </a:p>
                  </a:txBody>
                  <a:tcPr marL="68580" marR="68580" marT="0" marB="0"/>
                </a:tc>
                <a:extLst>
                  <a:ext uri="{0D108BD9-81ED-4DB2-BD59-A6C34878D82A}">
                    <a16:rowId xmlns:a16="http://schemas.microsoft.com/office/drawing/2014/main" val="827963103"/>
                  </a:ext>
                </a:extLst>
              </a:tr>
              <a:tr h="503940">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Activities of Daily Living (ADLs)</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May neglect basic self-care</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May be intact early, impaired as disease progresses</a:t>
                      </a:r>
                    </a:p>
                  </a:txBody>
                  <a:tcPr marL="68580" marR="68580" marT="0" marB="0"/>
                </a:tc>
                <a:extLst>
                  <a:ext uri="{0D108BD9-81ED-4DB2-BD59-A6C34878D82A}">
                    <a16:rowId xmlns:a16="http://schemas.microsoft.com/office/drawing/2014/main" val="752009504"/>
                  </a:ext>
                </a:extLst>
              </a:tr>
              <a:tr h="503940">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Instrumental Activities of Daily Living (IADLs)</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May be intact or impaired</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May be intact early, impaired before ADLs as disease progresses</a:t>
                      </a:r>
                    </a:p>
                  </a:txBody>
                  <a:tcPr marL="68580" marR="68580" marT="0" marB="0"/>
                </a:tc>
                <a:extLst>
                  <a:ext uri="{0D108BD9-81ED-4DB2-BD59-A6C34878D82A}">
                    <a16:rowId xmlns:a16="http://schemas.microsoft.com/office/drawing/2014/main" val="1048673328"/>
                  </a:ext>
                </a:extLst>
              </a:tr>
              <a:tr h="246272">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Suicidal thoughts</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Present</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Unlikely </a:t>
                      </a:r>
                    </a:p>
                  </a:txBody>
                  <a:tcPr marL="68580" marR="68580" marT="0" marB="0"/>
                </a:tc>
                <a:extLst>
                  <a:ext uri="{0D108BD9-81ED-4DB2-BD59-A6C34878D82A}">
                    <a16:rowId xmlns:a16="http://schemas.microsoft.com/office/drawing/2014/main" val="3010328212"/>
                  </a:ext>
                </a:extLst>
              </a:tr>
              <a:tr h="503940">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Memory</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Occasional memory lapses or trouble concentrating</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Chronic problems storing new information</a:t>
                      </a:r>
                    </a:p>
                  </a:txBody>
                  <a:tcPr marL="68580" marR="68580" marT="0" marB="0"/>
                </a:tc>
                <a:extLst>
                  <a:ext uri="{0D108BD9-81ED-4DB2-BD59-A6C34878D82A}">
                    <a16:rowId xmlns:a16="http://schemas.microsoft.com/office/drawing/2014/main" val="1488563833"/>
                  </a:ext>
                </a:extLst>
              </a:tr>
              <a:tr h="246272">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Orientation to person, place time</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Generally intact</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Tend to be confused in orientation</a:t>
                      </a:r>
                    </a:p>
                  </a:txBody>
                  <a:tcPr marL="68580" marR="68580" marT="0" marB="0"/>
                </a:tc>
                <a:extLst>
                  <a:ext uri="{0D108BD9-81ED-4DB2-BD59-A6C34878D82A}">
                    <a16:rowId xmlns:a16="http://schemas.microsoft.com/office/drawing/2014/main" val="2158113668"/>
                  </a:ext>
                </a:extLst>
              </a:tr>
              <a:tr h="246272">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Language</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Not affected, though speech may be slow</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Affected </a:t>
                      </a:r>
                    </a:p>
                  </a:txBody>
                  <a:tcPr marL="68580" marR="68580" marT="0" marB="0"/>
                </a:tc>
                <a:extLst>
                  <a:ext uri="{0D108BD9-81ED-4DB2-BD59-A6C34878D82A}">
                    <a16:rowId xmlns:a16="http://schemas.microsoft.com/office/drawing/2014/main" val="1021589260"/>
                  </a:ext>
                </a:extLst>
              </a:tr>
              <a:tr h="264023">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Use of familiar objects</a:t>
                      </a:r>
                    </a:p>
                  </a:txBody>
                  <a:tcPr marL="68580" marR="68580" marT="0" marB="0"/>
                </a:tc>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No apraxia eg. putting on of shirt, buttoning</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Apraxia</a:t>
                      </a:r>
                    </a:p>
                  </a:txBody>
                  <a:tcPr marL="68580" marR="68580" marT="0" marB="0"/>
                </a:tc>
                <a:extLst>
                  <a:ext uri="{0D108BD9-81ED-4DB2-BD59-A6C34878D82A}">
                    <a16:rowId xmlns:a16="http://schemas.microsoft.com/office/drawing/2014/main" val="1374871688"/>
                  </a:ext>
                </a:extLst>
              </a:tr>
              <a:tr h="503940">
                <a:tc>
                  <a:txBody>
                    <a:bodyPr/>
                    <a:lstStyle/>
                    <a:p>
                      <a:pPr>
                        <a:lnSpc>
                          <a:spcPct val="107000"/>
                        </a:lnSpc>
                        <a:spcAft>
                          <a:spcPts val="0"/>
                        </a:spcAft>
                      </a:pPr>
                      <a:r>
                        <a:rPr lang="en-SG" sz="1400">
                          <a:solidFill>
                            <a:schemeClr val="bg1"/>
                          </a:solidFill>
                          <a:effectLst/>
                          <a:latin typeface="+mn-lt"/>
                          <a:ea typeface="DengXian" panose="02010600030101010101" pitchFamily="2" charset="-122"/>
                          <a:cs typeface="Times New Roman" panose="02020603050405020304" pitchFamily="18" charset="0"/>
                        </a:rPr>
                        <a:t>Negativity</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Negative spin on anything or everything within their surrounding</a:t>
                      </a:r>
                    </a:p>
                  </a:txBody>
                  <a:tcPr marL="68580" marR="68580" marT="0" marB="0"/>
                </a:tc>
                <a:tc>
                  <a:txBody>
                    <a:bodyPr/>
                    <a:lstStyle/>
                    <a:p>
                      <a:pPr>
                        <a:lnSpc>
                          <a:spcPct val="107000"/>
                        </a:lnSpc>
                        <a:spcAft>
                          <a:spcPts val="0"/>
                        </a:spcAft>
                      </a:pPr>
                      <a:r>
                        <a:rPr lang="en-SG" sz="1400" dirty="0">
                          <a:solidFill>
                            <a:schemeClr val="bg1"/>
                          </a:solidFill>
                          <a:effectLst/>
                          <a:latin typeface="+mn-lt"/>
                          <a:ea typeface="DengXian" panose="02010600030101010101" pitchFamily="2" charset="-122"/>
                          <a:cs typeface="Times New Roman" panose="02020603050405020304" pitchFamily="18" charset="0"/>
                        </a:rPr>
                        <a:t>Tend to cover-up</a:t>
                      </a:r>
                    </a:p>
                  </a:txBody>
                  <a:tcPr marL="68580" marR="68580" marT="0" marB="0"/>
                </a:tc>
                <a:extLst>
                  <a:ext uri="{0D108BD9-81ED-4DB2-BD59-A6C34878D82A}">
                    <a16:rowId xmlns:a16="http://schemas.microsoft.com/office/drawing/2014/main" val="2611168298"/>
                  </a:ext>
                </a:extLst>
              </a:tr>
            </a:tbl>
          </a:graphicData>
        </a:graphic>
      </p:graphicFrame>
    </p:spTree>
    <p:extLst>
      <p:ext uri="{BB962C8B-B14F-4D97-AF65-F5344CB8AC3E}">
        <p14:creationId xmlns:p14="http://schemas.microsoft.com/office/powerpoint/2010/main" val="413472895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CA72677B-2F8C-4192-8EBE-D360BE3B20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9718D498E7B40A67246C244BAC33A" ma:contentTypeVersion="1" ma:contentTypeDescription="Create a new document." ma:contentTypeScope="" ma:versionID="e0fe1366dc22493bdb77793b0f72a330">
  <xsd:schema xmlns:xsd="http://www.w3.org/2001/XMLSchema" xmlns:xs="http://www.w3.org/2001/XMLSchema" xmlns:p="http://schemas.microsoft.com/office/2006/metadata/properties" xmlns:ns1="http://schemas.microsoft.com/sharepoint/v3" targetNamespace="http://schemas.microsoft.com/office/2006/metadata/properties" ma:root="true" ma:fieldsID="ff01fac345008aa34b3a53f2166bf3c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9F04FE2-7938-4008-B904-78D6D97CAD35}"/>
</file>

<file path=customXml/itemProps2.xml><?xml version="1.0" encoding="utf-8"?>
<ds:datastoreItem xmlns:ds="http://schemas.openxmlformats.org/officeDocument/2006/customXml" ds:itemID="{9C390C3D-06E5-48CE-991E-DC99E57410BA}"/>
</file>

<file path=customXml/itemProps3.xml><?xml version="1.0" encoding="utf-8"?>
<ds:datastoreItem xmlns:ds="http://schemas.openxmlformats.org/officeDocument/2006/customXml" ds:itemID="{D942DC24-636A-4D3E-8C8A-67895A63AA1C}"/>
</file>

<file path=docProps/app.xml><?xml version="1.0" encoding="utf-8"?>
<Properties xmlns="http://schemas.openxmlformats.org/officeDocument/2006/extended-properties" xmlns:vt="http://schemas.openxmlformats.org/officeDocument/2006/docPropsVTypes">
  <Template>Retrospect</Template>
  <TotalTime>1561</TotalTime>
  <Words>3919</Words>
  <Application>Microsoft Office PowerPoint</Application>
  <PresentationFormat>Widescreen</PresentationFormat>
  <Paragraphs>639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Times New Roman</vt:lpstr>
      <vt:lpstr>Wingdings</vt:lpstr>
      <vt:lpstr>Retrospect</vt:lpstr>
      <vt:lpstr>Depression or Dementia?</vt:lpstr>
      <vt:lpstr>Jaya fulfils the DSM-5 Criteria of Major Depressive Disorder (MDD)(simplified)5</vt:lpstr>
      <vt:lpstr>PowerPoint Presentation</vt:lpstr>
      <vt:lpstr>Severity score of PHQ-9</vt:lpstr>
      <vt:lpstr>PowerPoint Presentation</vt:lpstr>
      <vt:lpstr>Jaya’s Abbreviated Mental Test Score2</vt:lpstr>
      <vt:lpstr>Jaya’s Suicidal Risk Assessment (SAD PERSONS scale)18</vt:lpstr>
      <vt:lpstr>Common symptoms between Depression &amp; Dementia11</vt:lpstr>
      <vt:lpstr>Differences between Depression and Dementia (adapted)11</vt:lpstr>
      <vt:lpstr>Physical Conditions &amp; Medications Commonly Associated With Depressive Symptoms (adapted)3</vt:lpstr>
      <vt:lpstr>Laboratory investigations (if clinically indicated)2</vt:lpstr>
      <vt:lpstr>Antidepressants</vt:lpstr>
      <vt:lpstr>PowerPoint Presentation</vt:lpstr>
      <vt:lpstr>PowerPoint Presentation</vt:lpstr>
      <vt:lpstr>General Prescribing Principles2,3</vt:lpstr>
      <vt:lpstr>General Prescribing Principles2,3</vt:lpstr>
      <vt:lpstr>General Prescribing Principles2,3</vt:lpstr>
      <vt:lpstr>What is Serotonin Syndrome3?</vt:lpstr>
      <vt:lpstr>PowerPoint Presentation</vt:lpstr>
      <vt:lpstr>When to Refer</vt:lpstr>
      <vt:lpstr>REFERENCES (PART 1)</vt:lpstr>
      <vt:lpstr>REFERENCES (PART 2)</vt:lpstr>
      <vt:lpstr>ACKNOWLEDGEMENT</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Liong Soo Sian</dc:creator>
  <cp:lastModifiedBy>Charity Low</cp:lastModifiedBy>
  <cp:revision>168</cp:revision>
  <dcterms:created xsi:type="dcterms:W3CDTF">2020-04-11T05:09:01Z</dcterms:created>
  <dcterms:modified xsi:type="dcterms:W3CDTF">2020-07-22T10:07:53Z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0x0101004A69718D498E7B40A67246C244BAC33A</vt:lpwstr>
  </property>
</Properties>
</file>