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778" r:id="rId4"/>
  </p:sldMasterIdLst>
  <p:notesMasterIdLst>
    <p:notesMasterId r:id="rId28"/>
  </p:notesMasterIdLst>
  <p:sldIdLst>
    <p:sldId id="256" r:id="rId5"/>
    <p:sldId id="263" r:id="rId6"/>
    <p:sldId id="258" r:id="rId7"/>
    <p:sldId id="261" r:id="rId8"/>
    <p:sldId id="264" r:id="rId9"/>
    <p:sldId id="266" r:id="rId10"/>
    <p:sldId id="267" r:id="rId11"/>
    <p:sldId id="305" r:id="rId12"/>
    <p:sldId id="306" r:id="rId13"/>
    <p:sldId id="268" r:id="rId14"/>
    <p:sldId id="314" r:id="rId15"/>
    <p:sldId id="315" r:id="rId16"/>
    <p:sldId id="313" r:id="rId17"/>
    <p:sldId id="302" r:id="rId18"/>
    <p:sldId id="308" r:id="rId19"/>
    <p:sldId id="307" r:id="rId20"/>
    <p:sldId id="277" r:id="rId21"/>
    <p:sldId id="278" r:id="rId22"/>
    <p:sldId id="281" r:id="rId23"/>
    <p:sldId id="303" r:id="rId24"/>
    <p:sldId id="316" r:id="rId25"/>
    <p:sldId id="282" r:id="rId26"/>
    <p:sldId id="283" r:id="rId2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a Yu Cong Eugene" initials="CYCE" lastIdx="1" clrIdx="0">
    <p:extLst>
      <p:ext uri="{19B8F6BF-5375-455C-9EA6-DF929625EA0E}">
        <p15:presenceInfo xmlns:p15="http://schemas.microsoft.com/office/powerpoint/2012/main" userId="840c918973898951" providerId="Windows Live"/>
      </p:ext>
    </p:extLst>
  </p:cmAuthor>
  <p:cmAuthor id="2" name="Lau Boon Jia" initials="LBJ" lastIdx="6" clrIdx="1">
    <p:extLst>
      <p:ext uri="{19B8F6BF-5375-455C-9EA6-DF929625EA0E}">
        <p15:presenceInfo xmlns:p15="http://schemas.microsoft.com/office/powerpoint/2012/main" userId="S-1-5-21-154280456-1944677375-1177442754-313372" providerId="AD"/>
      </p:ext>
    </p:extLst>
  </p:cmAuthor>
  <p:cmAuthor id="3" name="Charity Low" initials="CL" lastIdx="1" clrIdx="2">
    <p:extLst>
      <p:ext uri="{19B8F6BF-5375-455C-9EA6-DF929625EA0E}">
        <p15:presenceInfo xmlns:p15="http://schemas.microsoft.com/office/powerpoint/2012/main" userId="604c123ca7b95e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8DA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31" autoAdjust="0"/>
    <p:restoredTop sz="94343" autoAdjust="0"/>
  </p:normalViewPr>
  <p:slideViewPr>
    <p:cSldViewPr snapToGrid="0">
      <p:cViewPr varScale="1">
        <p:scale>
          <a:sx n="81" d="100"/>
          <a:sy n="81" d="100"/>
        </p:scale>
        <p:origin x="1066" y="48"/>
      </p:cViewPr>
      <p:guideLst/>
    </p:cSldViewPr>
  </p:slideViewPr>
  <p:outlineViewPr>
    <p:cViewPr>
      <p:scale>
        <a:sx n="33" d="100"/>
        <a:sy n="33" d="100"/>
      </p:scale>
      <p:origin x="0" y="-1225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488A717-E5D0-4715-B089-B0118CC0E925}" type="datetimeFigureOut">
              <a:rPr lang="en-SG" smtClean="0"/>
              <a:t>6/3/2025</a:t>
            </a:fld>
            <a:endParaRPr lang="en-SG"/>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1AACB14-6ECF-49B9-B4D9-AD597E88E0F5}" type="slidenum">
              <a:rPr lang="en-SG" smtClean="0"/>
              <a:t>‹#›</a:t>
            </a:fld>
            <a:endParaRPr lang="en-SG"/>
          </a:p>
        </p:txBody>
      </p:sp>
    </p:spTree>
    <p:extLst>
      <p:ext uri="{BB962C8B-B14F-4D97-AF65-F5344CB8AC3E}">
        <p14:creationId xmlns:p14="http://schemas.microsoft.com/office/powerpoint/2010/main" val="313875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1AACB14-6ECF-49B9-B4D9-AD597E88E0F5}" type="slidenum">
              <a:rPr lang="en-SG" smtClean="0"/>
              <a:t>12</a:t>
            </a:fld>
            <a:endParaRPr lang="en-SG"/>
          </a:p>
        </p:txBody>
      </p:sp>
    </p:spTree>
    <p:extLst>
      <p:ext uri="{BB962C8B-B14F-4D97-AF65-F5344CB8AC3E}">
        <p14:creationId xmlns:p14="http://schemas.microsoft.com/office/powerpoint/2010/main" val="73391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5303DA3-DE3D-9097-9C10-D98D0F6C9945}"/>
              </a:ext>
            </a:extLst>
          </p:cNvPr>
          <p:cNvSpPr txBox="1"/>
          <p:nvPr userDrawn="1"/>
        </p:nvSpPr>
        <p:spPr>
          <a:xfrm>
            <a:off x="1097280" y="6446669"/>
            <a:ext cx="10058400" cy="64633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i="1" dirty="0">
                <a:solidFill>
                  <a:schemeClr val="bg1">
                    <a:alpha val="60000"/>
                  </a:schemeClr>
                </a:solidFill>
              </a:rPr>
              <a:t>Mental health CME for primary care</a:t>
            </a:r>
            <a:r>
              <a:rPr lang="en-SG" dirty="0">
                <a:solidFill>
                  <a:schemeClr val="bg1">
                    <a:alpha val="60000"/>
                  </a:schemeClr>
                </a:solidFill>
              </a:rPr>
              <a:t>										</a:t>
            </a:r>
            <a:r>
              <a:rPr lang="en-US" dirty="0">
                <a:solidFill>
                  <a:schemeClr val="bg1">
                    <a:alpha val="60000"/>
                  </a:schemeClr>
                </a:solidFill>
              </a:rPr>
              <a:t>VASECME@gmail.com</a:t>
            </a:r>
          </a:p>
          <a:p>
            <a:endParaRPr lang="en-SG" dirty="0">
              <a:solidFill>
                <a:schemeClr val="bg1">
                  <a:alpha val="60000"/>
                </a:schemeClr>
              </a:solidFill>
            </a:endParaRPr>
          </a:p>
        </p:txBody>
      </p:sp>
    </p:spTree>
    <p:extLst>
      <p:ext uri="{BB962C8B-B14F-4D97-AF65-F5344CB8AC3E}">
        <p14:creationId xmlns:p14="http://schemas.microsoft.com/office/powerpoint/2010/main" val="289331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734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a:extLst>
              <a:ext uri="{FF2B5EF4-FFF2-40B4-BE49-F238E27FC236}">
                <a16:creationId xmlns:a16="http://schemas.microsoft.com/office/drawing/2014/main" id="{367AB10B-43DC-C132-6AB0-573E217966AD}"/>
              </a:ext>
            </a:extLst>
          </p:cNvPr>
          <p:cNvSpPr txBox="1"/>
          <p:nvPr userDrawn="1"/>
        </p:nvSpPr>
        <p:spPr>
          <a:xfrm>
            <a:off x="1097280" y="6446669"/>
            <a:ext cx="10058400" cy="64633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i="1" dirty="0">
                <a:solidFill>
                  <a:schemeClr val="bg1">
                    <a:alpha val="60000"/>
                  </a:schemeClr>
                </a:solidFill>
              </a:rPr>
              <a:t>Mental health CME for primary care</a:t>
            </a:r>
            <a:r>
              <a:rPr lang="en-SG" dirty="0">
                <a:solidFill>
                  <a:schemeClr val="bg1">
                    <a:alpha val="60000"/>
                  </a:schemeClr>
                </a:solidFill>
              </a:rPr>
              <a:t>										</a:t>
            </a:r>
            <a:r>
              <a:rPr lang="en-US" dirty="0">
                <a:solidFill>
                  <a:schemeClr val="bg1">
                    <a:alpha val="60000"/>
                  </a:schemeClr>
                </a:solidFill>
              </a:rPr>
              <a:t>VASECME@gmail.com</a:t>
            </a:r>
          </a:p>
          <a:p>
            <a:endParaRPr lang="en-SG" dirty="0">
              <a:solidFill>
                <a:schemeClr val="bg1">
                  <a:alpha val="60000"/>
                </a:schemeClr>
              </a:solidFill>
            </a:endParaRPr>
          </a:p>
        </p:txBody>
      </p:sp>
    </p:spTree>
    <p:extLst>
      <p:ext uri="{BB962C8B-B14F-4D97-AF65-F5344CB8AC3E}">
        <p14:creationId xmlns:p14="http://schemas.microsoft.com/office/powerpoint/2010/main" val="98475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8362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5AECCB-C167-2011-4841-660D0E562A4E}"/>
              </a:ext>
            </a:extLst>
          </p:cNvPr>
          <p:cNvSpPr txBox="1"/>
          <p:nvPr userDrawn="1"/>
        </p:nvSpPr>
        <p:spPr>
          <a:xfrm>
            <a:off x="1097280" y="6446669"/>
            <a:ext cx="10058400" cy="64633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i="1" dirty="0">
                <a:solidFill>
                  <a:schemeClr val="bg1">
                    <a:alpha val="60000"/>
                  </a:schemeClr>
                </a:solidFill>
              </a:rPr>
              <a:t>Mental health CME for primary care</a:t>
            </a:r>
            <a:r>
              <a:rPr lang="en-SG" dirty="0">
                <a:solidFill>
                  <a:schemeClr val="bg1">
                    <a:alpha val="60000"/>
                  </a:schemeClr>
                </a:solidFill>
              </a:rPr>
              <a:t>										</a:t>
            </a:r>
            <a:r>
              <a:rPr lang="en-US" dirty="0">
                <a:solidFill>
                  <a:schemeClr val="bg1">
                    <a:alpha val="60000"/>
                  </a:schemeClr>
                </a:solidFill>
              </a:rPr>
              <a:t>VASECME@gmail.com</a:t>
            </a:r>
          </a:p>
          <a:p>
            <a:endParaRPr lang="en-SG" dirty="0">
              <a:solidFill>
                <a:schemeClr val="bg1">
                  <a:alpha val="60000"/>
                </a:schemeClr>
              </a:solidFill>
            </a:endParaRPr>
          </a:p>
        </p:txBody>
      </p:sp>
    </p:spTree>
    <p:extLst>
      <p:ext uri="{BB962C8B-B14F-4D97-AF65-F5344CB8AC3E}">
        <p14:creationId xmlns:p14="http://schemas.microsoft.com/office/powerpoint/2010/main" val="251300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543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319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29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extBox 9">
            <a:extLst>
              <a:ext uri="{FF2B5EF4-FFF2-40B4-BE49-F238E27FC236}">
                <a16:creationId xmlns:a16="http://schemas.microsoft.com/office/drawing/2014/main" id="{6D043008-8FC1-7B02-39B5-0BD57A1136E9}"/>
              </a:ext>
            </a:extLst>
          </p:cNvPr>
          <p:cNvSpPr txBox="1"/>
          <p:nvPr userDrawn="1"/>
        </p:nvSpPr>
        <p:spPr>
          <a:xfrm>
            <a:off x="1097280" y="6446669"/>
            <a:ext cx="10058400" cy="64633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i="1" dirty="0">
                <a:solidFill>
                  <a:schemeClr val="bg1">
                    <a:alpha val="60000"/>
                  </a:schemeClr>
                </a:solidFill>
              </a:rPr>
              <a:t>Mental health CME for primary care</a:t>
            </a:r>
            <a:r>
              <a:rPr lang="en-SG" dirty="0">
                <a:solidFill>
                  <a:schemeClr val="bg1">
                    <a:alpha val="60000"/>
                  </a:schemeClr>
                </a:solidFill>
              </a:rPr>
              <a:t>										</a:t>
            </a:r>
            <a:r>
              <a:rPr lang="en-US" dirty="0">
                <a:solidFill>
                  <a:schemeClr val="bg1">
                    <a:alpha val="60000"/>
                  </a:schemeClr>
                </a:solidFill>
              </a:rPr>
              <a:t>VASECME@gmail.com</a:t>
            </a:r>
          </a:p>
          <a:p>
            <a:endParaRPr lang="en-SG" dirty="0">
              <a:solidFill>
                <a:schemeClr val="bg1">
                  <a:alpha val="60000"/>
                </a:schemeClr>
              </a:solidFill>
            </a:endParaRPr>
          </a:p>
        </p:txBody>
      </p:sp>
    </p:spTree>
    <p:extLst>
      <p:ext uri="{BB962C8B-B14F-4D97-AF65-F5344CB8AC3E}">
        <p14:creationId xmlns:p14="http://schemas.microsoft.com/office/powerpoint/2010/main" val="358641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082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extBox 9">
            <a:extLst>
              <a:ext uri="{FF2B5EF4-FFF2-40B4-BE49-F238E27FC236}">
                <a16:creationId xmlns:a16="http://schemas.microsoft.com/office/drawing/2014/main" id="{48B61A62-554C-76D5-6E54-91BDAE1AE1E0}"/>
              </a:ext>
            </a:extLst>
          </p:cNvPr>
          <p:cNvSpPr txBox="1"/>
          <p:nvPr userDrawn="1"/>
        </p:nvSpPr>
        <p:spPr>
          <a:xfrm>
            <a:off x="1097280" y="6446669"/>
            <a:ext cx="10058400" cy="64633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i="1" dirty="0">
                <a:solidFill>
                  <a:schemeClr val="bg1">
                    <a:alpha val="60000"/>
                  </a:schemeClr>
                </a:solidFill>
              </a:rPr>
              <a:t>Mental health CME for primary care</a:t>
            </a:r>
            <a:r>
              <a:rPr lang="en-SG" dirty="0">
                <a:solidFill>
                  <a:schemeClr val="bg1">
                    <a:alpha val="60000"/>
                  </a:schemeClr>
                </a:solidFill>
              </a:rPr>
              <a:t>										</a:t>
            </a:r>
            <a:r>
              <a:rPr lang="en-US" dirty="0">
                <a:solidFill>
                  <a:schemeClr val="bg1">
                    <a:alpha val="60000"/>
                  </a:schemeClr>
                </a:solidFill>
              </a:rPr>
              <a:t>VASECME@gmail.com</a:t>
            </a:r>
          </a:p>
          <a:p>
            <a:endParaRPr lang="en-SG" dirty="0">
              <a:solidFill>
                <a:schemeClr val="bg1">
                  <a:alpha val="60000"/>
                </a:schemeClr>
              </a:solidFill>
            </a:endParaRPr>
          </a:p>
        </p:txBody>
      </p:sp>
    </p:spTree>
    <p:extLst>
      <p:ext uri="{BB962C8B-B14F-4D97-AF65-F5344CB8AC3E}">
        <p14:creationId xmlns:p14="http://schemas.microsoft.com/office/powerpoint/2010/main" val="136517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A9F97A0-2E0B-EFB4-5A13-29C85D1C8898}"/>
              </a:ext>
            </a:extLst>
          </p:cNvPr>
          <p:cNvSpPr txBox="1"/>
          <p:nvPr userDrawn="1"/>
        </p:nvSpPr>
        <p:spPr>
          <a:xfrm>
            <a:off x="1097280" y="6446669"/>
            <a:ext cx="10058400" cy="64633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i="1" dirty="0">
                <a:solidFill>
                  <a:schemeClr val="bg1">
                    <a:alpha val="60000"/>
                  </a:schemeClr>
                </a:solidFill>
              </a:rPr>
              <a:t>Mental health CME for primary care</a:t>
            </a:r>
            <a:r>
              <a:rPr lang="en-SG" dirty="0">
                <a:solidFill>
                  <a:schemeClr val="bg1">
                    <a:alpha val="60000"/>
                  </a:schemeClr>
                </a:solidFill>
              </a:rPr>
              <a:t>										</a:t>
            </a:r>
            <a:r>
              <a:rPr lang="en-US" dirty="0">
                <a:solidFill>
                  <a:schemeClr val="bg1">
                    <a:alpha val="60000"/>
                  </a:schemeClr>
                </a:solidFill>
              </a:rPr>
              <a:t>VASECME@gmail.com</a:t>
            </a:r>
          </a:p>
          <a:p>
            <a:endParaRPr lang="en-SG" dirty="0">
              <a:solidFill>
                <a:schemeClr val="bg1">
                  <a:alpha val="60000"/>
                </a:schemeClr>
              </a:solidFill>
            </a:endParaRPr>
          </a:p>
        </p:txBody>
      </p:sp>
    </p:spTree>
    <p:extLst>
      <p:ext uri="{BB962C8B-B14F-4D97-AF65-F5344CB8AC3E}">
        <p14:creationId xmlns:p14="http://schemas.microsoft.com/office/powerpoint/2010/main" val="278310513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imsva91-ctp.trendmicro.com/wis/clicktime/v1/query?url=https://mhraproducts4853.blob.core.windows.net/docs/4cd01d35872f0e53bfb7f1ad66b4241687a37134&amp;umid=15D0A4A1-EBC6-5605-879D-B2836284C313&amp;auth=6e3fe59570831a389716849e93b5d483c90c3fe4-6f5ac1f942aff2b0f1da0fde8f55e37e8ca1e36d" TargetMode="External"/><Relationship Id="rId13" Type="http://schemas.openxmlformats.org/officeDocument/2006/relationships/hyperlink" Target="https://imsva91-ctp.trendmicro.com/wis/clicktime/v1/query?url=https://eservice.hsa.gov.sg/prism/common/enquirepublic/SearchDRBProduct.do?action%3dload%26_ga%3d2.183810082.563179921.1554083187-551332391.1551944793&amp;umid=F7083A67-EBC6-EE05-991D-26647C639613&amp;auth=6e3fe59570831a389716849e93b5d483c90c3fe4-594f2d635c0fffcf40d5c7524842be479c368060" TargetMode="External"/><Relationship Id="rId3" Type="http://schemas.openxmlformats.org/officeDocument/2006/relationships/hyperlink" Target="https://imsva91-ctp.trendmicro.com/wis/clicktime/v1/query?url=https://www.accessdata.fda.gov/drugsatfda_docs/label/2021/018936s111lbl.pdf&amp;umid=498DC04A-EBB7-6E05-896F-134862CFB073&amp;auth=6e3fe59570831a389716849e93b5d483c90c3fe4-f394c0e68a61933d966f6690ae52139d27d67932" TargetMode="External"/><Relationship Id="rId7" Type="http://schemas.openxmlformats.org/officeDocument/2006/relationships/hyperlink" Target="https://imsva91-ctp.trendmicro.com/wis/clicktime/v1/query?url=https://www.accessdata.fda.gov/drugsatfda_docs/label/2021/020031s012,020710s047lbl.pdf&amp;umid=E6D36BF7-EBB7-5B05-A4B0-925CF2016C0A&amp;auth=6e3fe59570831a389716849e93b5d483c90c3fe4-5fc259c4ffe37f36cf56f16deed307621f6f61d3" TargetMode="External"/><Relationship Id="rId12" Type="http://schemas.openxmlformats.org/officeDocument/2006/relationships/hyperlink" Target="https://imsva91-ctp.trendmicro.com/wis/clicktime/v1/query?url=https://www.accessdata.fda.gov/drugsatfda_docs/label/2019/019906s043lbl.pdf&amp;umid=C8DFAB2B-EBB7-7E05-8D0A-77A3170D5A16&amp;auth=6e3fe59570831a389716849e93b5d483c90c3fe4-456021a216000ef8e32cf02b6e98fca08aa7ab6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imsva91-ctp.trendmicro.com/wis/clicktime/v1/query?url=https://mhraproducts4853.blob.core.windows.net/docs/9eb554d0c725cdb4b44d98592e8d66b258926a8e&amp;umid=861D5E07-EBC6-5305-991D-5C263898212E&amp;auth=6e3fe59570831a389716849e93b5d483c90c3fe4-642de19fad619333558c1a6397e2fed87139e6f7" TargetMode="External"/><Relationship Id="rId11" Type="http://schemas.openxmlformats.org/officeDocument/2006/relationships/hyperlink" Target="https://imsva91-ctp.trendmicro.com/wis/clicktime/v1/query?url=https://www.accessdata.fda.gov/drugsatfda_docs/label/2021/021365s038,021323s053lbl.pdf&amp;umid=6D0BED57-EBB7-4405-834B-4B5E91CF7316&amp;auth=6e3fe59570831a389716849e93b5d483c90c3fe4-8eaf380e5a37e0f5427b92f2d8fd16613f552f05" TargetMode="External"/><Relationship Id="rId5" Type="http://schemas.openxmlformats.org/officeDocument/2006/relationships/hyperlink" Target="https://imsva91-ctp.trendmicro.com/wis/clicktime/v1/query?url=https://www.accessdata.fda.gov/drugsatfda_docs/label/2008/022235lbl.pdf&amp;umid=7BBDE8EF-EBB7-4E05-834B-5671F86D12A8&amp;auth=6e3fe59570831a389716849e93b5d483c90c3fe4-2b50b42c91d473038ca172ca4c2ee7ed483c2621" TargetMode="External"/><Relationship Id="rId15" Type="http://schemas.openxmlformats.org/officeDocument/2006/relationships/hyperlink" Target="https://imsva91-ctp.trendmicro.com/wis/clicktime/v1/query?url=https://products.mhra.gov.uk&amp;umid=4DA1A8B2-EBC6-FF05-9C7A-620217904074&amp;auth=6e3fe59570831a389716849e93b5d483c90c3fe4-6ad15b946866a6e7e8826f33db9aab916a1efe3d" TargetMode="External"/><Relationship Id="rId10" Type="http://schemas.openxmlformats.org/officeDocument/2006/relationships/hyperlink" Target="https://imsva91-ctp.trendmicro.com/wis/clicktime/v1/query?url=https://mhraproducts4853.blob.core.windows.net/docs/2c6b64abf7710a5313dcd3716ed7175731704505&amp;umid=D27D53B8-EBC6-5B05-9185-D528C23180FE&amp;auth=6e3fe59570831a389716849e93b5d483c90c3fe4-393334f202c97e091b0c2fedd55869094c94b55d" TargetMode="External"/><Relationship Id="rId4" Type="http://schemas.openxmlformats.org/officeDocument/2006/relationships/hyperlink" Target="https://imsva91-ctp.trendmicro.com/wis/clicktime/v1/query?url=https://mhraproducts4853.blob.core.windows.net/docs/54109b45d964f7daa6cb9a62ad03a403fff7a630&amp;umid=E075796F-EBC6-4305-8280-39E0616E27F8&amp;auth=6e3fe59570831a389716849e93b5d483c90c3fe4-014d9dac337ca436e4c0b610679d6831129c9c63" TargetMode="External"/><Relationship Id="rId9" Type="http://schemas.openxmlformats.org/officeDocument/2006/relationships/hyperlink" Target="https://imsva91-ctp.trendmicro.com/wis/clicktime/v1/query?url=https://www.accessdata.fda.gov/drugsatfda_docs/label/2021/019839s100,020990s057lbl.pdf&amp;umid=6EAF9AC7-EBB7-6A05-904F-76220377EC5E&amp;auth=6e3fe59570831a389716849e93b5d483c90c3fe4-9da82382dee64fc22cc9cbf9f5c35fc1bddb244e" TargetMode="External"/><Relationship Id="rId14" Type="http://schemas.openxmlformats.org/officeDocument/2006/relationships/hyperlink" Target="https://imsva91-ctp.trendmicro.com/wis/clicktime/v1/query?url=https://www.accessdata.fda.gov/scripts/cder/daf/&amp;umid=C01F2D64-EBC6-F605-9C7A-AA58F3A9EBE5&amp;auth=6e3fe59570831a389716849e93b5d483c90c3fe4-5e41df48e39e5c1c8281f2a99416b6ebe0be6d9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caleblack.com/psy5960_files/OCI-R.pdf" TargetMode="External"/><Relationship Id="rId3" Type="http://schemas.openxmlformats.org/officeDocument/2006/relationships/hyperlink" Target="https://pubmed.ncbi.nlm.nih.gov/23768668/" TargetMode="External"/><Relationship Id="rId7" Type="http://schemas.openxmlformats.org/officeDocument/2006/relationships/hyperlink" Target="https://www.sandrarubinmd.com/storage/app/media/ybocs-pdf-yale-brown.pdf" TargetMode="External"/><Relationship Id="rId2" Type="http://schemas.openxmlformats.org/officeDocument/2006/relationships/hyperlink" Target="https://dsm.psychiatryonline.org/doi/book/10.1176/appi.books.9780890425596" TargetMode="External"/><Relationship Id="rId1" Type="http://schemas.openxmlformats.org/officeDocument/2006/relationships/slideLayout" Target="../slideLayouts/slideLayout2.xml"/><Relationship Id="rId6" Type="http://schemas.openxmlformats.org/officeDocument/2006/relationships/hyperlink" Target="https://imsva91-ctp.trendmicro.com/wis/clicktime/v1/query?url=https://www.imh.com.sg/Publications/Books/Pages/Essential-Guide-to-Psychiatry-(Bundled).aspx&amp;umid=1BDD3C38-EBB6-B205-904F-22028531A4DD&amp;auth=6e3fe59570831a389716849e93b5d483c90c3fe4-e9b7b3199c9e39f594e009237b0f766903c1b127" TargetMode="External"/><Relationship Id="rId5" Type="http://schemas.openxmlformats.org/officeDocument/2006/relationships/hyperlink" Target="https://pubmed.ncbi.nlm.nih.gov/32200393/" TargetMode="External"/><Relationship Id="rId4" Type="http://schemas.openxmlformats.org/officeDocument/2006/relationships/hyperlink" Target="https://pubmed.ncbi.nlm.nih.gov/1872591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imh.com.sg/Mental-Health-Resources/Pages/Video-Gallery.aspx" TargetMode="External"/><Relationship Id="rId3" Type="http://schemas.openxmlformats.org/officeDocument/2006/relationships/hyperlink" Target="https://pubmed.ncbi.nlm.nih.gov/28216787/" TargetMode="External"/><Relationship Id="rId7" Type="http://schemas.openxmlformats.org/officeDocument/2006/relationships/hyperlink" Target="https://imsva91-ctp.trendmicro.com/wis/clicktime/v1/query?url=https://contextualscience.org/system/files/Twohig,2009c.pdf&amp;umid=3C4C8333-EAA8-0205-B0E5-71F78035F6FD&amp;auth=6e3fe59570831a389716849e93b5d483c90c3fe4-72ac786f61569e01dcca20d7a35abd2b07fa3ecf" TargetMode="External"/><Relationship Id="rId2" Type="http://schemas.openxmlformats.org/officeDocument/2006/relationships/hyperlink" Target="https://www.nice.org.uk/guidance/cg31" TargetMode="External"/><Relationship Id="rId1" Type="http://schemas.openxmlformats.org/officeDocument/2006/relationships/slideLayout" Target="../slideLayouts/slideLayout2.xml"/><Relationship Id="rId6" Type="http://schemas.openxmlformats.org/officeDocument/2006/relationships/hyperlink" Target="https://pubmed.ncbi.nlm.nih.gov/18701199/" TargetMode="External"/><Relationship Id="rId5" Type="http://schemas.openxmlformats.org/officeDocument/2006/relationships/hyperlink" Target="https://imsva91-ctp.trendmicro.com/wis/clicktime/v1/query?url=https://accessmedicine.mhmedical.com/book.aspx?bookID%3d2636&amp;umid=6E3F7713-EBB6-B705-896F-6CA4B067959E&amp;auth=6e3fe59570831a389716849e93b5d483c90c3fe4-e988545a5d316a06e33c4c6e60b1f79b2bd01b5b" TargetMode="External"/><Relationship Id="rId4" Type="http://schemas.openxmlformats.org/officeDocument/2006/relationships/hyperlink" Target="https://www.moh.gov.sg/docs/librariesprovider4/guidelines/cpg_anxiety-disorders-apr-2015---full-guidelines.pd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5.bin"/><Relationship Id="rId18" Type="http://schemas.openxmlformats.org/officeDocument/2006/relationships/image" Target="../media/image8.wmf"/><Relationship Id="rId3" Type="http://schemas.openxmlformats.org/officeDocument/2006/relationships/hyperlink" Target="https://imsva91-ctp.trendmicro.com/wis/clicktime/v1/query?url=http://psychotropicdrugdirectory.com&amp;umid=ADE34805-EAB9-4505-BE87-9F9BEB020E9F&amp;auth=6e3fe59570831a389716849e93b5d483c90c3fe4-4aa6c2da19be36c1ec62df6176db918fc2493fbd" TargetMode="External"/><Relationship Id="rId7" Type="http://schemas.openxmlformats.org/officeDocument/2006/relationships/oleObject" Target="../embeddings/oleObject2.bin"/><Relationship Id="rId12" Type="http://schemas.openxmlformats.org/officeDocument/2006/relationships/image" Target="../media/image5.wmf"/><Relationship Id="rId17" Type="http://schemas.openxmlformats.org/officeDocument/2006/relationships/oleObject" Target="../embeddings/oleObject7.bin"/><Relationship Id="rId2" Type="http://schemas.openxmlformats.org/officeDocument/2006/relationships/hyperlink" Target="https://imsva91-ctp.trendmicro.com/wis/clicktime/v1/query?url=https://eservice.hsa.gov.sg/prism/common/enquirepublic/SearchDRBProduct.do?action%3dload%26_ga%3d2.183810082.563179921.1554083187-551332391.1551944793&amp;umid=F7083A67-EBC6-EE05-991D-26647C639613&amp;auth=6e3fe59570831a389716849e93b5d483c90c3fe4-594f2d635c0fffcf40d5c7524842be479c368060" TargetMode="External"/><Relationship Id="rId16"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2.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4.wmf"/><Relationship Id="rId4" Type="http://schemas.openxmlformats.org/officeDocument/2006/relationships/hyperlink" Target="https://imsva91-ctp.trendmicro.com/wis/clicktime/v1/query?url=https://www.wiley.com/en-us/The%2bMaudsley%2bPrescribing%2bGuidelines%2bin%2bPsychiatry,%2b14th%2bEdition-p-9781119772224&amp;umid=7648133E-EAB9-4F05-B7A7-D585957ACF9E&amp;auth=6e3fe59570831a389716849e93b5d483c90c3fe4-6ffefe1b122bcfe62073abb5193f0d7bc7e02a15" TargetMode="External"/><Relationship Id="rId9" Type="http://schemas.openxmlformats.org/officeDocument/2006/relationships/oleObject" Target="../embeddings/oleObject3.bin"/><Relationship Id="rId14" Type="http://schemas.openxmlformats.org/officeDocument/2006/relationships/image" Target="../media/image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FC4A-C509-4D76-9C0D-9088705EF5D8}"/>
              </a:ext>
            </a:extLst>
          </p:cNvPr>
          <p:cNvSpPr>
            <a:spLocks noGrp="1"/>
          </p:cNvSpPr>
          <p:nvPr>
            <p:ph type="ctrTitle"/>
          </p:nvPr>
        </p:nvSpPr>
        <p:spPr/>
        <p:txBody>
          <a:bodyPr>
            <a:normAutofit/>
          </a:bodyPr>
          <a:lstStyle/>
          <a:p>
            <a:r>
              <a:rPr lang="en-SG" sz="7200" b="1" dirty="0">
                <a:solidFill>
                  <a:srgbClr val="FF0000"/>
                </a:solidFill>
                <a:latin typeface="Times New Roman" panose="02020603050405020304" pitchFamily="18" charset="0"/>
                <a:cs typeface="Times New Roman" panose="02020603050405020304" pitchFamily="18" charset="0"/>
              </a:rPr>
              <a:t>O</a:t>
            </a:r>
            <a:r>
              <a:rPr lang="en-SG" sz="7200" b="1" dirty="0">
                <a:latin typeface="Times New Roman" panose="02020603050405020304" pitchFamily="18" charset="0"/>
                <a:cs typeface="Times New Roman" panose="02020603050405020304" pitchFamily="18" charset="0"/>
              </a:rPr>
              <a:t>BSESSIVE-</a:t>
            </a:r>
            <a:br>
              <a:rPr lang="en-SG" sz="7200" b="1" dirty="0">
                <a:latin typeface="Times New Roman" panose="02020603050405020304" pitchFamily="18" charset="0"/>
                <a:cs typeface="Times New Roman" panose="02020603050405020304" pitchFamily="18" charset="0"/>
              </a:rPr>
            </a:br>
            <a:r>
              <a:rPr lang="en-SG" sz="7200" b="1" dirty="0">
                <a:solidFill>
                  <a:srgbClr val="FF0000"/>
                </a:solidFill>
                <a:latin typeface="Times New Roman" panose="02020603050405020304" pitchFamily="18" charset="0"/>
                <a:cs typeface="Times New Roman" panose="02020603050405020304" pitchFamily="18" charset="0"/>
              </a:rPr>
              <a:t>C</a:t>
            </a:r>
            <a:r>
              <a:rPr lang="en-SG" sz="7200" b="1" dirty="0">
                <a:latin typeface="Times New Roman" panose="02020603050405020304" pitchFamily="18" charset="0"/>
                <a:cs typeface="Times New Roman" panose="02020603050405020304" pitchFamily="18" charset="0"/>
              </a:rPr>
              <a:t>OMPULSIVE </a:t>
            </a:r>
            <a:br>
              <a:rPr lang="en-SG" sz="7200" b="1" dirty="0">
                <a:latin typeface="Times New Roman" panose="02020603050405020304" pitchFamily="18" charset="0"/>
                <a:cs typeface="Times New Roman" panose="02020603050405020304" pitchFamily="18" charset="0"/>
              </a:rPr>
            </a:br>
            <a:r>
              <a:rPr lang="en-SG" sz="7200" b="1" dirty="0">
                <a:solidFill>
                  <a:srgbClr val="FF0000"/>
                </a:solidFill>
                <a:latin typeface="Times New Roman" panose="02020603050405020304" pitchFamily="18" charset="0"/>
                <a:cs typeface="Times New Roman" panose="02020603050405020304" pitchFamily="18" charset="0"/>
              </a:rPr>
              <a:t>D</a:t>
            </a:r>
            <a:r>
              <a:rPr lang="en-SG" sz="7200" b="1" dirty="0">
                <a:latin typeface="Times New Roman" panose="02020603050405020304" pitchFamily="18" charset="0"/>
                <a:cs typeface="Times New Roman" panose="02020603050405020304" pitchFamily="18" charset="0"/>
              </a:rPr>
              <a:t>ISORDER</a:t>
            </a:r>
            <a:endParaRPr lang="en-US" sz="7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B44CDC0-05AD-478D-8763-C08D038B0E0D}"/>
              </a:ext>
            </a:extLst>
          </p:cNvPr>
          <p:cNvSpPr>
            <a:spLocks noGrp="1"/>
          </p:cNvSpPr>
          <p:nvPr>
            <p:ph type="subTitle" idx="1"/>
          </p:nvPr>
        </p:nvSpPr>
        <p:spPr/>
        <p:txBody>
          <a:bodyPr>
            <a:normAutofit/>
          </a:bodyPr>
          <a:lstStyle/>
          <a:p>
            <a:r>
              <a:rPr lang="en-SG" sz="2800" dirty="0">
                <a:latin typeface="Times New Roman" panose="02020603050405020304" pitchFamily="18" charset="0"/>
                <a:cs typeface="Times New Roman" panose="02020603050405020304" pitchFamily="18" charset="0"/>
              </a:rPr>
              <a:t>During the PANDEMIC</a:t>
            </a:r>
          </a:p>
        </p:txBody>
      </p:sp>
    </p:spTree>
    <p:extLst>
      <p:ext uri="{BB962C8B-B14F-4D97-AF65-F5344CB8AC3E}">
        <p14:creationId xmlns:p14="http://schemas.microsoft.com/office/powerpoint/2010/main" val="4165106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E51F-574E-4B59-9B86-B197A5705924}"/>
              </a:ext>
            </a:extLst>
          </p:cNvPr>
          <p:cNvSpPr>
            <a:spLocks noGrp="1"/>
          </p:cNvSpPr>
          <p:nvPr>
            <p:ph type="title"/>
          </p:nvPr>
        </p:nvSpPr>
        <p:spPr/>
        <p:txBody>
          <a:bodyPr/>
          <a:lstStyle/>
          <a:p>
            <a:r>
              <a:rPr lang="en-SG" dirty="0"/>
              <a:t>For Dennis</a:t>
            </a:r>
          </a:p>
        </p:txBody>
      </p:sp>
      <p:sp>
        <p:nvSpPr>
          <p:cNvPr id="3" name="Content Placeholder 2">
            <a:extLst>
              <a:ext uri="{FF2B5EF4-FFF2-40B4-BE49-F238E27FC236}">
                <a16:creationId xmlns:a16="http://schemas.microsoft.com/office/drawing/2014/main" id="{0381516C-C35F-4553-9485-55910539A1FF}"/>
              </a:ext>
            </a:extLst>
          </p:cNvPr>
          <p:cNvSpPr>
            <a:spLocks noGrp="1"/>
          </p:cNvSpPr>
          <p:nvPr>
            <p:ph idx="1"/>
          </p:nvPr>
        </p:nvSpPr>
        <p:spPr>
          <a:xfrm>
            <a:off x="1097280" y="1845734"/>
            <a:ext cx="10647416" cy="4023360"/>
          </a:xfrm>
        </p:spPr>
        <p:txBody>
          <a:bodyPr>
            <a:normAutofit fontScale="92500" lnSpcReduction="20000"/>
          </a:bodyPr>
          <a:lstStyle/>
          <a:p>
            <a:r>
              <a:rPr lang="en-GB" sz="2000" dirty="0">
                <a:solidFill>
                  <a:schemeClr val="tx1"/>
                </a:solidFill>
                <a:effectLst/>
                <a:ea typeface="Roboto" panose="02000000000000000000" pitchFamily="2" charset="0"/>
                <a:cs typeface="Roboto" panose="02000000000000000000" pitchFamily="2" charset="0"/>
              </a:rPr>
              <a:t>The </a:t>
            </a:r>
            <a:r>
              <a:rPr lang="en-GB" sz="2000" dirty="0">
                <a:solidFill>
                  <a:srgbClr val="FF0000"/>
                </a:solidFill>
                <a:effectLst/>
                <a:ea typeface="Roboto" panose="02000000000000000000" pitchFamily="2" charset="0"/>
                <a:cs typeface="Roboto" panose="02000000000000000000" pitchFamily="2" charset="0"/>
              </a:rPr>
              <a:t>Y-BOCS (Yale-Brown Obsessive-Compulsive Scale)</a:t>
            </a:r>
            <a:r>
              <a:rPr lang="en-GB" sz="2000" baseline="30000" dirty="0">
                <a:solidFill>
                  <a:schemeClr val="tx1"/>
                </a:solidFill>
                <a:effectLst/>
                <a:ea typeface="Roboto" panose="02000000000000000000" pitchFamily="2" charset="0"/>
                <a:cs typeface="Roboto" panose="02000000000000000000" pitchFamily="2" charset="0"/>
              </a:rPr>
              <a:t>6</a:t>
            </a:r>
            <a:r>
              <a:rPr lang="en-GB" sz="2000" dirty="0">
                <a:solidFill>
                  <a:schemeClr val="tx1"/>
                </a:solidFill>
                <a:effectLst/>
                <a:ea typeface="Roboto" panose="02000000000000000000" pitchFamily="2" charset="0"/>
                <a:cs typeface="Roboto" panose="02000000000000000000" pitchFamily="2" charset="0"/>
              </a:rPr>
              <a:t>, </a:t>
            </a:r>
            <a:r>
              <a:rPr lang="en-GB" sz="2000" dirty="0">
                <a:solidFill>
                  <a:srgbClr val="FF0000"/>
                </a:solidFill>
                <a:effectLst/>
                <a:ea typeface="Roboto" panose="02000000000000000000" pitchFamily="2" charset="0"/>
                <a:cs typeface="Roboto" panose="02000000000000000000" pitchFamily="2" charset="0"/>
              </a:rPr>
              <a:t>OCI-R (Obsessive-Compulsive Inventory-Revised)</a:t>
            </a:r>
            <a:r>
              <a:rPr lang="en-GB" sz="2000" baseline="30000" dirty="0">
                <a:solidFill>
                  <a:schemeClr val="tx1"/>
                </a:solidFill>
                <a:effectLst/>
                <a:ea typeface="Roboto" panose="02000000000000000000" pitchFamily="2" charset="0"/>
                <a:cs typeface="Roboto" panose="02000000000000000000" pitchFamily="2" charset="0"/>
              </a:rPr>
              <a:t>7</a:t>
            </a:r>
            <a:r>
              <a:rPr lang="en-GB" sz="2000" dirty="0">
                <a:solidFill>
                  <a:schemeClr val="tx1"/>
                </a:solidFill>
                <a:effectLst/>
                <a:ea typeface="Roboto" panose="02000000000000000000" pitchFamily="2" charset="0"/>
                <a:cs typeface="Roboto" panose="02000000000000000000" pitchFamily="2" charset="0"/>
              </a:rPr>
              <a:t> or </a:t>
            </a:r>
            <a:r>
              <a:rPr lang="en-SG" dirty="0">
                <a:solidFill>
                  <a:srgbClr val="FF0000"/>
                </a:solidFill>
              </a:rPr>
              <a:t>FOCI</a:t>
            </a:r>
            <a:r>
              <a:rPr lang="en-GB" sz="2000" dirty="0">
                <a:solidFill>
                  <a:srgbClr val="FF0000"/>
                </a:solidFill>
                <a:effectLst/>
                <a:ea typeface="Roboto" panose="02000000000000000000" pitchFamily="2" charset="0"/>
                <a:cs typeface="Roboto" panose="02000000000000000000" pitchFamily="2" charset="0"/>
              </a:rPr>
              <a:t>(</a:t>
            </a:r>
            <a:r>
              <a:rPr lang="en-SG" dirty="0">
                <a:solidFill>
                  <a:srgbClr val="FF0000"/>
                </a:solidFill>
              </a:rPr>
              <a:t>Florida Obsessive-Compulsive Inventory)</a:t>
            </a:r>
            <a:r>
              <a:rPr lang="en-SG" baseline="30000" dirty="0"/>
              <a:t>8 </a:t>
            </a:r>
            <a:r>
              <a:rPr lang="en-SG" dirty="0"/>
              <a:t>scoring may be used to assess severity and monitor improvement with treatment.</a:t>
            </a:r>
            <a:r>
              <a:rPr lang="en-SG" dirty="0">
                <a:solidFill>
                  <a:srgbClr val="FF0000"/>
                </a:solidFill>
              </a:rPr>
              <a:t> </a:t>
            </a:r>
            <a:endParaRPr lang="en-SG" dirty="0"/>
          </a:p>
          <a:p>
            <a:r>
              <a:rPr lang="en-SG" dirty="0"/>
              <a:t>His short-term prognosis depends on response to treatment.</a:t>
            </a:r>
          </a:p>
          <a:p>
            <a:r>
              <a:rPr lang="en-SG" dirty="0"/>
              <a:t>His long-term prognosis appears good.  </a:t>
            </a:r>
          </a:p>
          <a:p>
            <a:pPr>
              <a:tabLst>
                <a:tab pos="2154238" algn="l"/>
              </a:tabLst>
            </a:pPr>
            <a:r>
              <a:rPr lang="en-SG" b="1" dirty="0"/>
              <a:t>Predisposing factor</a:t>
            </a:r>
            <a:r>
              <a:rPr lang="en-SG" dirty="0"/>
              <a:t>: 	Background of fears prevalent during pandemic, mum may have anxiety issues. </a:t>
            </a:r>
          </a:p>
          <a:p>
            <a:pPr>
              <a:tabLst>
                <a:tab pos="2154238" algn="l"/>
              </a:tabLst>
            </a:pPr>
            <a:r>
              <a:rPr lang="en-SG" b="1" dirty="0"/>
              <a:t>Precipitating factor: 	</a:t>
            </a:r>
            <a:r>
              <a:rPr lang="en-SG" dirty="0"/>
              <a:t>Daily mass media reports on the pandemic situation.</a:t>
            </a:r>
          </a:p>
          <a:p>
            <a:pPr>
              <a:tabLst>
                <a:tab pos="2154238" algn="l"/>
              </a:tabLst>
            </a:pPr>
            <a:r>
              <a:rPr lang="en-SG" b="1" dirty="0"/>
              <a:t>Perpetuating factor: </a:t>
            </a:r>
            <a:r>
              <a:rPr lang="en-SG" dirty="0"/>
              <a:t>Continuing pandemic, excessive rituals, avoidance behaviours, 		family accommodation, inflated sense of responsibility.</a:t>
            </a:r>
          </a:p>
          <a:p>
            <a:pPr>
              <a:tabLst>
                <a:tab pos="2154238" algn="l"/>
              </a:tabLst>
            </a:pPr>
            <a:r>
              <a:rPr lang="en-SG" b="1" dirty="0"/>
              <a:t>Protective factors: 	</a:t>
            </a:r>
            <a:r>
              <a:rPr lang="en-SG" dirty="0"/>
              <a:t>Good premorbid function, cheerful &amp; outgoing personality, good insight, 	normal IQ, not cognitively impaired, supportive wife.</a:t>
            </a:r>
            <a:endParaRPr lang="en-SG" strike="sngStrike" dirty="0">
              <a:solidFill>
                <a:srgbClr val="FF0000"/>
              </a:solidFill>
            </a:endParaRPr>
          </a:p>
          <a:p>
            <a:pPr marL="0" indent="0">
              <a:buNone/>
            </a:pPr>
            <a:r>
              <a:rPr lang="en-SG" dirty="0"/>
              <a:t>When adequately treated, patients are able to maintain satisfying quality of life in the family &amp; community.</a:t>
            </a:r>
          </a:p>
          <a:p>
            <a:pPr marL="0" indent="0">
              <a:buNone/>
            </a:pPr>
            <a:endParaRPr lang="en-SG" dirty="0"/>
          </a:p>
        </p:txBody>
      </p:sp>
    </p:spTree>
    <p:extLst>
      <p:ext uri="{BB962C8B-B14F-4D97-AF65-F5344CB8AC3E}">
        <p14:creationId xmlns:p14="http://schemas.microsoft.com/office/powerpoint/2010/main" val="428265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7B698-D71F-7C2B-4577-7287F08800B3}"/>
              </a:ext>
            </a:extLst>
          </p:cNvPr>
          <p:cNvSpPr>
            <a:spLocks noGrp="1"/>
          </p:cNvSpPr>
          <p:nvPr>
            <p:ph type="title"/>
          </p:nvPr>
        </p:nvSpPr>
        <p:spPr/>
        <p:txBody>
          <a:bodyPr/>
          <a:lstStyle/>
          <a:p>
            <a:r>
              <a:rPr lang="en-SG" dirty="0"/>
              <a:t>OCD </a:t>
            </a:r>
            <a:br>
              <a:rPr lang="en-SG" dirty="0"/>
            </a:br>
            <a:r>
              <a:rPr lang="en-SG" dirty="0"/>
              <a:t>Pharmacotherapy</a:t>
            </a:r>
          </a:p>
        </p:txBody>
      </p:sp>
    </p:spTree>
    <p:extLst>
      <p:ext uri="{BB962C8B-B14F-4D97-AF65-F5344CB8AC3E}">
        <p14:creationId xmlns:p14="http://schemas.microsoft.com/office/powerpoint/2010/main" val="117838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5000951"/>
              </p:ext>
            </p:extLst>
          </p:nvPr>
        </p:nvGraphicFramePr>
        <p:xfrm>
          <a:off x="124321" y="527513"/>
          <a:ext cx="11943854" cy="4681988"/>
        </p:xfrm>
        <a:graphic>
          <a:graphicData uri="http://schemas.openxmlformats.org/drawingml/2006/table">
            <a:tbl>
              <a:tblPr>
                <a:tableStyleId>{5C22544A-7EE6-4342-B048-85BDC9FD1C3A}</a:tableStyleId>
              </a:tblPr>
              <a:tblGrid>
                <a:gridCol w="1261134">
                  <a:extLst>
                    <a:ext uri="{9D8B030D-6E8A-4147-A177-3AD203B41FA5}">
                      <a16:colId xmlns:a16="http://schemas.microsoft.com/office/drawing/2014/main" val="1273958856"/>
                    </a:ext>
                  </a:extLst>
                </a:gridCol>
                <a:gridCol w="652895">
                  <a:extLst>
                    <a:ext uri="{9D8B030D-6E8A-4147-A177-3AD203B41FA5}">
                      <a16:colId xmlns:a16="http://schemas.microsoft.com/office/drawing/2014/main" val="2432310540"/>
                    </a:ext>
                  </a:extLst>
                </a:gridCol>
                <a:gridCol w="695325">
                  <a:extLst>
                    <a:ext uri="{9D8B030D-6E8A-4147-A177-3AD203B41FA5}">
                      <a16:colId xmlns:a16="http://schemas.microsoft.com/office/drawing/2014/main" val="3865998272"/>
                    </a:ext>
                  </a:extLst>
                </a:gridCol>
                <a:gridCol w="781050">
                  <a:extLst>
                    <a:ext uri="{9D8B030D-6E8A-4147-A177-3AD203B41FA5}">
                      <a16:colId xmlns:a16="http://schemas.microsoft.com/office/drawing/2014/main" val="4068012628"/>
                    </a:ext>
                  </a:extLst>
                </a:gridCol>
                <a:gridCol w="600075">
                  <a:extLst>
                    <a:ext uri="{9D8B030D-6E8A-4147-A177-3AD203B41FA5}">
                      <a16:colId xmlns:a16="http://schemas.microsoft.com/office/drawing/2014/main" val="1737284580"/>
                    </a:ext>
                  </a:extLst>
                </a:gridCol>
                <a:gridCol w="914400">
                  <a:extLst>
                    <a:ext uri="{9D8B030D-6E8A-4147-A177-3AD203B41FA5}">
                      <a16:colId xmlns:a16="http://schemas.microsoft.com/office/drawing/2014/main" val="3936526707"/>
                    </a:ext>
                  </a:extLst>
                </a:gridCol>
                <a:gridCol w="914400">
                  <a:extLst>
                    <a:ext uri="{9D8B030D-6E8A-4147-A177-3AD203B41FA5}">
                      <a16:colId xmlns:a16="http://schemas.microsoft.com/office/drawing/2014/main" val="1774793495"/>
                    </a:ext>
                  </a:extLst>
                </a:gridCol>
                <a:gridCol w="819150">
                  <a:extLst>
                    <a:ext uri="{9D8B030D-6E8A-4147-A177-3AD203B41FA5}">
                      <a16:colId xmlns:a16="http://schemas.microsoft.com/office/drawing/2014/main" val="1053245693"/>
                    </a:ext>
                  </a:extLst>
                </a:gridCol>
                <a:gridCol w="523875">
                  <a:extLst>
                    <a:ext uri="{9D8B030D-6E8A-4147-A177-3AD203B41FA5}">
                      <a16:colId xmlns:a16="http://schemas.microsoft.com/office/drawing/2014/main" val="2824861414"/>
                    </a:ext>
                  </a:extLst>
                </a:gridCol>
                <a:gridCol w="981075">
                  <a:extLst>
                    <a:ext uri="{9D8B030D-6E8A-4147-A177-3AD203B41FA5}">
                      <a16:colId xmlns:a16="http://schemas.microsoft.com/office/drawing/2014/main" val="2152093023"/>
                    </a:ext>
                  </a:extLst>
                </a:gridCol>
                <a:gridCol w="1038225">
                  <a:extLst>
                    <a:ext uri="{9D8B030D-6E8A-4147-A177-3AD203B41FA5}">
                      <a16:colId xmlns:a16="http://schemas.microsoft.com/office/drawing/2014/main" val="4053501466"/>
                    </a:ext>
                  </a:extLst>
                </a:gridCol>
                <a:gridCol w="2762250">
                  <a:extLst>
                    <a:ext uri="{9D8B030D-6E8A-4147-A177-3AD203B41FA5}">
                      <a16:colId xmlns:a16="http://schemas.microsoft.com/office/drawing/2014/main" val="2451681739"/>
                    </a:ext>
                  </a:extLst>
                </a:gridCol>
              </a:tblGrid>
              <a:tr h="142192">
                <a:tc rowSpan="2">
                  <a:txBody>
                    <a:bodyPr/>
                    <a:lstStyle/>
                    <a:p>
                      <a:pPr algn="ctr" fontAlgn="ctr"/>
                      <a:r>
                        <a:rPr lang="en-SG" sz="1200" b="1" u="none" strike="noStrike" dirty="0">
                          <a:solidFill>
                            <a:schemeClr val="bg1"/>
                          </a:solidFill>
                          <a:effectLst/>
                        </a:rPr>
                        <a:t>Class</a:t>
                      </a:r>
                      <a:endParaRPr lang="en-SG" sz="1200" b="1" i="0" u="none" strike="noStrike" dirty="0">
                        <a:solidFill>
                          <a:schemeClr val="bg1"/>
                        </a:solidFill>
                        <a:effectLst/>
                        <a:latin typeface="Calibri" panose="020F0502020204030204" pitchFamily="34" charset="0"/>
                      </a:endParaRPr>
                    </a:p>
                  </a:txBody>
                  <a:tcPr marL="6841" marR="6841" marT="6841" marB="0" anchor="ctr">
                    <a:solidFill>
                      <a:schemeClr val="accent2"/>
                    </a:solidFill>
                  </a:tcPr>
                </a:tc>
                <a:tc gridSpan="3">
                  <a:txBody>
                    <a:bodyPr/>
                    <a:lstStyle/>
                    <a:p>
                      <a:pPr algn="ctr" fontAlgn="b"/>
                      <a:r>
                        <a:rPr lang="en-SG" sz="1200" b="1" u="none" strike="noStrike" dirty="0">
                          <a:solidFill>
                            <a:schemeClr val="bg1"/>
                          </a:solidFill>
                          <a:effectLst/>
                        </a:rPr>
                        <a:t>Dose (mg/d)*</a:t>
                      </a:r>
                      <a:endParaRPr lang="en-SG" sz="1200" b="1" i="0" u="none" strike="noStrike" dirty="0">
                        <a:solidFill>
                          <a:schemeClr val="bg1"/>
                        </a:solidFill>
                        <a:effectLst/>
                        <a:latin typeface="Calibri" panose="020F0502020204030204" pitchFamily="34" charset="0"/>
                      </a:endParaRPr>
                    </a:p>
                  </a:txBody>
                  <a:tcPr marL="6841" marR="6841" marT="6841" marB="0" anchor="b">
                    <a:solidFill>
                      <a:schemeClr val="accent2"/>
                    </a:solidFill>
                  </a:tcPr>
                </a:tc>
                <a:tc hMerge="1">
                  <a:txBody>
                    <a:bodyPr/>
                    <a:lstStyle/>
                    <a:p>
                      <a:endParaRPr lang="en-SG"/>
                    </a:p>
                  </a:txBody>
                  <a:tcPr/>
                </a:tc>
                <a:tc hMerge="1">
                  <a:txBody>
                    <a:bodyPr/>
                    <a:lstStyle/>
                    <a:p>
                      <a:endParaRPr lang="en-SG"/>
                    </a:p>
                  </a:txBody>
                  <a:tcPr/>
                </a:tc>
                <a:tc gridSpan="5">
                  <a:txBody>
                    <a:bodyPr/>
                    <a:lstStyle/>
                    <a:p>
                      <a:pPr algn="ctr" fontAlgn="b"/>
                      <a:r>
                        <a:rPr lang="en-SG" sz="1200" b="1" u="none" strike="noStrike" dirty="0">
                          <a:solidFill>
                            <a:schemeClr val="bg1"/>
                          </a:solidFill>
                          <a:effectLst/>
                        </a:rPr>
                        <a:t>Relative Side Effects**</a:t>
                      </a:r>
                      <a:endParaRPr lang="en-SG" sz="1200" b="1" i="0" u="none" strike="noStrike" dirty="0">
                        <a:solidFill>
                          <a:schemeClr val="bg1"/>
                        </a:solidFill>
                        <a:effectLst/>
                        <a:latin typeface="Calibri" panose="020F0502020204030204" pitchFamily="34" charset="0"/>
                      </a:endParaRPr>
                    </a:p>
                  </a:txBody>
                  <a:tcPr marL="6841" marR="6841" marT="6841" marB="0" anchor="b">
                    <a:solidFill>
                      <a:schemeClr val="accent2"/>
                    </a:solidFill>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rowSpan="2">
                  <a:txBody>
                    <a:bodyPr/>
                    <a:lstStyle/>
                    <a:p>
                      <a:pPr algn="ctr" fontAlgn="ctr"/>
                      <a:r>
                        <a:rPr lang="en-SG" sz="1200" b="1" u="none" strike="noStrike" dirty="0">
                          <a:solidFill>
                            <a:schemeClr val="bg1"/>
                          </a:solidFill>
                          <a:effectLst/>
                        </a:rPr>
                        <a:t>Lowest Age Limit*</a:t>
                      </a:r>
                      <a:endParaRPr lang="en-SG" sz="1200" b="1" i="0" u="none" strike="noStrike" dirty="0">
                        <a:solidFill>
                          <a:schemeClr val="bg1"/>
                        </a:solidFill>
                        <a:effectLst/>
                        <a:latin typeface="Calibri" panose="020F0502020204030204" pitchFamily="34" charset="0"/>
                      </a:endParaRPr>
                    </a:p>
                  </a:txBody>
                  <a:tcPr marL="6841" marR="6841" marT="6841" marB="0" anchor="ctr">
                    <a:solidFill>
                      <a:schemeClr val="accent2"/>
                    </a:solidFill>
                  </a:tcPr>
                </a:tc>
                <a:tc rowSpan="2">
                  <a:txBody>
                    <a:bodyPr/>
                    <a:lstStyle/>
                    <a:p>
                      <a:pPr algn="ctr" fontAlgn="ctr"/>
                      <a:r>
                        <a:rPr lang="en-SG" sz="1200" b="1" u="none" strike="noStrike" dirty="0">
                          <a:solidFill>
                            <a:schemeClr val="bg1"/>
                          </a:solidFill>
                          <a:effectLst/>
                        </a:rPr>
                        <a:t>Other HSA-Approved Indications</a:t>
                      </a:r>
                      <a:endParaRPr lang="en-SG" sz="1200" b="0" i="0" u="none" strike="noStrike" baseline="30000" dirty="0">
                        <a:solidFill>
                          <a:schemeClr val="bg1"/>
                        </a:solidFill>
                        <a:effectLst/>
                        <a:latin typeface="Calibri" panose="020F0502020204030204" pitchFamily="34" charset="0"/>
                      </a:endParaRPr>
                    </a:p>
                  </a:txBody>
                  <a:tcPr marL="6841" marR="6841" marT="6841" marB="0" anchor="ctr">
                    <a:solidFill>
                      <a:schemeClr val="accent2"/>
                    </a:solidFill>
                  </a:tcPr>
                </a:tc>
                <a:tc rowSpan="2">
                  <a:txBody>
                    <a:bodyPr/>
                    <a:lstStyle/>
                    <a:p>
                      <a:pPr algn="ctr" fontAlgn="ctr"/>
                      <a:r>
                        <a:rPr lang="en-SG" sz="1200" b="1" u="none" strike="noStrike" dirty="0">
                          <a:solidFill>
                            <a:schemeClr val="bg1"/>
                          </a:solidFill>
                          <a:effectLst/>
                        </a:rPr>
                        <a:t>Remarks</a:t>
                      </a:r>
                      <a:endParaRPr lang="en-SG" sz="1200" b="1" i="0" u="none" strike="noStrike" dirty="0">
                        <a:solidFill>
                          <a:schemeClr val="bg1"/>
                        </a:solidFill>
                        <a:effectLst/>
                        <a:latin typeface="Calibri" panose="020F0502020204030204" pitchFamily="34" charset="0"/>
                      </a:endParaRPr>
                    </a:p>
                  </a:txBody>
                  <a:tcPr marL="6841" marR="6841" marT="6841" marB="0" anchor="ctr">
                    <a:solidFill>
                      <a:schemeClr val="accent2"/>
                    </a:solidFill>
                  </a:tcPr>
                </a:tc>
                <a:extLst>
                  <a:ext uri="{0D108BD9-81ED-4DB2-BD59-A6C34878D82A}">
                    <a16:rowId xmlns:a16="http://schemas.microsoft.com/office/drawing/2014/main" val="739418828"/>
                  </a:ext>
                </a:extLst>
              </a:tr>
              <a:tr h="568770">
                <a:tc vMerge="1">
                  <a:txBody>
                    <a:bodyPr/>
                    <a:lstStyle/>
                    <a:p>
                      <a:endParaRPr lang="en-SG"/>
                    </a:p>
                  </a:txBody>
                  <a:tcPr/>
                </a:tc>
                <a:tc>
                  <a:txBody>
                    <a:bodyPr/>
                    <a:lstStyle/>
                    <a:p>
                      <a:pPr algn="ctr" fontAlgn="ctr"/>
                      <a:r>
                        <a:rPr lang="en-US" sz="1200" b="1" i="0" u="none" strike="noStrike" dirty="0">
                          <a:solidFill>
                            <a:schemeClr val="bg1"/>
                          </a:solidFill>
                          <a:effectLst/>
                          <a:latin typeface="Calibri" panose="020F0502020204030204" pitchFamily="34" charset="0"/>
                        </a:rPr>
                        <a:t>Start</a:t>
                      </a:r>
                    </a:p>
                    <a:p>
                      <a:pPr algn="ctr" fontAlgn="ctr"/>
                      <a:r>
                        <a:rPr lang="en-US" sz="1200" b="1" i="0" u="none" strike="noStrike" dirty="0">
                          <a:solidFill>
                            <a:schemeClr val="bg1"/>
                          </a:solidFill>
                          <a:effectLst/>
                          <a:latin typeface="Calibri" panose="020F0502020204030204" pitchFamily="34" charset="0"/>
                        </a:rPr>
                        <a:t>Low Dose</a:t>
                      </a:r>
                      <a:endParaRPr lang="en-SG" sz="1200" b="1" i="0" u="none" strike="noStrike" dirty="0">
                        <a:solidFill>
                          <a:schemeClr val="bg1"/>
                        </a:solidFill>
                        <a:effectLst/>
                        <a:latin typeface="Calibri" panose="020F0502020204030204" pitchFamily="34" charset="0"/>
                      </a:endParaRPr>
                    </a:p>
                  </a:txBody>
                  <a:tcPr marL="0" marR="0" marT="6841" marB="0" anchor="c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SG" sz="2400" b="1" u="none" strike="noStrike" dirty="0">
                          <a:solidFill>
                            <a:schemeClr val="bg1"/>
                          </a:solidFill>
                          <a:effectLst/>
                        </a:rPr>
                        <a:t>OCD</a:t>
                      </a:r>
                      <a:endParaRPr lang="en-SG" sz="2400" b="1" i="0" u="none" strike="noStrike" dirty="0">
                        <a:solidFill>
                          <a:schemeClr val="bg1"/>
                        </a:solidFill>
                        <a:effectLst/>
                        <a:latin typeface="Calibri" panose="020F0502020204030204" pitchFamily="34" charset="0"/>
                      </a:endParaRPr>
                    </a:p>
                  </a:txBody>
                  <a:tcPr marL="6841" marR="6841" marT="6841" marB="0" anchor="ctr">
                    <a:solidFill>
                      <a:schemeClr val="accent2"/>
                    </a:solidFill>
                  </a:tcPr>
                </a:tc>
                <a:tc>
                  <a:txBody>
                    <a:bodyPr/>
                    <a:lstStyle/>
                    <a:p>
                      <a:pPr algn="ctr" fontAlgn="ctr"/>
                      <a:r>
                        <a:rPr lang="en-SG" sz="2400" b="1" u="none" strike="noStrike" dirty="0">
                          <a:solidFill>
                            <a:schemeClr val="bg1"/>
                          </a:solidFill>
                          <a:effectLst/>
                        </a:rPr>
                        <a:t>MDD</a:t>
                      </a:r>
                      <a:endParaRPr lang="en-SG" sz="2400" b="1" i="0" u="none" strike="noStrike" dirty="0">
                        <a:solidFill>
                          <a:schemeClr val="bg1"/>
                        </a:solidFill>
                        <a:effectLst/>
                        <a:latin typeface="Calibri" panose="020F0502020204030204" pitchFamily="34" charset="0"/>
                      </a:endParaRPr>
                    </a:p>
                  </a:txBody>
                  <a:tcPr marL="6841" marR="6841" marT="6841" marB="0" anchor="ctr">
                    <a:solidFill>
                      <a:schemeClr val="accent2"/>
                    </a:solidFill>
                  </a:tcPr>
                </a:tc>
                <a:tc>
                  <a:txBody>
                    <a:bodyPr/>
                    <a:lstStyle/>
                    <a:p>
                      <a:pPr algn="ctr" fontAlgn="ctr"/>
                      <a:r>
                        <a:rPr lang="en-SG" sz="1200" b="1" u="none" strike="noStrike" dirty="0">
                          <a:solidFill>
                            <a:schemeClr val="bg1"/>
                          </a:solidFill>
                          <a:effectLst/>
                        </a:rPr>
                        <a:t>Sedation</a:t>
                      </a:r>
                      <a:endParaRPr lang="en-SG" sz="1200" b="1" i="0" u="none" strike="noStrike" dirty="0">
                        <a:solidFill>
                          <a:schemeClr val="bg1"/>
                        </a:solidFill>
                        <a:effectLst/>
                        <a:latin typeface="Calibri" panose="020F0502020204030204" pitchFamily="34" charset="0"/>
                      </a:endParaRPr>
                    </a:p>
                  </a:txBody>
                  <a:tcPr marL="6841" marR="6841" marT="6841" marB="0" anchor="ctr">
                    <a:solidFill>
                      <a:schemeClr val="accent2"/>
                    </a:solidFill>
                  </a:tcPr>
                </a:tc>
                <a:tc>
                  <a:txBody>
                    <a:bodyPr/>
                    <a:lstStyle/>
                    <a:p>
                      <a:pPr algn="ctr" fontAlgn="ctr"/>
                      <a:r>
                        <a:rPr lang="en-SG" sz="1200" b="1" u="none" strike="noStrike" dirty="0">
                          <a:solidFill>
                            <a:schemeClr val="bg1"/>
                          </a:solidFill>
                          <a:effectLst/>
                        </a:rPr>
                        <a:t>Postural Hypotension</a:t>
                      </a:r>
                      <a:endParaRPr lang="en-SG" sz="1200" b="1" i="0" u="none" strike="noStrike" dirty="0">
                        <a:solidFill>
                          <a:schemeClr val="bg1"/>
                        </a:solidFill>
                        <a:effectLst/>
                        <a:latin typeface="Calibri" panose="020F0502020204030204" pitchFamily="34" charset="0"/>
                      </a:endParaRPr>
                    </a:p>
                  </a:txBody>
                  <a:tcPr marL="6841" marR="6841" marT="6841" marB="0" anchor="ctr">
                    <a:solidFill>
                      <a:schemeClr val="accent2"/>
                    </a:solidFill>
                  </a:tcPr>
                </a:tc>
                <a:tc>
                  <a:txBody>
                    <a:bodyPr/>
                    <a:lstStyle/>
                    <a:p>
                      <a:pPr algn="ctr" fontAlgn="ctr"/>
                      <a:r>
                        <a:rPr lang="en-SG" sz="1200" b="1" u="none" strike="noStrike" dirty="0">
                          <a:solidFill>
                            <a:schemeClr val="bg1"/>
                          </a:solidFill>
                          <a:effectLst/>
                        </a:rPr>
                        <a:t>Cardiac conductance disturbance</a:t>
                      </a:r>
                      <a:endParaRPr lang="en-SG" sz="1200" b="1" i="0" u="none" strike="noStrike" dirty="0">
                        <a:solidFill>
                          <a:schemeClr val="bg1"/>
                        </a:solidFill>
                        <a:effectLst/>
                        <a:latin typeface="Calibri" panose="020F0502020204030204" pitchFamily="34" charset="0"/>
                      </a:endParaRPr>
                    </a:p>
                  </a:txBody>
                  <a:tcPr marL="6841" marR="6841" marT="6841" marB="0" anchor="ctr">
                    <a:solidFill>
                      <a:schemeClr val="accent2"/>
                    </a:solidFill>
                  </a:tcPr>
                </a:tc>
                <a:tc>
                  <a:txBody>
                    <a:bodyPr/>
                    <a:lstStyle/>
                    <a:p>
                      <a:pPr algn="ctr" fontAlgn="ctr"/>
                      <a:r>
                        <a:rPr lang="en-SG" sz="1200" b="1" u="none" strike="noStrike" dirty="0">
                          <a:solidFill>
                            <a:schemeClr val="bg1"/>
                          </a:solidFill>
                          <a:effectLst/>
                        </a:rPr>
                        <a:t>Anti-cholinergic</a:t>
                      </a:r>
                      <a:endParaRPr lang="en-SG" sz="1200" b="1" i="0" u="none" strike="noStrike" dirty="0">
                        <a:solidFill>
                          <a:schemeClr val="bg1"/>
                        </a:solidFill>
                        <a:effectLst/>
                        <a:latin typeface="Calibri" panose="020F0502020204030204" pitchFamily="34" charset="0"/>
                      </a:endParaRPr>
                    </a:p>
                  </a:txBody>
                  <a:tcPr marL="6841" marR="6841" marT="6841" marB="0" anchor="ctr">
                    <a:solidFill>
                      <a:schemeClr val="accent2"/>
                    </a:solidFill>
                  </a:tcPr>
                </a:tc>
                <a:tc>
                  <a:txBody>
                    <a:bodyPr/>
                    <a:lstStyle/>
                    <a:p>
                      <a:pPr algn="ctr" fontAlgn="ctr"/>
                      <a:r>
                        <a:rPr lang="en-SG" sz="1200" b="1" u="none" strike="noStrike" dirty="0">
                          <a:solidFill>
                            <a:schemeClr val="bg1"/>
                          </a:solidFill>
                          <a:effectLst/>
                        </a:rPr>
                        <a:t>Seizure</a:t>
                      </a:r>
                      <a:endParaRPr lang="en-SG" sz="1200" b="1" i="0" u="none" strike="noStrike" dirty="0">
                        <a:solidFill>
                          <a:schemeClr val="bg1"/>
                        </a:solidFill>
                        <a:effectLst/>
                        <a:latin typeface="Calibri" panose="020F0502020204030204" pitchFamily="34" charset="0"/>
                      </a:endParaRPr>
                    </a:p>
                  </a:txBody>
                  <a:tcPr marL="6841" marR="6841" marT="6841" marB="0" anchor="ctr">
                    <a:solidFill>
                      <a:schemeClr val="accent2"/>
                    </a:solidFill>
                  </a:tcPr>
                </a:tc>
                <a:tc vMerge="1">
                  <a:txBody>
                    <a:bodyPr/>
                    <a:lstStyle/>
                    <a:p>
                      <a:endParaRPr lang="en-SG"/>
                    </a:p>
                  </a:txBody>
                  <a:tcPr/>
                </a:tc>
                <a:tc vMerge="1">
                  <a:txBody>
                    <a:bodyPr/>
                    <a:lstStyle/>
                    <a:p>
                      <a:endParaRPr lang="en-SG"/>
                    </a:p>
                  </a:txBody>
                  <a:tcPr/>
                </a:tc>
                <a:tc vMerge="1">
                  <a:txBody>
                    <a:bodyPr/>
                    <a:lstStyle/>
                    <a:p>
                      <a:endParaRPr lang="en-SG"/>
                    </a:p>
                  </a:txBody>
                  <a:tcPr/>
                </a:tc>
                <a:extLst>
                  <a:ext uri="{0D108BD9-81ED-4DB2-BD59-A6C34878D82A}">
                    <a16:rowId xmlns:a16="http://schemas.microsoft.com/office/drawing/2014/main" val="3076526458"/>
                  </a:ext>
                </a:extLst>
              </a:tr>
              <a:tr h="312824">
                <a:tc gridSpan="12">
                  <a:txBody>
                    <a:bodyPr/>
                    <a:lstStyle/>
                    <a:p>
                      <a:pPr algn="l" fontAlgn="t"/>
                      <a:r>
                        <a:rPr lang="en-SG" sz="2000" b="1" u="none" strike="noStrike" dirty="0">
                          <a:effectLst/>
                        </a:rPr>
                        <a:t>1. SSRI (Selective Serotonin Reuptake Inhibitor): </a:t>
                      </a:r>
                      <a:r>
                        <a:rPr lang="en-SG" sz="1600" u="none" strike="noStrike" dirty="0">
                          <a:effectLst/>
                        </a:rPr>
                        <a:t>First-line for OCD, fewer side effects, overdose less likely fatal.</a:t>
                      </a:r>
                      <a:endParaRPr lang="en-SG" sz="1400" b="0" i="0" u="none" strike="noStrike" dirty="0">
                        <a:solidFill>
                          <a:srgbClr val="000000"/>
                        </a:solidFill>
                        <a:effectLst/>
                        <a:latin typeface="Calibri" panose="020F0502020204030204" pitchFamily="34" charset="0"/>
                      </a:endParaRPr>
                    </a:p>
                  </a:txBody>
                  <a:tcPr marL="6841" marR="6841" marT="6841" marB="0"/>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996717908"/>
                  </a:ext>
                </a:extLst>
              </a:tr>
              <a:tr h="490564">
                <a:tc>
                  <a:txBody>
                    <a:bodyPr/>
                    <a:lstStyle/>
                    <a:p>
                      <a:pPr algn="l" fontAlgn="ctr"/>
                      <a:r>
                        <a:rPr lang="en-SG" sz="1600" b="1" u="none" strike="noStrike" dirty="0">
                          <a:effectLst/>
                        </a:rPr>
                        <a:t>Fluoxetine </a:t>
                      </a:r>
                      <a:br>
                        <a:rPr lang="en-SG" sz="1400" u="none" strike="noStrike" dirty="0">
                          <a:effectLst/>
                        </a:rPr>
                      </a:br>
                      <a:r>
                        <a:rPr lang="en-SG" sz="1400" u="none" strike="noStrike" dirty="0">
                          <a:effectLst/>
                        </a:rPr>
                        <a:t>   </a:t>
                      </a:r>
                      <a:r>
                        <a:rPr lang="en-SG" sz="1400" i="1" u="none" strike="noStrike" dirty="0">
                          <a:effectLst/>
                        </a:rPr>
                        <a:t>Prozac®</a:t>
                      </a:r>
                      <a:endParaRPr lang="en-SG" sz="1400" b="0" i="1"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US" sz="1300" b="0" i="0" u="none" strike="noStrike" dirty="0">
                          <a:solidFill>
                            <a:srgbClr val="000000"/>
                          </a:solidFill>
                          <a:effectLst/>
                          <a:latin typeface="Calibri" panose="020F0502020204030204" pitchFamily="34" charset="0"/>
                        </a:rPr>
                        <a:t>20</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SG" sz="1300" u="none" strike="noStrike" dirty="0">
                          <a:effectLst/>
                        </a:rPr>
                        <a:t>20-80</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20-80</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OCD ≥ 7yrs</a:t>
                      </a:r>
                      <a:r>
                        <a:rPr lang="en-SG" sz="1300" u="none" strike="noStrike" baseline="30000" dirty="0">
                          <a:effectLst/>
                          <a:hlinkClick r:id="rId3"/>
                        </a:rPr>
                        <a:t>b</a:t>
                      </a:r>
                      <a:br>
                        <a:rPr lang="en-SG" sz="1300" u="none" strike="noStrike" dirty="0">
                          <a:effectLst/>
                        </a:rPr>
                      </a:br>
                      <a:r>
                        <a:rPr lang="en-SG" sz="1300" u="none" strike="noStrike" dirty="0">
                          <a:effectLst/>
                        </a:rPr>
                        <a:t>MDD ≥ 8yrs</a:t>
                      </a:r>
                      <a:r>
                        <a:rPr lang="en-SG" sz="1300" u="none" strike="noStrike" baseline="30000" dirty="0">
                          <a:effectLst/>
                          <a:hlinkClick r:id="rId3"/>
                        </a:rPr>
                        <a:t>b</a:t>
                      </a:r>
                      <a:r>
                        <a:rPr lang="en-SG" sz="1300" u="none" strike="noStrike" baseline="30000" dirty="0">
                          <a:effectLst/>
                        </a:rPr>
                        <a:t>,</a:t>
                      </a:r>
                      <a:r>
                        <a:rPr lang="en-SG" sz="1300" u="none" strike="noStrike" baseline="30000" dirty="0">
                          <a:effectLst/>
                          <a:hlinkClick r:id="rId4"/>
                        </a:rPr>
                        <a:t>c</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BN, PMDD</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 Inhibits CYP2D6; ↑beta-blocker</a:t>
                      </a:r>
                      <a:br>
                        <a:rPr lang="en-SG" sz="1300" u="none" strike="noStrike" dirty="0">
                          <a:effectLst/>
                        </a:rPr>
                      </a:br>
                      <a:r>
                        <a:rPr lang="en-SG" sz="1300" u="none" strike="noStrike" dirty="0">
                          <a:effectLst/>
                        </a:rPr>
                        <a:t>• Long half-life</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extLst>
                  <a:ext uri="{0D108BD9-81ED-4DB2-BD59-A6C34878D82A}">
                    <a16:rowId xmlns:a16="http://schemas.microsoft.com/office/drawing/2014/main" val="1125407055"/>
                  </a:ext>
                </a:extLst>
              </a:tr>
              <a:tr h="426578">
                <a:tc>
                  <a:txBody>
                    <a:bodyPr/>
                    <a:lstStyle/>
                    <a:p>
                      <a:pPr algn="l" fontAlgn="ctr"/>
                      <a:r>
                        <a:rPr lang="en-SG" sz="1600" b="1" u="none" strike="noStrike" dirty="0">
                          <a:effectLst/>
                        </a:rPr>
                        <a:t>Fluvoxamine</a:t>
                      </a:r>
                    </a:p>
                    <a:p>
                      <a:pPr algn="l" fontAlgn="ctr"/>
                      <a:r>
                        <a:rPr lang="en-SG" sz="1400" i="1" u="none" strike="noStrike" baseline="0" dirty="0">
                          <a:effectLst/>
                        </a:rPr>
                        <a:t>   </a:t>
                      </a:r>
                      <a:r>
                        <a:rPr lang="en-SG" sz="1400" i="1" u="none" strike="noStrike" dirty="0" err="1">
                          <a:effectLst/>
                        </a:rPr>
                        <a:t>Faverin</a:t>
                      </a:r>
                      <a:r>
                        <a:rPr lang="en-SG" sz="1400" i="1" u="none" strike="noStrike" dirty="0">
                          <a:effectLst/>
                        </a:rPr>
                        <a:t>®</a:t>
                      </a:r>
                      <a:endParaRPr lang="en-SG" sz="1400" b="0" i="1" u="none" strike="noStrike" dirty="0">
                        <a:solidFill>
                          <a:srgbClr val="000000"/>
                        </a:solidFill>
                        <a:effectLst/>
                        <a:latin typeface="Calibri" panose="020F0502020204030204" pitchFamily="34" charset="0"/>
                      </a:endParaRPr>
                    </a:p>
                  </a:txBody>
                  <a:tcPr marL="6841" marR="6841" marT="6841" marB="0" anchor="ctr"/>
                </a:tc>
                <a:tc>
                  <a:txBody>
                    <a:bodyPr/>
                    <a:lstStyle/>
                    <a:p>
                      <a:pPr algn="ctr" fontAlgn="ctr"/>
                      <a:r>
                        <a:rPr lang="en-US" sz="1300" b="0" i="0" u="none" strike="noStrike" dirty="0">
                          <a:solidFill>
                            <a:srgbClr val="000000"/>
                          </a:solidFill>
                          <a:effectLst/>
                          <a:latin typeface="Calibri" panose="020F0502020204030204" pitchFamily="34" charset="0"/>
                        </a:rPr>
                        <a:t>50</a:t>
                      </a:r>
                      <a:endParaRPr lang="en-SG" sz="1300" b="0" i="0" u="none" strike="noStrike" dirty="0">
                        <a:solidFill>
                          <a:srgbClr val="000000"/>
                        </a:solidFill>
                        <a:effectLst/>
                        <a:latin typeface="Calibri" panose="020F0502020204030204" pitchFamily="34" charset="0"/>
                      </a:endParaRPr>
                    </a:p>
                  </a:txBody>
                  <a:tcPr marL="6841" marR="6841" marT="6841"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SG" sz="1300" u="none" strike="noStrike" dirty="0">
                          <a:effectLst/>
                        </a:rPr>
                        <a:t>100-300</a:t>
                      </a:r>
                      <a:endParaRPr lang="en-SG" sz="13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l" fontAlgn="ctr"/>
                      <a:r>
                        <a:rPr lang="en-SG" sz="1300" u="none" strike="noStrike" dirty="0">
                          <a:effectLst/>
                        </a:rPr>
                        <a:t>100-300</a:t>
                      </a:r>
                      <a:endParaRPr lang="en-SG" sz="13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ctr" fontAlgn="ctr"/>
                      <a:r>
                        <a:rPr lang="en-SG" sz="2000" u="none" strike="noStrike">
                          <a:effectLst/>
                        </a:rPr>
                        <a:t>+</a:t>
                      </a:r>
                      <a:endParaRPr lang="en-SG" sz="2000" b="0" i="0" u="none" strike="noStrike">
                        <a:solidFill>
                          <a:srgbClr val="000000"/>
                        </a:solidFill>
                        <a:effectLst/>
                        <a:latin typeface="Calibri" panose="020F0502020204030204" pitchFamily="34" charset="0"/>
                      </a:endParaRPr>
                    </a:p>
                  </a:txBody>
                  <a:tcPr marL="6841" marR="6841" marT="6841" marB="0" anchor="ct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l" fontAlgn="ctr"/>
                      <a:r>
                        <a:rPr lang="en-SG" sz="1300" u="none" strike="noStrike" dirty="0">
                          <a:effectLst/>
                        </a:rPr>
                        <a:t>OCD ≥ 8yrs</a:t>
                      </a:r>
                      <a:r>
                        <a:rPr lang="en-SG" sz="1300" u="none" strike="noStrike" baseline="30000" dirty="0">
                          <a:effectLst/>
                        </a:rPr>
                        <a:t>a,</a:t>
                      </a:r>
                      <a:r>
                        <a:rPr lang="en-SG" sz="1300" u="none" strike="noStrike" baseline="30000" dirty="0">
                          <a:effectLst/>
                          <a:hlinkClick r:id="rId5"/>
                        </a:rPr>
                        <a:t>b</a:t>
                      </a:r>
                      <a:r>
                        <a:rPr lang="en-SG" sz="1300" u="none" strike="noStrike" baseline="30000" dirty="0">
                          <a:effectLst/>
                        </a:rPr>
                        <a:t>,</a:t>
                      </a:r>
                      <a:r>
                        <a:rPr lang="en-SG" sz="1300" u="none" strike="noStrike" baseline="30000" dirty="0">
                          <a:effectLst/>
                          <a:hlinkClick r:id="rId6"/>
                        </a:rPr>
                        <a:t>c</a:t>
                      </a:r>
                      <a:endParaRPr lang="en-SG" sz="13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l" fontAlgn="ctr"/>
                      <a:r>
                        <a:rPr lang="en-SG" sz="1300" u="none" strike="noStrike" dirty="0">
                          <a:effectLst/>
                        </a:rPr>
                        <a:t>PD, PTSD,</a:t>
                      </a:r>
                    </a:p>
                    <a:p>
                      <a:pPr algn="l" fontAlgn="ctr"/>
                      <a:r>
                        <a:rPr lang="en-SG" sz="1300" b="0" i="0" u="none" strike="noStrike" dirty="0">
                          <a:solidFill>
                            <a:srgbClr val="000000"/>
                          </a:solidFill>
                          <a:effectLst/>
                          <a:latin typeface="Calibri" panose="020F0502020204030204" pitchFamily="34" charset="0"/>
                        </a:rPr>
                        <a:t>PMDD, SAD</a:t>
                      </a:r>
                    </a:p>
                  </a:txBody>
                  <a:tcPr marL="6841" marR="6841" marT="6841" marB="0" anchor="ctr"/>
                </a:tc>
                <a:tc>
                  <a:txBody>
                    <a:bodyPr/>
                    <a:lstStyle/>
                    <a:p>
                      <a:pPr algn="l" fontAlgn="ctr"/>
                      <a:r>
                        <a:rPr lang="en-SG" sz="1300" u="none" strike="noStrike" dirty="0">
                          <a:effectLst/>
                        </a:rPr>
                        <a:t>• Inhibits CYP1A2</a:t>
                      </a:r>
                      <a:br>
                        <a:rPr lang="en-SG" sz="1300" u="none" strike="noStrike" dirty="0">
                          <a:effectLst/>
                        </a:rPr>
                      </a:br>
                      <a:r>
                        <a:rPr lang="en-SG" sz="1300" u="none" strike="noStrike" dirty="0">
                          <a:effectLst/>
                        </a:rPr>
                        <a:t>• Children: max 200mg/d</a:t>
                      </a:r>
                      <a:endParaRPr lang="en-SG" sz="1300" b="0" i="0" u="none" strike="noStrike" dirty="0">
                        <a:solidFill>
                          <a:srgbClr val="000000"/>
                        </a:solidFill>
                        <a:effectLst/>
                        <a:latin typeface="Calibri" panose="020F0502020204030204" pitchFamily="34" charset="0"/>
                      </a:endParaRPr>
                    </a:p>
                  </a:txBody>
                  <a:tcPr marL="6841" marR="6841" marT="6841" marB="0" anchor="ctr"/>
                </a:tc>
                <a:extLst>
                  <a:ext uri="{0D108BD9-81ED-4DB2-BD59-A6C34878D82A}">
                    <a16:rowId xmlns:a16="http://schemas.microsoft.com/office/drawing/2014/main" val="1737667112"/>
                  </a:ext>
                </a:extLst>
              </a:tr>
              <a:tr h="568770">
                <a:tc>
                  <a:txBody>
                    <a:bodyPr/>
                    <a:lstStyle/>
                    <a:p>
                      <a:pPr algn="l" fontAlgn="ctr"/>
                      <a:r>
                        <a:rPr lang="en-SG" sz="1600" b="1" u="none" strike="noStrike" dirty="0">
                          <a:effectLst/>
                        </a:rPr>
                        <a:t>Paroxetine</a:t>
                      </a:r>
                    </a:p>
                    <a:p>
                      <a:pPr algn="l" fontAlgn="ctr"/>
                      <a:r>
                        <a:rPr lang="en-SG" sz="1400" i="1" u="none" strike="noStrike" baseline="0" dirty="0">
                          <a:effectLst/>
                        </a:rPr>
                        <a:t>   </a:t>
                      </a:r>
                      <a:r>
                        <a:rPr lang="en-SG" sz="1400" i="1" u="none" strike="noStrike" dirty="0" err="1">
                          <a:effectLst/>
                        </a:rPr>
                        <a:t>Seroxat</a:t>
                      </a:r>
                      <a:r>
                        <a:rPr lang="en-SG" sz="1400" i="1" u="none" strike="noStrike" dirty="0">
                          <a:effectLst/>
                        </a:rPr>
                        <a:t>®</a:t>
                      </a:r>
                      <a:endParaRPr lang="en-SG" sz="1400" b="0" i="1"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US" sz="1300" b="0" i="0" u="none" strike="noStrike" dirty="0">
                          <a:solidFill>
                            <a:srgbClr val="000000"/>
                          </a:solidFill>
                          <a:effectLst/>
                          <a:latin typeface="Calibri" panose="020F0502020204030204" pitchFamily="34" charset="0"/>
                        </a:rPr>
                        <a:t>IR: 20</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SG" sz="1300" u="none" strike="noStrike" dirty="0">
                          <a:effectLst/>
                        </a:rPr>
                        <a:t>IR: 40-60</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IR: 20-50</a:t>
                      </a:r>
                      <a:br>
                        <a:rPr lang="en-SG" sz="1300" u="none" strike="noStrike" dirty="0">
                          <a:effectLst/>
                        </a:rPr>
                      </a:br>
                      <a:r>
                        <a:rPr lang="en-SG" sz="1300" u="none" strike="noStrike" dirty="0">
                          <a:effectLst/>
                        </a:rPr>
                        <a:t>CR:25-62.5</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Not indicated in &lt;18yrs</a:t>
                      </a:r>
                      <a:r>
                        <a:rPr lang="en-SG" sz="1300" u="none" strike="noStrike" baseline="30000" dirty="0">
                          <a:effectLst/>
                        </a:rPr>
                        <a:t>a,</a:t>
                      </a:r>
                      <a:r>
                        <a:rPr lang="en-SG" sz="1300" u="none" strike="noStrike" baseline="30000" dirty="0">
                          <a:effectLst/>
                          <a:hlinkClick r:id="rId7"/>
                        </a:rPr>
                        <a:t>b</a:t>
                      </a:r>
                      <a:r>
                        <a:rPr lang="en-SG" sz="1300" u="none" strike="noStrike" baseline="30000" dirty="0">
                          <a:effectLst/>
                        </a:rPr>
                        <a:t>,</a:t>
                      </a:r>
                      <a:r>
                        <a:rPr lang="en-SG" sz="1300" u="none" strike="noStrike" baseline="30000" dirty="0">
                          <a:effectLst/>
                          <a:hlinkClick r:id="rId8"/>
                        </a:rPr>
                        <a:t>c</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GAD, PD, PTSD, SAD; PMDD</a:t>
                      </a:r>
                      <a:endParaRPr lang="en-SG" sz="1300" b="0" i="0" u="none" strike="noStrike" baseline="30000"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  Inhibits CYP2D6; ↑beta-blocker</a:t>
                      </a:r>
                      <a:br>
                        <a:rPr lang="en-SG" sz="1300" u="none" strike="noStrike" dirty="0">
                          <a:effectLst/>
                        </a:rPr>
                      </a:br>
                      <a:r>
                        <a:rPr lang="en-SG" sz="1300" u="none" strike="noStrike" dirty="0">
                          <a:effectLst/>
                        </a:rPr>
                        <a:t>• ↑Risk of </a:t>
                      </a:r>
                      <a:r>
                        <a:rPr lang="en-SG" sz="1300" u="none" strike="noStrike" dirty="0" err="1">
                          <a:effectLst/>
                        </a:rPr>
                        <a:t>fetal</a:t>
                      </a:r>
                      <a:r>
                        <a:rPr lang="en-SG" sz="1300" u="none" strike="noStrike" dirty="0">
                          <a:effectLst/>
                        </a:rPr>
                        <a:t> heart defects in first trimester</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extLst>
                  <a:ext uri="{0D108BD9-81ED-4DB2-BD59-A6C34878D82A}">
                    <a16:rowId xmlns:a16="http://schemas.microsoft.com/office/drawing/2014/main" val="1651798367"/>
                  </a:ext>
                </a:extLst>
              </a:tr>
              <a:tr h="384216">
                <a:tc>
                  <a:txBody>
                    <a:bodyPr/>
                    <a:lstStyle/>
                    <a:p>
                      <a:pPr algn="l" fontAlgn="ctr"/>
                      <a:r>
                        <a:rPr lang="en-SG" sz="1600" b="1" u="none" strike="noStrike" dirty="0">
                          <a:effectLst/>
                        </a:rPr>
                        <a:t>Sertraline</a:t>
                      </a:r>
                    </a:p>
                    <a:p>
                      <a:pPr algn="l" fontAlgn="ctr"/>
                      <a:r>
                        <a:rPr lang="en-SG" sz="1400" u="none" strike="noStrike" baseline="0" dirty="0">
                          <a:effectLst/>
                        </a:rPr>
                        <a:t>   </a:t>
                      </a:r>
                      <a:r>
                        <a:rPr lang="en-SG" sz="1400" i="1" u="none" strike="noStrike" dirty="0">
                          <a:effectLst/>
                        </a:rPr>
                        <a:t>Zoloft®</a:t>
                      </a:r>
                      <a:endParaRPr lang="en-SG" sz="1400" b="0" i="1" u="none" strike="noStrike" dirty="0">
                        <a:solidFill>
                          <a:srgbClr val="000000"/>
                        </a:solidFill>
                        <a:effectLst/>
                        <a:latin typeface="Calibri" panose="020F0502020204030204" pitchFamily="34" charset="0"/>
                      </a:endParaRPr>
                    </a:p>
                  </a:txBody>
                  <a:tcPr marL="6841" marR="6841" marT="6841" marB="0" anchor="ctr"/>
                </a:tc>
                <a:tc>
                  <a:txBody>
                    <a:bodyPr/>
                    <a:lstStyle/>
                    <a:p>
                      <a:pPr algn="ctr" fontAlgn="ctr"/>
                      <a:r>
                        <a:rPr lang="en-US" sz="1300" b="0" i="0" u="none" strike="noStrike" dirty="0">
                          <a:solidFill>
                            <a:srgbClr val="000000"/>
                          </a:solidFill>
                          <a:effectLst/>
                          <a:latin typeface="Calibri" panose="020F0502020204030204" pitchFamily="34" charset="0"/>
                        </a:rPr>
                        <a:t>50</a:t>
                      </a:r>
                      <a:endParaRPr lang="en-SG" sz="1300" b="0" i="0" u="none" strike="noStrike" dirty="0">
                        <a:solidFill>
                          <a:srgbClr val="000000"/>
                        </a:solidFill>
                        <a:effectLst/>
                        <a:latin typeface="Calibri" panose="020F0502020204030204" pitchFamily="34" charset="0"/>
                      </a:endParaRPr>
                    </a:p>
                  </a:txBody>
                  <a:tcPr marL="6841" marR="6841" marT="6841"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SG" sz="1300" u="none" strike="noStrike" dirty="0">
                          <a:effectLst/>
                        </a:rPr>
                        <a:t>50-200</a:t>
                      </a:r>
                      <a:endParaRPr lang="en-SG" sz="13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l" fontAlgn="ctr"/>
                      <a:r>
                        <a:rPr lang="en-SG" sz="1300" u="none" strike="noStrike" dirty="0">
                          <a:effectLst/>
                        </a:rPr>
                        <a:t>50-200</a:t>
                      </a:r>
                      <a:endParaRPr lang="en-SG" sz="13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l" fontAlgn="ctr"/>
                      <a:r>
                        <a:rPr lang="en-SG" sz="1300" u="none" strike="noStrike" dirty="0">
                          <a:effectLst/>
                        </a:rPr>
                        <a:t>OCD ≥ 6yrs</a:t>
                      </a:r>
                      <a:r>
                        <a:rPr lang="en-SG" sz="1300" u="none" strike="noStrike" baseline="30000" dirty="0">
                          <a:effectLst/>
                          <a:hlinkClick r:id="rId9"/>
                        </a:rPr>
                        <a:t>b</a:t>
                      </a:r>
                      <a:r>
                        <a:rPr lang="en-SG" sz="1300" u="none" strike="noStrike" baseline="30000" dirty="0">
                          <a:effectLst/>
                        </a:rPr>
                        <a:t>,</a:t>
                      </a:r>
                      <a:r>
                        <a:rPr lang="en-SG" sz="1300" u="none" strike="noStrike" baseline="30000" dirty="0">
                          <a:effectLst/>
                          <a:hlinkClick r:id="rId10"/>
                        </a:rPr>
                        <a:t>c</a:t>
                      </a:r>
                      <a:endParaRPr lang="en-SG" sz="13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l" fontAlgn="ctr"/>
                      <a:r>
                        <a:rPr lang="en-SG" sz="1300" u="none" strike="noStrike" dirty="0">
                          <a:effectLst/>
                        </a:rPr>
                        <a:t>PD, PTSD, PMDD, SAD</a:t>
                      </a:r>
                      <a:endParaRPr lang="en-SG" sz="1300" b="0" i="0" u="none" strike="noStrike" dirty="0">
                        <a:solidFill>
                          <a:srgbClr val="000000"/>
                        </a:solidFill>
                        <a:effectLst/>
                        <a:latin typeface="Calibri" panose="020F0502020204030204" pitchFamily="34" charset="0"/>
                      </a:endParaRPr>
                    </a:p>
                  </a:txBody>
                  <a:tcPr marL="6841" marR="6841" marT="6841" marB="0" anchor="ctr"/>
                </a:tc>
                <a:tc>
                  <a:txBody>
                    <a:bodyPr/>
                    <a:lstStyle/>
                    <a:p>
                      <a:pPr algn="l" fontAlgn="ctr"/>
                      <a:r>
                        <a:rPr lang="en-SG" sz="1300" u="none" strike="noStrike" dirty="0">
                          <a:effectLst/>
                        </a:rPr>
                        <a:t>• Preferred in breast-feeding</a:t>
                      </a:r>
                      <a:endParaRPr lang="en-SG" sz="1300" b="0" i="0" u="none" strike="noStrike" dirty="0">
                        <a:solidFill>
                          <a:srgbClr val="000000"/>
                        </a:solidFill>
                        <a:effectLst/>
                        <a:latin typeface="Calibri" panose="020F0502020204030204" pitchFamily="34" charset="0"/>
                      </a:endParaRPr>
                    </a:p>
                  </a:txBody>
                  <a:tcPr marL="6841" marR="6841" marT="6841" marB="0" anchor="ctr"/>
                </a:tc>
                <a:extLst>
                  <a:ext uri="{0D108BD9-81ED-4DB2-BD59-A6C34878D82A}">
                    <a16:rowId xmlns:a16="http://schemas.microsoft.com/office/drawing/2014/main" val="2383514419"/>
                  </a:ext>
                </a:extLst>
              </a:tr>
              <a:tr h="568221">
                <a:tc>
                  <a:txBody>
                    <a:bodyPr/>
                    <a:lstStyle/>
                    <a:p>
                      <a:pPr algn="l" fontAlgn="ctr"/>
                      <a:r>
                        <a:rPr lang="en-SG" sz="1600" b="1" u="none" strike="noStrike" dirty="0" err="1">
                          <a:effectLst/>
                        </a:rPr>
                        <a:t>Escitalopram</a:t>
                      </a:r>
                      <a:endParaRPr lang="en-SG" sz="1600" b="1" u="none" strike="noStrike" dirty="0">
                        <a:effectLst/>
                      </a:endParaRPr>
                    </a:p>
                    <a:p>
                      <a:pPr algn="l" fontAlgn="ctr"/>
                      <a:r>
                        <a:rPr lang="en-SG" sz="1400" i="1" u="none" strike="noStrike" baseline="0" dirty="0">
                          <a:effectLst/>
                        </a:rPr>
                        <a:t>   </a:t>
                      </a:r>
                      <a:r>
                        <a:rPr lang="en-SG" sz="1400" i="1" u="none" strike="noStrike" dirty="0">
                          <a:effectLst/>
                        </a:rPr>
                        <a:t>Lexapro®</a:t>
                      </a:r>
                      <a:endParaRPr lang="en-SG" sz="1400" b="0" i="1"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US" sz="1300" b="0" i="0" u="none" strike="noStrike" dirty="0">
                          <a:solidFill>
                            <a:srgbClr val="000000"/>
                          </a:solidFill>
                          <a:effectLst/>
                          <a:latin typeface="Calibri" panose="020F0502020204030204" pitchFamily="34" charset="0"/>
                        </a:rPr>
                        <a:t>10</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SG" sz="1300" u="none" strike="noStrike" dirty="0">
                          <a:effectLst/>
                        </a:rPr>
                        <a:t>10-20</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10-20</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MDD ≥ 12yrs</a:t>
                      </a:r>
                      <a:r>
                        <a:rPr lang="en-SG" sz="1300" u="none" strike="noStrike" baseline="30000" dirty="0">
                          <a:effectLst/>
                          <a:hlinkClick r:id="rId11"/>
                        </a:rPr>
                        <a:t>b</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PD, GAD</a:t>
                      </a:r>
                      <a:endParaRPr lang="en-SG" sz="1300" b="0" i="0" u="none" strike="noStrike" baseline="30000"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 Elderly: lower max dose; ↑</a:t>
                      </a:r>
                      <a:r>
                        <a:rPr lang="en-SG" sz="1300" u="none" strike="noStrike" dirty="0" err="1">
                          <a:effectLst/>
                        </a:rPr>
                        <a:t>QTc</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extLst>
                  <a:ext uri="{0D108BD9-81ED-4DB2-BD59-A6C34878D82A}">
                    <a16:rowId xmlns:a16="http://schemas.microsoft.com/office/drawing/2014/main" val="1737547002"/>
                  </a:ext>
                </a:extLst>
              </a:tr>
              <a:tr h="305714">
                <a:tc gridSpan="12">
                  <a:txBody>
                    <a:bodyPr/>
                    <a:lstStyle/>
                    <a:p>
                      <a:pPr algn="l" fontAlgn="t"/>
                      <a:r>
                        <a:rPr lang="en-SG" sz="2000" b="1" u="none" strike="noStrike" dirty="0">
                          <a:effectLst/>
                        </a:rPr>
                        <a:t>2. TCA (Tricyclic Antidepressant):</a:t>
                      </a:r>
                      <a:r>
                        <a:rPr lang="en-SG" sz="1600" b="0" u="none" strike="noStrike" baseline="0" dirty="0">
                          <a:effectLst/>
                        </a:rPr>
                        <a:t> </a:t>
                      </a:r>
                      <a:r>
                        <a:rPr lang="en-SG" sz="1600" u="none" strike="noStrike" dirty="0">
                          <a:effectLst/>
                        </a:rPr>
                        <a:t>Second-line, due to safety concerns:</a:t>
                      </a:r>
                      <a:r>
                        <a:rPr lang="en-SG" sz="1600" u="none" strike="noStrike" baseline="0" dirty="0">
                          <a:effectLst/>
                        </a:rPr>
                        <a:t> </a:t>
                      </a:r>
                      <a:r>
                        <a:rPr lang="en-SG" sz="1600" u="none" strike="noStrike" dirty="0">
                          <a:effectLst/>
                        </a:rPr>
                        <a:t>seizures, cardiotoxic, anticholinergic, lethality in overdose.</a:t>
                      </a:r>
                      <a:endParaRPr lang="en-SG" sz="1600" b="0" i="0" u="none" strike="noStrike" dirty="0">
                        <a:solidFill>
                          <a:srgbClr val="000000"/>
                        </a:solidFill>
                        <a:effectLst/>
                        <a:latin typeface="Calibri" panose="020F0502020204030204" pitchFamily="34" charset="0"/>
                      </a:endParaRPr>
                    </a:p>
                  </a:txBody>
                  <a:tcPr marL="6841" marR="6841" marT="6841" marB="0"/>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1572383693"/>
                  </a:ext>
                </a:extLst>
              </a:tr>
              <a:tr h="710964">
                <a:tc>
                  <a:txBody>
                    <a:bodyPr/>
                    <a:lstStyle/>
                    <a:p>
                      <a:pPr algn="l" fontAlgn="ctr"/>
                      <a:r>
                        <a:rPr lang="en-SG" sz="1600" b="1" u="none" strike="noStrike" dirty="0">
                          <a:effectLst/>
                        </a:rPr>
                        <a:t>Clomipramine</a:t>
                      </a:r>
                    </a:p>
                    <a:p>
                      <a:pPr algn="l" fontAlgn="ctr"/>
                      <a:r>
                        <a:rPr lang="en-SG" sz="1400" i="1" u="none" strike="noStrike" dirty="0">
                          <a:effectLst/>
                        </a:rPr>
                        <a:t>   </a:t>
                      </a:r>
                      <a:r>
                        <a:rPr lang="en-SG" sz="1400" i="1" u="none" strike="noStrike" dirty="0" err="1">
                          <a:effectLst/>
                        </a:rPr>
                        <a:t>Depranil</a:t>
                      </a:r>
                      <a:r>
                        <a:rPr lang="en-SG" sz="1400" i="1" u="none" strike="noStrike" dirty="0">
                          <a:effectLst/>
                        </a:rPr>
                        <a:t>®</a:t>
                      </a:r>
                      <a:endParaRPr lang="en-SG" sz="1400" b="0" i="1"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US" sz="1300" b="0" i="0" u="none" strike="noStrike" dirty="0">
                          <a:solidFill>
                            <a:srgbClr val="000000"/>
                          </a:solidFill>
                          <a:effectLst/>
                          <a:latin typeface="Calibri" panose="020F0502020204030204" pitchFamily="34" charset="0"/>
                        </a:rPr>
                        <a:t>75</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SG" sz="1300" u="none" strike="noStrike" dirty="0">
                          <a:effectLst/>
                        </a:rPr>
                        <a:t>100-250</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100-250</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ctr" fontAlgn="ctr"/>
                      <a:r>
                        <a:rPr lang="en-SG" sz="2000" u="none" strike="noStrike" dirty="0">
                          <a:effectLst/>
                        </a:rPr>
                        <a:t>++</a:t>
                      </a:r>
                      <a:endParaRPr lang="en-SG" sz="20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OCD ≥ 10yrs</a:t>
                      </a:r>
                      <a:r>
                        <a:rPr lang="en-SG" sz="1300" u="none" strike="noStrike" baseline="30000" dirty="0">
                          <a:effectLst/>
                          <a:hlinkClick r:id="rId12"/>
                        </a:rPr>
                        <a:t>b</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PD; nocturnal enuresis in &gt;5yrs</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tc>
                  <a:txBody>
                    <a:bodyPr/>
                    <a:lstStyle/>
                    <a:p>
                      <a:pPr algn="l" fontAlgn="ctr"/>
                      <a:r>
                        <a:rPr lang="en-SG" sz="1300" u="none" strike="noStrike" dirty="0">
                          <a:effectLst/>
                        </a:rPr>
                        <a:t>• Given in divided doses (TDS).</a:t>
                      </a:r>
                    </a:p>
                    <a:p>
                      <a:pPr algn="l" fontAlgn="ctr"/>
                      <a:r>
                        <a:rPr lang="en-SG" sz="1300" u="none" strike="noStrike" dirty="0">
                          <a:effectLst/>
                        </a:rPr>
                        <a:t>• Children/adolescents: max 3mg/kg/d or 200mg/d,</a:t>
                      </a:r>
                      <a:r>
                        <a:rPr lang="en-SG" sz="1300" u="none" strike="noStrike" baseline="0" dirty="0">
                          <a:effectLst/>
                        </a:rPr>
                        <a:t> whichever is lower.</a:t>
                      </a:r>
                      <a:endParaRPr lang="en-SG" sz="1300" b="0" i="0" u="none" strike="noStrike" dirty="0">
                        <a:solidFill>
                          <a:srgbClr val="000000"/>
                        </a:solidFill>
                        <a:effectLst/>
                        <a:latin typeface="Calibri" panose="020F0502020204030204" pitchFamily="34" charset="0"/>
                      </a:endParaRPr>
                    </a:p>
                  </a:txBody>
                  <a:tcPr marL="6841" marR="6841" marT="6841" marB="0" anchor="ctr">
                    <a:solidFill>
                      <a:schemeClr val="bg1">
                        <a:lumMod val="85000"/>
                      </a:schemeClr>
                    </a:solidFill>
                  </a:tcPr>
                </a:tc>
                <a:extLst>
                  <a:ext uri="{0D108BD9-81ED-4DB2-BD59-A6C34878D82A}">
                    <a16:rowId xmlns:a16="http://schemas.microsoft.com/office/drawing/2014/main" val="1077610770"/>
                  </a:ext>
                </a:extLst>
              </a:tr>
            </a:tbl>
          </a:graphicData>
        </a:graphic>
      </p:graphicFrame>
      <p:sp>
        <p:nvSpPr>
          <p:cNvPr id="3" name="TextBox 2">
            <a:extLst>
              <a:ext uri="{FF2B5EF4-FFF2-40B4-BE49-F238E27FC236}">
                <a16:creationId xmlns:a16="http://schemas.microsoft.com/office/drawing/2014/main" id="{0C965591-8CA6-7F86-C1D1-F6A8748B1DCF}"/>
              </a:ext>
            </a:extLst>
          </p:cNvPr>
          <p:cNvSpPr txBox="1"/>
          <p:nvPr/>
        </p:nvSpPr>
        <p:spPr>
          <a:xfrm>
            <a:off x="156069" y="107141"/>
            <a:ext cx="11437034" cy="369332"/>
          </a:xfrm>
          <a:prstGeom prst="rect">
            <a:avLst/>
          </a:prstGeom>
          <a:noFill/>
        </p:spPr>
        <p:txBody>
          <a:bodyPr wrap="square" rtlCol="0">
            <a:spAutoFit/>
          </a:bodyPr>
          <a:lstStyle/>
          <a:p>
            <a:r>
              <a:rPr lang="en-SG" b="1" dirty="0"/>
              <a:t>Use of Medications in OCD </a:t>
            </a:r>
            <a:r>
              <a:rPr lang="en-SG" dirty="0"/>
              <a:t>(adapted)</a:t>
            </a:r>
            <a:r>
              <a:rPr lang="en-SG" baseline="30000" dirty="0"/>
              <a:t>9-12</a:t>
            </a:r>
          </a:p>
        </p:txBody>
      </p:sp>
      <p:sp>
        <p:nvSpPr>
          <p:cNvPr id="4" name="TextBox 3">
            <a:extLst>
              <a:ext uri="{FF2B5EF4-FFF2-40B4-BE49-F238E27FC236}">
                <a16:creationId xmlns:a16="http://schemas.microsoft.com/office/drawing/2014/main" id="{112A853C-30F8-4A3C-A430-1FB4F129ACDB}"/>
              </a:ext>
            </a:extLst>
          </p:cNvPr>
          <p:cNvSpPr txBox="1"/>
          <p:nvPr/>
        </p:nvSpPr>
        <p:spPr>
          <a:xfrm>
            <a:off x="156069" y="5291931"/>
            <a:ext cx="11806180" cy="830997"/>
          </a:xfrm>
          <a:prstGeom prst="rect">
            <a:avLst/>
          </a:prstGeom>
          <a:noFill/>
        </p:spPr>
        <p:txBody>
          <a:bodyPr wrap="square" rtlCol="0">
            <a:spAutoFit/>
          </a:bodyPr>
          <a:lstStyle/>
          <a:p>
            <a:r>
              <a:rPr lang="en-SG" sz="1200" dirty="0"/>
              <a:t>*Doses &amp; Age Limits: as per respective Package Inserts approved by (a) </a:t>
            </a:r>
            <a:r>
              <a:rPr lang="en-SG" sz="1200" dirty="0">
                <a:hlinkClick r:id="rId13"/>
              </a:rPr>
              <a:t>HSA</a:t>
            </a:r>
            <a:r>
              <a:rPr lang="en-SG" sz="1200" dirty="0"/>
              <a:t>, (b) </a:t>
            </a:r>
            <a:r>
              <a:rPr lang="en-SG" sz="1200" dirty="0">
                <a:hlinkClick r:id="rId14"/>
              </a:rPr>
              <a:t>FDA</a:t>
            </a:r>
            <a:r>
              <a:rPr lang="en-SG" sz="1200" dirty="0"/>
              <a:t>, and/or (c) </a:t>
            </a:r>
            <a:r>
              <a:rPr lang="en-SG" sz="1200" dirty="0">
                <a:hlinkClick r:id="rId15"/>
              </a:rPr>
              <a:t>MHRA</a:t>
            </a:r>
            <a:r>
              <a:rPr lang="en-SG" sz="1200" dirty="0"/>
              <a:t>. Starting at low doses helps to reduce initial jitteriness.</a:t>
            </a:r>
          </a:p>
          <a:p>
            <a:r>
              <a:rPr lang="en-SG" sz="1200" dirty="0"/>
              <a:t>**Side Effects: </a:t>
            </a:r>
            <a:r>
              <a:rPr lang="en-SG" sz="1200" b="1" dirty="0"/>
              <a:t>All antidepressants associated with increased suicidality in ≤ 24-year-olds</a:t>
            </a:r>
            <a:r>
              <a:rPr lang="en-SG" sz="1200" dirty="0"/>
              <a:t>. Other side effects: nausea, GI discomfort, sexual dysfunction, hyponatremia (in elderly).</a:t>
            </a:r>
          </a:p>
          <a:p>
            <a:r>
              <a:rPr lang="en-SG" sz="1200" dirty="0"/>
              <a:t>BN = bulimia nervosa; CR = controlled-release; CYP = Cytochrome P450; GAD = generalised anxiety disorder; IR = immediate-release; MDD = major depressive disorder; PD = panic disorder; PMDD = premenstrual dysphoric disorder; PTSD = posttraumatic stress disorder; SAD = social anxiety disorder.</a:t>
            </a:r>
          </a:p>
        </p:txBody>
      </p:sp>
    </p:spTree>
    <p:extLst>
      <p:ext uri="{BB962C8B-B14F-4D97-AF65-F5344CB8AC3E}">
        <p14:creationId xmlns:p14="http://schemas.microsoft.com/office/powerpoint/2010/main" val="134301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D556-E4F3-4F44-8C78-BA3391FBF741}"/>
              </a:ext>
            </a:extLst>
          </p:cNvPr>
          <p:cNvSpPr>
            <a:spLocks noGrp="1"/>
          </p:cNvSpPr>
          <p:nvPr>
            <p:ph type="title"/>
          </p:nvPr>
        </p:nvSpPr>
        <p:spPr>
          <a:xfrm>
            <a:off x="1097280" y="286603"/>
            <a:ext cx="10058400" cy="1471859"/>
          </a:xfrm>
        </p:spPr>
        <p:txBody>
          <a:bodyPr/>
          <a:lstStyle/>
          <a:p>
            <a:r>
              <a:rPr lang="en-SG" dirty="0"/>
              <a:t>What is Serotonin Syndrome</a:t>
            </a:r>
            <a:r>
              <a:rPr lang="en-SG" baseline="30000" dirty="0"/>
              <a:t>12</a:t>
            </a:r>
            <a:r>
              <a:rPr lang="en-SG" dirty="0"/>
              <a:t>?</a:t>
            </a:r>
          </a:p>
        </p:txBody>
      </p:sp>
      <p:sp>
        <p:nvSpPr>
          <p:cNvPr id="3" name="Content Placeholder 2">
            <a:extLst>
              <a:ext uri="{FF2B5EF4-FFF2-40B4-BE49-F238E27FC236}">
                <a16:creationId xmlns:a16="http://schemas.microsoft.com/office/drawing/2014/main" id="{247A61CC-B27F-4D29-8D8F-F0402294ACF8}"/>
              </a:ext>
            </a:extLst>
          </p:cNvPr>
          <p:cNvSpPr>
            <a:spLocks noGrp="1"/>
          </p:cNvSpPr>
          <p:nvPr>
            <p:ph idx="1"/>
          </p:nvPr>
        </p:nvSpPr>
        <p:spPr>
          <a:xfrm>
            <a:off x="886265" y="1969477"/>
            <a:ext cx="10578903" cy="4254860"/>
          </a:xfrm>
        </p:spPr>
        <p:txBody>
          <a:bodyPr>
            <a:normAutofit lnSpcReduction="10000"/>
          </a:bodyPr>
          <a:lstStyle/>
          <a:p>
            <a:pPr lvl="1"/>
            <a:r>
              <a:rPr lang="en-SG" sz="1600" dirty="0"/>
              <a:t>A life-threatening </a:t>
            </a:r>
            <a:r>
              <a:rPr lang="en-SG" sz="1600" b="1" dirty="0"/>
              <a:t>EMERGENCY</a:t>
            </a:r>
            <a:r>
              <a:rPr lang="en-SG" sz="1600" dirty="0"/>
              <a:t> with excessively high, toxic level of serotonin</a:t>
            </a:r>
          </a:p>
          <a:p>
            <a:pPr lvl="2"/>
            <a:r>
              <a:rPr lang="en-US" sz="1600" dirty="0"/>
              <a:t>Onset usually within 6-8 hours after adding or increasing serotonergic drugs.</a:t>
            </a:r>
            <a:endParaRPr lang="en-SG" sz="1600" dirty="0"/>
          </a:p>
          <a:p>
            <a:pPr lvl="1"/>
            <a:r>
              <a:rPr lang="en-SG" sz="1600" dirty="0"/>
              <a:t>Excessive doses of serotonergic medications given together or sequentially without an adequate washout period </a:t>
            </a:r>
          </a:p>
          <a:p>
            <a:pPr lvl="2"/>
            <a:r>
              <a:rPr lang="en-SG" sz="1600" dirty="0"/>
              <a:t>e.g. Do not combine SSRI/SNRI/TCA/RIMA</a:t>
            </a:r>
          </a:p>
          <a:p>
            <a:pPr lvl="2"/>
            <a:r>
              <a:rPr lang="en-SG" sz="1600" dirty="0"/>
              <a:t>e.g. Do not combine SSRI or SNRI with other serotonergic medications</a:t>
            </a:r>
          </a:p>
          <a:p>
            <a:pPr lvl="5"/>
            <a:r>
              <a:rPr lang="en-SG" sz="1600" dirty="0"/>
              <a:t>E.g. </a:t>
            </a:r>
            <a:r>
              <a:rPr lang="en-SG" sz="1600" dirty="0" err="1"/>
              <a:t>triptans</a:t>
            </a:r>
            <a:r>
              <a:rPr lang="en-SG" sz="1600" dirty="0"/>
              <a:t>, tramadol, cocaine, lithium, dextromethorphan, </a:t>
            </a:r>
            <a:r>
              <a:rPr lang="en-SG" sz="1600" dirty="0" err="1"/>
              <a:t>sibutramine</a:t>
            </a:r>
            <a:r>
              <a:rPr lang="en-SG" sz="1600" dirty="0"/>
              <a:t>; caution with ritonavir in </a:t>
            </a:r>
            <a:r>
              <a:rPr lang="en-SG" sz="1600" dirty="0" err="1"/>
              <a:t>Paxlovid</a:t>
            </a:r>
            <a:r>
              <a:rPr lang="en-SG" sz="1600" dirty="0"/>
              <a:t>®</a:t>
            </a:r>
          </a:p>
          <a:p>
            <a:pPr lvl="2"/>
            <a:r>
              <a:rPr lang="en-SG" sz="1600" dirty="0"/>
              <a:t>e.g. Fluoxetine (with long half-life) needs to stop 6 weeks to washout completely, to prevent any</a:t>
            </a:r>
          </a:p>
          <a:p>
            <a:pPr marL="384048" lvl="2" indent="0">
              <a:buNone/>
            </a:pPr>
            <a:r>
              <a:rPr lang="en-SG" sz="1600" dirty="0"/>
              <a:t>           residual interaction with </a:t>
            </a:r>
            <a:r>
              <a:rPr lang="en-SG" sz="1600" dirty="0" err="1"/>
              <a:t>moclobemide</a:t>
            </a:r>
            <a:r>
              <a:rPr lang="en-SG" sz="1600" dirty="0"/>
              <a:t>.</a:t>
            </a:r>
          </a:p>
          <a:p>
            <a:pPr lvl="1"/>
            <a:r>
              <a:rPr lang="en-SG" sz="1600" dirty="0"/>
              <a:t>Symptoms:</a:t>
            </a:r>
          </a:p>
          <a:p>
            <a:pPr lvl="2"/>
            <a:r>
              <a:rPr lang="en-SG" sz="1600" dirty="0"/>
              <a:t>vomiting, irritability &amp; confusion, diaphoresis, myoclonus/hyperreflexia, ataxia. Hyperthermia, seizures, arrhythmias, hypertension crisis</a:t>
            </a:r>
          </a:p>
          <a:p>
            <a:pPr lvl="1"/>
            <a:r>
              <a:rPr lang="en-SG" sz="1600" dirty="0"/>
              <a:t>Supportive Treatment in Intensive Care Unit (ICU)</a:t>
            </a:r>
          </a:p>
          <a:p>
            <a:pPr marL="201168" lvl="1" indent="0">
              <a:buNone/>
            </a:pPr>
            <a:endParaRPr lang="en-SG" dirty="0"/>
          </a:p>
          <a:p>
            <a:pPr marL="201168" lvl="1" indent="0" algn="ctr">
              <a:buNone/>
            </a:pPr>
            <a:r>
              <a:rPr lang="en-SG" sz="4200" b="1" dirty="0"/>
              <a:t>HIGHLY PREVENTABLE!</a:t>
            </a:r>
          </a:p>
        </p:txBody>
      </p:sp>
    </p:spTree>
    <p:extLst>
      <p:ext uri="{BB962C8B-B14F-4D97-AF65-F5344CB8AC3E}">
        <p14:creationId xmlns:p14="http://schemas.microsoft.com/office/powerpoint/2010/main" val="24914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ctor: Elbow 34">
            <a:extLst>
              <a:ext uri="{FF2B5EF4-FFF2-40B4-BE49-F238E27FC236}">
                <a16:creationId xmlns:a16="http://schemas.microsoft.com/office/drawing/2014/main" id="{3BE3E4B6-B3FB-4A3F-B096-E48E4D92387F}"/>
              </a:ext>
            </a:extLst>
          </p:cNvPr>
          <p:cNvCxnSpPr/>
          <p:nvPr/>
        </p:nvCxnSpPr>
        <p:spPr>
          <a:xfrm>
            <a:off x="7459477" y="1296850"/>
            <a:ext cx="2628000" cy="393928"/>
          </a:xfrm>
          <a:prstGeom prst="bentConnector3">
            <a:avLst>
              <a:gd name="adj1" fmla="val 100114"/>
            </a:avLst>
          </a:prstGeom>
          <a:ln>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2ED633A-D334-404B-8207-9C20FA927CDD}"/>
              </a:ext>
            </a:extLst>
          </p:cNvPr>
          <p:cNvCxnSpPr/>
          <p:nvPr/>
        </p:nvCxnSpPr>
        <p:spPr>
          <a:xfrm>
            <a:off x="8029430" y="1901106"/>
            <a:ext cx="1188000" cy="0"/>
          </a:xfrm>
          <a:prstGeom prst="straightConnector1">
            <a:avLst/>
          </a:prstGeom>
          <a:ln>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3FE2D4D-AEEE-49FA-A606-87C6EA8AF42F}"/>
              </a:ext>
            </a:extLst>
          </p:cNvPr>
          <p:cNvCxnSpPr/>
          <p:nvPr/>
        </p:nvCxnSpPr>
        <p:spPr>
          <a:xfrm>
            <a:off x="7459477" y="2498103"/>
            <a:ext cx="2628000" cy="0"/>
          </a:xfrm>
          <a:prstGeom prst="straightConnector1">
            <a:avLst/>
          </a:prstGeom>
          <a:ln>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4C6CBC2-213F-459E-9B88-3622932E976B}"/>
              </a:ext>
            </a:extLst>
          </p:cNvPr>
          <p:cNvCxnSpPr/>
          <p:nvPr/>
        </p:nvCxnSpPr>
        <p:spPr>
          <a:xfrm flipV="1">
            <a:off x="10087477" y="2111435"/>
            <a:ext cx="0" cy="1391421"/>
          </a:xfrm>
          <a:prstGeom prst="straightConnector1">
            <a:avLst/>
          </a:prstGeom>
          <a:ln>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9F3EB681-2426-47D7-8453-EBAC5CC75047}"/>
              </a:ext>
            </a:extLst>
          </p:cNvPr>
          <p:cNvSpPr txBox="1">
            <a:spLocks/>
          </p:cNvSpPr>
          <p:nvPr/>
        </p:nvSpPr>
        <p:spPr>
          <a:xfrm>
            <a:off x="0" y="-30479"/>
            <a:ext cx="12192000" cy="49452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400" b="1" kern="1200" spc="-50" baseline="0">
                <a:solidFill>
                  <a:schemeClr val="bg1"/>
                </a:solidFill>
                <a:latin typeface="+mj-lt"/>
                <a:ea typeface="+mj-ea"/>
                <a:cs typeface="+mj-cs"/>
              </a:defRPr>
            </a:lvl1pPr>
          </a:lstStyle>
          <a:p>
            <a:pPr algn="ctr"/>
            <a:r>
              <a:rPr lang="en-SG" sz="2400" dirty="0">
                <a:solidFill>
                  <a:schemeClr val="tx1"/>
                </a:solidFill>
              </a:rPr>
              <a:t>Suggested Algorithm of Approach in Management of OCD </a:t>
            </a:r>
            <a:r>
              <a:rPr lang="en-SG" sz="2400" b="0" dirty="0">
                <a:solidFill>
                  <a:schemeClr val="tx1"/>
                </a:solidFill>
              </a:rPr>
              <a:t>(adapted)</a:t>
            </a:r>
            <a:r>
              <a:rPr lang="en-SG" sz="2400" b="0" baseline="30000" dirty="0">
                <a:solidFill>
                  <a:schemeClr val="tx1"/>
                </a:solidFill>
              </a:rPr>
              <a:t>9-12</a:t>
            </a:r>
          </a:p>
        </p:txBody>
      </p:sp>
      <p:grpSp>
        <p:nvGrpSpPr>
          <p:cNvPr id="2" name="Group 1">
            <a:extLst>
              <a:ext uri="{FF2B5EF4-FFF2-40B4-BE49-F238E27FC236}">
                <a16:creationId xmlns:a16="http://schemas.microsoft.com/office/drawing/2014/main" id="{355EA067-FFBC-469F-BAAF-523DFAD72A4C}"/>
              </a:ext>
            </a:extLst>
          </p:cNvPr>
          <p:cNvGrpSpPr/>
          <p:nvPr/>
        </p:nvGrpSpPr>
        <p:grpSpPr>
          <a:xfrm>
            <a:off x="2142511" y="456717"/>
            <a:ext cx="8636177" cy="5799484"/>
            <a:chOff x="2142511" y="497357"/>
            <a:chExt cx="8636177" cy="5799484"/>
          </a:xfrm>
        </p:grpSpPr>
        <p:sp>
          <p:nvSpPr>
            <p:cNvPr id="3" name="Freeform: Shape 2">
              <a:extLst>
                <a:ext uri="{FF2B5EF4-FFF2-40B4-BE49-F238E27FC236}">
                  <a16:creationId xmlns:a16="http://schemas.microsoft.com/office/drawing/2014/main" id="{5790687A-7AE4-4778-8CED-AD83A4E9FE24}"/>
                </a:ext>
              </a:extLst>
            </p:cNvPr>
            <p:cNvSpPr/>
            <p:nvPr/>
          </p:nvSpPr>
          <p:spPr>
            <a:xfrm>
              <a:off x="8484284" y="3307344"/>
              <a:ext cx="1202379" cy="195512"/>
            </a:xfrm>
            <a:custGeom>
              <a:avLst/>
              <a:gdLst/>
              <a:ahLst/>
              <a:cxnLst/>
              <a:rect l="0" t="0" r="0" b="0"/>
              <a:pathLst>
                <a:path>
                  <a:moveTo>
                    <a:pt x="0" y="0"/>
                  </a:moveTo>
                  <a:lnTo>
                    <a:pt x="0" y="107174"/>
                  </a:lnTo>
                  <a:lnTo>
                    <a:pt x="1202379" y="107174"/>
                  </a:lnTo>
                  <a:lnTo>
                    <a:pt x="1202379" y="195512"/>
                  </a:lnTo>
                </a:path>
              </a:pathLst>
            </a:custGeom>
            <a:noFill/>
            <a:ln w="12700">
              <a:solidFill>
                <a:schemeClr val="accent2"/>
              </a:solidFill>
              <a:tailEnd type="triangle" w="med" len="sm"/>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7E4A1EB3-C7B4-4C5A-B022-FEFA9914AF03}"/>
                </a:ext>
              </a:extLst>
            </p:cNvPr>
            <p:cNvSpPr/>
            <p:nvPr/>
          </p:nvSpPr>
          <p:spPr>
            <a:xfrm>
              <a:off x="6354503" y="2710012"/>
              <a:ext cx="2129780" cy="176675"/>
            </a:xfrm>
            <a:custGeom>
              <a:avLst/>
              <a:gdLst/>
              <a:ahLst/>
              <a:cxnLst/>
              <a:rect l="0" t="0" r="0" b="0"/>
              <a:pathLst>
                <a:path>
                  <a:moveTo>
                    <a:pt x="0" y="0"/>
                  </a:moveTo>
                  <a:lnTo>
                    <a:pt x="0" y="88337"/>
                  </a:lnTo>
                  <a:lnTo>
                    <a:pt x="2129780" y="88337"/>
                  </a:lnTo>
                  <a:lnTo>
                    <a:pt x="2129780" y="176675"/>
                  </a:lnTo>
                </a:path>
              </a:pathLst>
            </a:custGeom>
            <a:noFill/>
            <a:ln w="12700">
              <a:solidFill>
                <a:schemeClr val="accent2"/>
              </a:solidFill>
              <a:tailEnd type="triangle" w="med" len="sm"/>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553D5A7F-E16E-4679-B42F-627159799415}"/>
                </a:ext>
              </a:extLst>
            </p:cNvPr>
            <p:cNvSpPr/>
            <p:nvPr/>
          </p:nvSpPr>
          <p:spPr>
            <a:xfrm>
              <a:off x="4224722" y="3307344"/>
              <a:ext cx="3812243" cy="195512"/>
            </a:xfrm>
            <a:custGeom>
              <a:avLst/>
              <a:gdLst/>
              <a:ahLst/>
              <a:cxnLst/>
              <a:rect l="0" t="0" r="0" b="0"/>
              <a:pathLst>
                <a:path>
                  <a:moveTo>
                    <a:pt x="0" y="0"/>
                  </a:moveTo>
                  <a:lnTo>
                    <a:pt x="0" y="107174"/>
                  </a:lnTo>
                  <a:lnTo>
                    <a:pt x="3812243" y="107174"/>
                  </a:lnTo>
                  <a:lnTo>
                    <a:pt x="3812243" y="195512"/>
                  </a:lnTo>
                </a:path>
              </a:pathLst>
            </a:custGeom>
            <a:noFill/>
            <a:ln w="12700">
              <a:solidFill>
                <a:schemeClr val="accent2"/>
              </a:solidFill>
              <a:tailEnd type="triangle" w="med" len="sm"/>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549C795A-CA73-4CD6-A79D-93A70B9B1236}"/>
                </a:ext>
              </a:extLst>
            </p:cNvPr>
            <p:cNvSpPr/>
            <p:nvPr/>
          </p:nvSpPr>
          <p:spPr>
            <a:xfrm>
              <a:off x="4224722" y="3307344"/>
              <a:ext cx="2162545" cy="195512"/>
            </a:xfrm>
            <a:custGeom>
              <a:avLst/>
              <a:gdLst/>
              <a:ahLst/>
              <a:cxnLst/>
              <a:rect l="0" t="0" r="0" b="0"/>
              <a:pathLst>
                <a:path>
                  <a:moveTo>
                    <a:pt x="0" y="0"/>
                  </a:moveTo>
                  <a:lnTo>
                    <a:pt x="0" y="107174"/>
                  </a:lnTo>
                  <a:lnTo>
                    <a:pt x="2162545" y="107174"/>
                  </a:lnTo>
                  <a:lnTo>
                    <a:pt x="2162545" y="195512"/>
                  </a:lnTo>
                </a:path>
              </a:pathLst>
            </a:custGeom>
            <a:noFill/>
            <a:ln w="12700">
              <a:solidFill>
                <a:schemeClr val="accent2"/>
              </a:solidFill>
              <a:tailEnd type="triangle" w="med" len="sm"/>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B3CFAD1A-0093-4C9C-BD93-9B6204C55E37}"/>
                </a:ext>
              </a:extLst>
            </p:cNvPr>
            <p:cNvSpPr/>
            <p:nvPr/>
          </p:nvSpPr>
          <p:spPr>
            <a:xfrm>
              <a:off x="3731684" y="5715511"/>
              <a:ext cx="91440" cy="160674"/>
            </a:xfrm>
            <a:custGeom>
              <a:avLst/>
              <a:gdLst/>
              <a:ahLst/>
              <a:cxnLst/>
              <a:rect l="0" t="0" r="0" b="0"/>
              <a:pathLst>
                <a:path>
                  <a:moveTo>
                    <a:pt x="45720" y="0"/>
                  </a:moveTo>
                  <a:lnTo>
                    <a:pt x="45720" y="160674"/>
                  </a:lnTo>
                </a:path>
              </a:pathLst>
            </a:custGeom>
            <a:noFill/>
            <a:ln w="12700">
              <a:solidFill>
                <a:schemeClr val="accent2"/>
              </a:solidFill>
              <a:tailEnd type="triangle" w="med" len="sm"/>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C894F05F-BDC3-43E9-881E-563DA79B9E57}"/>
                </a:ext>
              </a:extLst>
            </p:cNvPr>
            <p:cNvSpPr/>
            <p:nvPr/>
          </p:nvSpPr>
          <p:spPr>
            <a:xfrm>
              <a:off x="3731684" y="5118179"/>
              <a:ext cx="91440" cy="176675"/>
            </a:xfrm>
            <a:custGeom>
              <a:avLst/>
              <a:gdLst/>
              <a:ahLst/>
              <a:cxnLst/>
              <a:rect l="0" t="0" r="0" b="0"/>
              <a:pathLst>
                <a:path>
                  <a:moveTo>
                    <a:pt x="45720" y="0"/>
                  </a:moveTo>
                  <a:lnTo>
                    <a:pt x="45720" y="176675"/>
                  </a:lnTo>
                </a:path>
              </a:pathLst>
            </a:custGeom>
            <a:noFill/>
            <a:ln w="12700">
              <a:solidFill>
                <a:schemeClr val="accent2"/>
              </a:solidFill>
              <a:tailEnd type="triangle" w="med" len="sm"/>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373E12F4-1275-4EF1-B81F-EBC9724D8E51}"/>
                </a:ext>
              </a:extLst>
            </p:cNvPr>
            <p:cNvSpPr/>
            <p:nvPr/>
          </p:nvSpPr>
          <p:spPr>
            <a:xfrm>
              <a:off x="3731684" y="4520846"/>
              <a:ext cx="91440" cy="176675"/>
            </a:xfrm>
            <a:custGeom>
              <a:avLst/>
              <a:gdLst/>
              <a:ahLst/>
              <a:cxnLst/>
              <a:rect l="0" t="0" r="0" b="0"/>
              <a:pathLst>
                <a:path>
                  <a:moveTo>
                    <a:pt x="45720" y="0"/>
                  </a:moveTo>
                  <a:lnTo>
                    <a:pt x="45720" y="176675"/>
                  </a:lnTo>
                </a:path>
              </a:pathLst>
            </a:custGeom>
            <a:noFill/>
            <a:ln w="12700">
              <a:solidFill>
                <a:schemeClr val="accent2"/>
              </a:solidFill>
              <a:tailEnd type="triangle" w="med" len="sm"/>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B7D861CD-0A65-4E41-86E4-CE40704C9212}"/>
                </a:ext>
              </a:extLst>
            </p:cNvPr>
            <p:cNvSpPr/>
            <p:nvPr/>
          </p:nvSpPr>
          <p:spPr>
            <a:xfrm>
              <a:off x="3731684" y="3923514"/>
              <a:ext cx="91440" cy="176675"/>
            </a:xfrm>
            <a:custGeom>
              <a:avLst/>
              <a:gdLst/>
              <a:ahLst/>
              <a:cxnLst/>
              <a:rect l="0" t="0" r="0" b="0"/>
              <a:pathLst>
                <a:path>
                  <a:moveTo>
                    <a:pt x="45720" y="0"/>
                  </a:moveTo>
                  <a:lnTo>
                    <a:pt x="45720" y="176675"/>
                  </a:lnTo>
                </a:path>
              </a:pathLst>
            </a:custGeom>
            <a:noFill/>
            <a:ln w="12700">
              <a:solidFill>
                <a:schemeClr val="accent2"/>
              </a:solidFill>
              <a:tailEnd type="triangle" w="med" len="sm"/>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E3B698FF-288C-4A69-BEA8-298718F25980}"/>
                </a:ext>
              </a:extLst>
            </p:cNvPr>
            <p:cNvSpPr/>
            <p:nvPr/>
          </p:nvSpPr>
          <p:spPr>
            <a:xfrm>
              <a:off x="3777404" y="3307344"/>
              <a:ext cx="447317" cy="195512"/>
            </a:xfrm>
            <a:custGeom>
              <a:avLst/>
              <a:gdLst/>
              <a:ahLst/>
              <a:cxnLst/>
              <a:rect l="0" t="0" r="0" b="0"/>
              <a:pathLst>
                <a:path>
                  <a:moveTo>
                    <a:pt x="447317" y="0"/>
                  </a:moveTo>
                  <a:lnTo>
                    <a:pt x="447317" y="107174"/>
                  </a:lnTo>
                  <a:lnTo>
                    <a:pt x="0" y="107174"/>
                  </a:lnTo>
                  <a:lnTo>
                    <a:pt x="0" y="195512"/>
                  </a:lnTo>
                </a:path>
              </a:pathLst>
            </a:custGeom>
            <a:noFill/>
            <a:ln w="12700">
              <a:solidFill>
                <a:schemeClr val="accent2"/>
              </a:solidFill>
              <a:tailEnd type="triangle" w="med" len="sm"/>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1DF995AF-718C-42C0-971E-08C9DAD99F4F}"/>
                </a:ext>
              </a:extLst>
            </p:cNvPr>
            <p:cNvSpPr/>
            <p:nvPr/>
          </p:nvSpPr>
          <p:spPr>
            <a:xfrm>
              <a:off x="4224722" y="2710012"/>
              <a:ext cx="2129780" cy="176675"/>
            </a:xfrm>
            <a:custGeom>
              <a:avLst/>
              <a:gdLst/>
              <a:ahLst/>
              <a:cxnLst/>
              <a:rect l="0" t="0" r="0" b="0"/>
              <a:pathLst>
                <a:path>
                  <a:moveTo>
                    <a:pt x="2129780" y="0"/>
                  </a:moveTo>
                  <a:lnTo>
                    <a:pt x="2129780" y="88337"/>
                  </a:lnTo>
                  <a:lnTo>
                    <a:pt x="0" y="88337"/>
                  </a:lnTo>
                  <a:lnTo>
                    <a:pt x="0" y="176675"/>
                  </a:lnTo>
                </a:path>
              </a:pathLst>
            </a:custGeom>
            <a:noFill/>
            <a:ln w="12700">
              <a:solidFill>
                <a:schemeClr val="accent2"/>
              </a:solidFill>
              <a:tailEnd type="triangle" w="med" len="sm"/>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1FC33A41-D90D-4125-8E37-77B1E598ADF6}"/>
                </a:ext>
              </a:extLst>
            </p:cNvPr>
            <p:cNvSpPr/>
            <p:nvPr/>
          </p:nvSpPr>
          <p:spPr>
            <a:xfrm>
              <a:off x="6308783" y="2112679"/>
              <a:ext cx="91440" cy="176675"/>
            </a:xfrm>
            <a:custGeom>
              <a:avLst/>
              <a:gdLst/>
              <a:ahLst/>
              <a:cxnLst/>
              <a:rect l="0" t="0" r="0" b="0"/>
              <a:pathLst>
                <a:path>
                  <a:moveTo>
                    <a:pt x="45720" y="0"/>
                  </a:moveTo>
                  <a:lnTo>
                    <a:pt x="45720" y="176675"/>
                  </a:lnTo>
                </a:path>
              </a:pathLst>
            </a:custGeom>
            <a:noFill/>
            <a:ln w="12700">
              <a:solidFill>
                <a:schemeClr val="accent2"/>
              </a:solidFill>
              <a:tailEnd type="triangle" w="med" len="sm"/>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7F0F66DE-4347-42E6-878A-58B089CCC548}"/>
                </a:ext>
              </a:extLst>
            </p:cNvPr>
            <p:cNvSpPr/>
            <p:nvPr/>
          </p:nvSpPr>
          <p:spPr>
            <a:xfrm>
              <a:off x="6308783" y="1515346"/>
              <a:ext cx="91440" cy="176675"/>
            </a:xfrm>
            <a:custGeom>
              <a:avLst/>
              <a:gdLst/>
              <a:ahLst/>
              <a:cxnLst/>
              <a:rect l="0" t="0" r="0" b="0"/>
              <a:pathLst>
                <a:path>
                  <a:moveTo>
                    <a:pt x="45720" y="0"/>
                  </a:moveTo>
                  <a:lnTo>
                    <a:pt x="45720" y="176675"/>
                  </a:lnTo>
                </a:path>
              </a:pathLst>
            </a:custGeom>
            <a:noFill/>
            <a:ln w="12700">
              <a:solidFill>
                <a:schemeClr val="accent2"/>
              </a:solidFill>
              <a:tailEnd type="triangle" w="med" len="sm"/>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8789E718-24AB-4A58-A5B9-76943E9E4162}"/>
                </a:ext>
              </a:extLst>
            </p:cNvPr>
            <p:cNvSpPr/>
            <p:nvPr/>
          </p:nvSpPr>
          <p:spPr>
            <a:xfrm>
              <a:off x="6308783" y="918014"/>
              <a:ext cx="91440" cy="176675"/>
            </a:xfrm>
            <a:custGeom>
              <a:avLst/>
              <a:gdLst/>
              <a:ahLst/>
              <a:cxnLst/>
              <a:rect l="0" t="0" r="0" b="0"/>
              <a:pathLst>
                <a:path>
                  <a:moveTo>
                    <a:pt x="45720" y="0"/>
                  </a:moveTo>
                  <a:lnTo>
                    <a:pt x="45720" y="176675"/>
                  </a:lnTo>
                </a:path>
              </a:pathLst>
            </a:custGeom>
            <a:noFill/>
            <a:ln w="12700">
              <a:solidFill>
                <a:schemeClr val="accent2"/>
              </a:solidFill>
              <a:tailEnd type="triangle" w="med" len="sm"/>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4832D2F8-83DB-44BB-AC89-C5FACEF12570}"/>
                </a:ext>
              </a:extLst>
            </p:cNvPr>
            <p:cNvSpPr/>
            <p:nvPr/>
          </p:nvSpPr>
          <p:spPr>
            <a:xfrm>
              <a:off x="4463390" y="497357"/>
              <a:ext cx="3782225" cy="420656"/>
            </a:xfrm>
            <a:custGeom>
              <a:avLst/>
              <a:gdLst>
                <a:gd name="connsiteX0" fmla="*/ 0 w 3782225"/>
                <a:gd name="connsiteY0" fmla="*/ 0 h 420656"/>
                <a:gd name="connsiteX1" fmla="*/ 3782225 w 3782225"/>
                <a:gd name="connsiteY1" fmla="*/ 0 h 420656"/>
                <a:gd name="connsiteX2" fmla="*/ 3782225 w 3782225"/>
                <a:gd name="connsiteY2" fmla="*/ 420656 h 420656"/>
                <a:gd name="connsiteX3" fmla="*/ 0 w 3782225"/>
                <a:gd name="connsiteY3" fmla="*/ 420656 h 420656"/>
                <a:gd name="connsiteX4" fmla="*/ 0 w 3782225"/>
                <a:gd name="connsiteY4" fmla="*/ 0 h 42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225" h="420656">
                  <a:moveTo>
                    <a:pt x="0" y="0"/>
                  </a:moveTo>
                  <a:lnTo>
                    <a:pt x="3782225" y="0"/>
                  </a:lnTo>
                  <a:lnTo>
                    <a:pt x="3782225" y="420656"/>
                  </a:lnTo>
                  <a:lnTo>
                    <a:pt x="0" y="420656"/>
                  </a:lnTo>
                  <a:lnTo>
                    <a:pt x="0" y="0"/>
                  </a:lnTo>
                  <a:close/>
                </a:path>
              </a:pathLst>
            </a:custGeom>
            <a:solidFill>
              <a:schemeClr val="accent2">
                <a:lumMod val="7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SG" sz="1600" b="1" dirty="0">
                  <a:solidFill>
                    <a:schemeClr val="bg1"/>
                  </a:solidFill>
                </a:rPr>
                <a:t>Patient with anxiety, intrusive thoughts or repetitive behaviour</a:t>
              </a:r>
              <a:endParaRPr lang="en-SG" sz="1600" b="1" kern="1200" dirty="0">
                <a:solidFill>
                  <a:schemeClr val="bg1"/>
                </a:solidFill>
              </a:endParaRPr>
            </a:p>
          </p:txBody>
        </p:sp>
        <p:sp>
          <p:nvSpPr>
            <p:cNvPr id="19" name="Freeform: Shape 18">
              <a:extLst>
                <a:ext uri="{FF2B5EF4-FFF2-40B4-BE49-F238E27FC236}">
                  <a16:creationId xmlns:a16="http://schemas.microsoft.com/office/drawing/2014/main" id="{E79E884A-76F2-4391-A2E4-4276F29C7914}"/>
                </a:ext>
              </a:extLst>
            </p:cNvPr>
            <p:cNvSpPr/>
            <p:nvPr/>
          </p:nvSpPr>
          <p:spPr>
            <a:xfrm>
              <a:off x="4463390" y="1094690"/>
              <a:ext cx="3782225" cy="420656"/>
            </a:xfrm>
            <a:custGeom>
              <a:avLst/>
              <a:gdLst>
                <a:gd name="connsiteX0" fmla="*/ 0 w 3782225"/>
                <a:gd name="connsiteY0" fmla="*/ 0 h 420656"/>
                <a:gd name="connsiteX1" fmla="*/ 3782225 w 3782225"/>
                <a:gd name="connsiteY1" fmla="*/ 0 h 420656"/>
                <a:gd name="connsiteX2" fmla="*/ 3782225 w 3782225"/>
                <a:gd name="connsiteY2" fmla="*/ 420656 h 420656"/>
                <a:gd name="connsiteX3" fmla="*/ 0 w 3782225"/>
                <a:gd name="connsiteY3" fmla="*/ 420656 h 420656"/>
                <a:gd name="connsiteX4" fmla="*/ 0 w 3782225"/>
                <a:gd name="connsiteY4" fmla="*/ 0 h 42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225" h="420656">
                  <a:moveTo>
                    <a:pt x="0" y="0"/>
                  </a:moveTo>
                  <a:lnTo>
                    <a:pt x="3782225" y="0"/>
                  </a:lnTo>
                  <a:lnTo>
                    <a:pt x="3782225" y="420656"/>
                  </a:lnTo>
                  <a:lnTo>
                    <a:pt x="0" y="420656"/>
                  </a:lnTo>
                  <a:lnTo>
                    <a:pt x="0" y="0"/>
                  </a:lnTo>
                  <a:close/>
                </a:path>
              </a:pathLst>
            </a:custGeom>
            <a:solidFill>
              <a:schemeClr val="accent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SG" sz="1200" kern="1200" dirty="0"/>
                <a:t>Exclude Organic Causes</a:t>
              </a:r>
            </a:p>
          </p:txBody>
        </p:sp>
        <p:sp>
          <p:nvSpPr>
            <p:cNvPr id="20" name="Freeform: Shape 19">
              <a:extLst>
                <a:ext uri="{FF2B5EF4-FFF2-40B4-BE49-F238E27FC236}">
                  <a16:creationId xmlns:a16="http://schemas.microsoft.com/office/drawing/2014/main" id="{27A76F1E-CBE7-4E34-8DA4-5D143B928665}"/>
                </a:ext>
              </a:extLst>
            </p:cNvPr>
            <p:cNvSpPr/>
            <p:nvPr/>
          </p:nvSpPr>
          <p:spPr>
            <a:xfrm>
              <a:off x="4463390" y="1692022"/>
              <a:ext cx="3782225" cy="420656"/>
            </a:xfrm>
            <a:custGeom>
              <a:avLst/>
              <a:gdLst>
                <a:gd name="connsiteX0" fmla="*/ 0 w 3782225"/>
                <a:gd name="connsiteY0" fmla="*/ 0 h 420656"/>
                <a:gd name="connsiteX1" fmla="*/ 3782225 w 3782225"/>
                <a:gd name="connsiteY1" fmla="*/ 0 h 420656"/>
                <a:gd name="connsiteX2" fmla="*/ 3782225 w 3782225"/>
                <a:gd name="connsiteY2" fmla="*/ 420656 h 420656"/>
                <a:gd name="connsiteX3" fmla="*/ 0 w 3782225"/>
                <a:gd name="connsiteY3" fmla="*/ 420656 h 420656"/>
                <a:gd name="connsiteX4" fmla="*/ 0 w 3782225"/>
                <a:gd name="connsiteY4" fmla="*/ 0 h 42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225" h="420656">
                  <a:moveTo>
                    <a:pt x="0" y="0"/>
                  </a:moveTo>
                  <a:lnTo>
                    <a:pt x="3782225" y="0"/>
                  </a:lnTo>
                  <a:lnTo>
                    <a:pt x="3782225" y="420656"/>
                  </a:lnTo>
                  <a:lnTo>
                    <a:pt x="0" y="420656"/>
                  </a:lnTo>
                  <a:lnTo>
                    <a:pt x="0" y="0"/>
                  </a:lnTo>
                  <a:close/>
                </a:path>
              </a:pathLst>
            </a:custGeom>
            <a:solidFill>
              <a:schemeClr val="accent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SG" sz="1200" kern="1200" dirty="0"/>
                <a:t>Exclude Drug / Substance Abuse</a:t>
              </a:r>
            </a:p>
          </p:txBody>
        </p:sp>
        <p:sp>
          <p:nvSpPr>
            <p:cNvPr id="21" name="Freeform: Shape 20">
              <a:extLst>
                <a:ext uri="{FF2B5EF4-FFF2-40B4-BE49-F238E27FC236}">
                  <a16:creationId xmlns:a16="http://schemas.microsoft.com/office/drawing/2014/main" id="{A1BF5F88-5615-4450-B656-7EC28B0FBE2F}"/>
                </a:ext>
              </a:extLst>
            </p:cNvPr>
            <p:cNvSpPr/>
            <p:nvPr/>
          </p:nvSpPr>
          <p:spPr>
            <a:xfrm>
              <a:off x="4463390" y="2289355"/>
              <a:ext cx="3782225" cy="420656"/>
            </a:xfrm>
            <a:custGeom>
              <a:avLst/>
              <a:gdLst>
                <a:gd name="connsiteX0" fmla="*/ 0 w 3782225"/>
                <a:gd name="connsiteY0" fmla="*/ 0 h 420656"/>
                <a:gd name="connsiteX1" fmla="*/ 3782225 w 3782225"/>
                <a:gd name="connsiteY1" fmla="*/ 0 h 420656"/>
                <a:gd name="connsiteX2" fmla="*/ 3782225 w 3782225"/>
                <a:gd name="connsiteY2" fmla="*/ 420656 h 420656"/>
                <a:gd name="connsiteX3" fmla="*/ 0 w 3782225"/>
                <a:gd name="connsiteY3" fmla="*/ 420656 h 420656"/>
                <a:gd name="connsiteX4" fmla="*/ 0 w 3782225"/>
                <a:gd name="connsiteY4" fmla="*/ 0 h 42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225" h="420656">
                  <a:moveTo>
                    <a:pt x="0" y="0"/>
                  </a:moveTo>
                  <a:lnTo>
                    <a:pt x="3782225" y="0"/>
                  </a:lnTo>
                  <a:lnTo>
                    <a:pt x="3782225" y="420656"/>
                  </a:lnTo>
                  <a:lnTo>
                    <a:pt x="0" y="420656"/>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SG" sz="1200" kern="1200" dirty="0"/>
                <a:t>Social / Occupational Dysfunction</a:t>
              </a:r>
            </a:p>
          </p:txBody>
        </p:sp>
        <p:sp>
          <p:nvSpPr>
            <p:cNvPr id="22" name="Freeform: Shape 21">
              <a:extLst>
                <a:ext uri="{FF2B5EF4-FFF2-40B4-BE49-F238E27FC236}">
                  <a16:creationId xmlns:a16="http://schemas.microsoft.com/office/drawing/2014/main" id="{B7D3C44A-6D26-486F-BF7E-AEC32419665D}"/>
                </a:ext>
              </a:extLst>
            </p:cNvPr>
            <p:cNvSpPr/>
            <p:nvPr/>
          </p:nvSpPr>
          <p:spPr>
            <a:xfrm>
              <a:off x="2757429" y="2886687"/>
              <a:ext cx="2934585" cy="420656"/>
            </a:xfrm>
            <a:custGeom>
              <a:avLst/>
              <a:gdLst>
                <a:gd name="connsiteX0" fmla="*/ 0 w 2934585"/>
                <a:gd name="connsiteY0" fmla="*/ 0 h 420656"/>
                <a:gd name="connsiteX1" fmla="*/ 2934585 w 2934585"/>
                <a:gd name="connsiteY1" fmla="*/ 0 h 420656"/>
                <a:gd name="connsiteX2" fmla="*/ 2934585 w 2934585"/>
                <a:gd name="connsiteY2" fmla="*/ 420656 h 420656"/>
                <a:gd name="connsiteX3" fmla="*/ 0 w 2934585"/>
                <a:gd name="connsiteY3" fmla="*/ 420656 h 420656"/>
                <a:gd name="connsiteX4" fmla="*/ 0 w 2934585"/>
                <a:gd name="connsiteY4" fmla="*/ 0 h 42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4585" h="420656">
                  <a:moveTo>
                    <a:pt x="0" y="0"/>
                  </a:moveTo>
                  <a:lnTo>
                    <a:pt x="2934585" y="0"/>
                  </a:lnTo>
                  <a:lnTo>
                    <a:pt x="2934585" y="420656"/>
                  </a:lnTo>
                  <a:lnTo>
                    <a:pt x="0" y="420656"/>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SG" sz="1200" kern="1200" dirty="0"/>
                <a:t>Fulfils DSM-5 for </a:t>
              </a:r>
              <a:r>
                <a:rPr lang="en-SG" sz="1200" dirty="0"/>
                <a:t>OCD</a:t>
              </a:r>
              <a:endParaRPr lang="en-SG" sz="1200" kern="1200" dirty="0"/>
            </a:p>
          </p:txBody>
        </p:sp>
        <p:sp>
          <p:nvSpPr>
            <p:cNvPr id="23" name="Freeform: Shape 22">
              <a:extLst>
                <a:ext uri="{FF2B5EF4-FFF2-40B4-BE49-F238E27FC236}">
                  <a16:creationId xmlns:a16="http://schemas.microsoft.com/office/drawing/2014/main" id="{4EE4EF6B-81B1-4643-940D-16DECA7C9877}"/>
                </a:ext>
              </a:extLst>
            </p:cNvPr>
            <p:cNvSpPr/>
            <p:nvPr/>
          </p:nvSpPr>
          <p:spPr>
            <a:xfrm>
              <a:off x="2142511" y="3502857"/>
              <a:ext cx="3393353" cy="420656"/>
            </a:xfrm>
            <a:custGeom>
              <a:avLst/>
              <a:gdLst>
                <a:gd name="connsiteX0" fmla="*/ 0 w 3393353"/>
                <a:gd name="connsiteY0" fmla="*/ 0 h 420656"/>
                <a:gd name="connsiteX1" fmla="*/ 3393353 w 3393353"/>
                <a:gd name="connsiteY1" fmla="*/ 0 h 420656"/>
                <a:gd name="connsiteX2" fmla="*/ 3393353 w 3393353"/>
                <a:gd name="connsiteY2" fmla="*/ 420656 h 420656"/>
                <a:gd name="connsiteX3" fmla="*/ 0 w 3393353"/>
                <a:gd name="connsiteY3" fmla="*/ 420656 h 420656"/>
                <a:gd name="connsiteX4" fmla="*/ 0 w 3393353"/>
                <a:gd name="connsiteY4" fmla="*/ 0 h 42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353" h="420656">
                  <a:moveTo>
                    <a:pt x="0" y="0"/>
                  </a:moveTo>
                  <a:lnTo>
                    <a:pt x="3393353" y="0"/>
                  </a:lnTo>
                  <a:lnTo>
                    <a:pt x="3393353" y="420656"/>
                  </a:lnTo>
                  <a:lnTo>
                    <a:pt x="0" y="420656"/>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SG" sz="1100" dirty="0"/>
                <a:t>Use Fluoxetine or another single SSRI                                                                    according to side-effect profile &amp; efficacy,  increasing  gradually to maximum dose over12 weeks</a:t>
              </a:r>
              <a:endParaRPr lang="en-SG" sz="1100" kern="1200" dirty="0"/>
            </a:p>
          </p:txBody>
        </p:sp>
        <p:sp>
          <p:nvSpPr>
            <p:cNvPr id="24" name="Freeform: Shape 23">
              <a:extLst>
                <a:ext uri="{FF2B5EF4-FFF2-40B4-BE49-F238E27FC236}">
                  <a16:creationId xmlns:a16="http://schemas.microsoft.com/office/drawing/2014/main" id="{7B114C0B-9754-4890-9281-194C843C0F0B}"/>
                </a:ext>
              </a:extLst>
            </p:cNvPr>
            <p:cNvSpPr/>
            <p:nvPr/>
          </p:nvSpPr>
          <p:spPr>
            <a:xfrm>
              <a:off x="2142511" y="4100189"/>
              <a:ext cx="3393353" cy="420656"/>
            </a:xfrm>
            <a:custGeom>
              <a:avLst/>
              <a:gdLst>
                <a:gd name="connsiteX0" fmla="*/ 0 w 3393353"/>
                <a:gd name="connsiteY0" fmla="*/ 0 h 420656"/>
                <a:gd name="connsiteX1" fmla="*/ 3393353 w 3393353"/>
                <a:gd name="connsiteY1" fmla="*/ 0 h 420656"/>
                <a:gd name="connsiteX2" fmla="*/ 3393353 w 3393353"/>
                <a:gd name="connsiteY2" fmla="*/ 420656 h 420656"/>
                <a:gd name="connsiteX3" fmla="*/ 0 w 3393353"/>
                <a:gd name="connsiteY3" fmla="*/ 420656 h 420656"/>
                <a:gd name="connsiteX4" fmla="*/ 0 w 3393353"/>
                <a:gd name="connsiteY4" fmla="*/ 0 h 42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353" h="420656">
                  <a:moveTo>
                    <a:pt x="0" y="0"/>
                  </a:moveTo>
                  <a:lnTo>
                    <a:pt x="3393353" y="0"/>
                  </a:lnTo>
                  <a:lnTo>
                    <a:pt x="3393353" y="420656"/>
                  </a:lnTo>
                  <a:lnTo>
                    <a:pt x="0" y="420656"/>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SG" sz="1100" dirty="0"/>
                <a:t>Switch to another SSRI or clomipramine</a:t>
              </a:r>
              <a:endParaRPr lang="en-SG" sz="1100" kern="1200" dirty="0"/>
            </a:p>
          </p:txBody>
        </p:sp>
        <p:sp>
          <p:nvSpPr>
            <p:cNvPr id="25" name="Freeform: Shape 24">
              <a:extLst>
                <a:ext uri="{FF2B5EF4-FFF2-40B4-BE49-F238E27FC236}">
                  <a16:creationId xmlns:a16="http://schemas.microsoft.com/office/drawing/2014/main" id="{A574628A-9586-41CB-9F07-EB273788EBE4}"/>
                </a:ext>
              </a:extLst>
            </p:cNvPr>
            <p:cNvSpPr/>
            <p:nvPr/>
          </p:nvSpPr>
          <p:spPr>
            <a:xfrm>
              <a:off x="2142511" y="4697522"/>
              <a:ext cx="3393353" cy="420656"/>
            </a:xfrm>
            <a:custGeom>
              <a:avLst/>
              <a:gdLst>
                <a:gd name="connsiteX0" fmla="*/ 0 w 3393353"/>
                <a:gd name="connsiteY0" fmla="*/ 0 h 420656"/>
                <a:gd name="connsiteX1" fmla="*/ 3393353 w 3393353"/>
                <a:gd name="connsiteY1" fmla="*/ 0 h 420656"/>
                <a:gd name="connsiteX2" fmla="*/ 3393353 w 3393353"/>
                <a:gd name="connsiteY2" fmla="*/ 420656 h 420656"/>
                <a:gd name="connsiteX3" fmla="*/ 0 w 3393353"/>
                <a:gd name="connsiteY3" fmla="*/ 420656 h 420656"/>
                <a:gd name="connsiteX4" fmla="*/ 0 w 3393353"/>
                <a:gd name="connsiteY4" fmla="*/ 0 h 42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353" h="420656">
                  <a:moveTo>
                    <a:pt x="0" y="0"/>
                  </a:moveTo>
                  <a:lnTo>
                    <a:pt x="3393353" y="0"/>
                  </a:lnTo>
                  <a:lnTo>
                    <a:pt x="3393353" y="420656"/>
                  </a:lnTo>
                  <a:lnTo>
                    <a:pt x="0" y="420656"/>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SG" sz="1100" dirty="0"/>
                <a:t>Refer to specialist</a:t>
              </a:r>
              <a:br>
                <a:rPr lang="en-SG" sz="1100" dirty="0"/>
              </a:br>
              <a:r>
                <a:rPr lang="en-SG" sz="1100" dirty="0"/>
                <a:t>(may add on other agents for augmentation)</a:t>
              </a:r>
              <a:endParaRPr lang="en-SG" sz="1100" kern="1200" dirty="0"/>
            </a:p>
          </p:txBody>
        </p:sp>
        <p:sp>
          <p:nvSpPr>
            <p:cNvPr id="26" name="Freeform: Shape 25">
              <a:extLst>
                <a:ext uri="{FF2B5EF4-FFF2-40B4-BE49-F238E27FC236}">
                  <a16:creationId xmlns:a16="http://schemas.microsoft.com/office/drawing/2014/main" id="{7FDE1F28-5694-4134-BA47-A0173112C49C}"/>
                </a:ext>
              </a:extLst>
            </p:cNvPr>
            <p:cNvSpPr/>
            <p:nvPr/>
          </p:nvSpPr>
          <p:spPr>
            <a:xfrm>
              <a:off x="2142511" y="5294855"/>
              <a:ext cx="3393353" cy="420656"/>
            </a:xfrm>
            <a:custGeom>
              <a:avLst/>
              <a:gdLst>
                <a:gd name="connsiteX0" fmla="*/ 0 w 3393353"/>
                <a:gd name="connsiteY0" fmla="*/ 0 h 420656"/>
                <a:gd name="connsiteX1" fmla="*/ 3393353 w 3393353"/>
                <a:gd name="connsiteY1" fmla="*/ 0 h 420656"/>
                <a:gd name="connsiteX2" fmla="*/ 3393353 w 3393353"/>
                <a:gd name="connsiteY2" fmla="*/ 420656 h 420656"/>
                <a:gd name="connsiteX3" fmla="*/ 0 w 3393353"/>
                <a:gd name="connsiteY3" fmla="*/ 420656 h 420656"/>
                <a:gd name="connsiteX4" fmla="*/ 0 w 3393353"/>
                <a:gd name="connsiteY4" fmla="*/ 0 h 42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353" h="420656">
                  <a:moveTo>
                    <a:pt x="0" y="0"/>
                  </a:moveTo>
                  <a:lnTo>
                    <a:pt x="3393353" y="0"/>
                  </a:lnTo>
                  <a:lnTo>
                    <a:pt x="3393353" y="420656"/>
                  </a:lnTo>
                  <a:lnTo>
                    <a:pt x="0" y="420656"/>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SG" sz="1100" dirty="0"/>
                <a:t>Maintain effective dose at least 6 months to 2 years </a:t>
              </a:r>
              <a:endParaRPr lang="en-SG" sz="1100" kern="1200" dirty="0"/>
            </a:p>
          </p:txBody>
        </p:sp>
        <p:sp>
          <p:nvSpPr>
            <p:cNvPr id="27" name="Freeform: Shape 26">
              <a:extLst>
                <a:ext uri="{FF2B5EF4-FFF2-40B4-BE49-F238E27FC236}">
                  <a16:creationId xmlns:a16="http://schemas.microsoft.com/office/drawing/2014/main" id="{73C19127-7E2E-418A-B1AC-E1E37021DA2F}"/>
                </a:ext>
              </a:extLst>
            </p:cNvPr>
            <p:cNvSpPr/>
            <p:nvPr/>
          </p:nvSpPr>
          <p:spPr>
            <a:xfrm>
              <a:off x="2142511" y="5876185"/>
              <a:ext cx="3393353" cy="420656"/>
            </a:xfrm>
            <a:custGeom>
              <a:avLst/>
              <a:gdLst>
                <a:gd name="connsiteX0" fmla="*/ 0 w 3393353"/>
                <a:gd name="connsiteY0" fmla="*/ 0 h 420656"/>
                <a:gd name="connsiteX1" fmla="*/ 3393353 w 3393353"/>
                <a:gd name="connsiteY1" fmla="*/ 0 h 420656"/>
                <a:gd name="connsiteX2" fmla="*/ 3393353 w 3393353"/>
                <a:gd name="connsiteY2" fmla="*/ 420656 h 420656"/>
                <a:gd name="connsiteX3" fmla="*/ 0 w 3393353"/>
                <a:gd name="connsiteY3" fmla="*/ 420656 h 420656"/>
                <a:gd name="connsiteX4" fmla="*/ 0 w 3393353"/>
                <a:gd name="connsiteY4" fmla="*/ 0 h 42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353" h="420656">
                  <a:moveTo>
                    <a:pt x="0" y="0"/>
                  </a:moveTo>
                  <a:lnTo>
                    <a:pt x="3393353" y="0"/>
                  </a:lnTo>
                  <a:lnTo>
                    <a:pt x="3393353" y="420656"/>
                  </a:lnTo>
                  <a:lnTo>
                    <a:pt x="0" y="420656"/>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SG" sz="1100" dirty="0"/>
                <a:t>Consider life-long for patients with relapses</a:t>
              </a:r>
              <a:endParaRPr lang="en-SG" sz="1100" kern="1200" baseline="30000" dirty="0"/>
            </a:p>
          </p:txBody>
        </p:sp>
        <p:sp>
          <p:nvSpPr>
            <p:cNvPr id="28" name="Freeform: Shape 27">
              <a:extLst>
                <a:ext uri="{FF2B5EF4-FFF2-40B4-BE49-F238E27FC236}">
                  <a16:creationId xmlns:a16="http://schemas.microsoft.com/office/drawing/2014/main" id="{BEE04191-7E00-429F-9252-3349336366AC}"/>
                </a:ext>
              </a:extLst>
            </p:cNvPr>
            <p:cNvSpPr/>
            <p:nvPr/>
          </p:nvSpPr>
          <p:spPr>
            <a:xfrm>
              <a:off x="5650757" y="3502857"/>
              <a:ext cx="1672522" cy="1877322"/>
            </a:xfrm>
            <a:custGeom>
              <a:avLst/>
              <a:gdLst>
                <a:gd name="connsiteX0" fmla="*/ 0 w 1473022"/>
                <a:gd name="connsiteY0" fmla="*/ 0 h 2204649"/>
                <a:gd name="connsiteX1" fmla="*/ 1473022 w 1473022"/>
                <a:gd name="connsiteY1" fmla="*/ 0 h 2204649"/>
                <a:gd name="connsiteX2" fmla="*/ 1473022 w 1473022"/>
                <a:gd name="connsiteY2" fmla="*/ 2204649 h 2204649"/>
                <a:gd name="connsiteX3" fmla="*/ 0 w 1473022"/>
                <a:gd name="connsiteY3" fmla="*/ 2204649 h 2204649"/>
                <a:gd name="connsiteX4" fmla="*/ 0 w 1473022"/>
                <a:gd name="connsiteY4" fmla="*/ 0 h 2204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022" h="2204649">
                  <a:moveTo>
                    <a:pt x="0" y="0"/>
                  </a:moveTo>
                  <a:lnTo>
                    <a:pt x="1473022" y="0"/>
                  </a:lnTo>
                  <a:lnTo>
                    <a:pt x="1473022" y="2204649"/>
                  </a:lnTo>
                  <a:lnTo>
                    <a:pt x="0" y="2204649"/>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985" tIns="6985" rIns="6985" bIns="6985" numCol="1" spcCol="1270" anchor="ctr" anchorCtr="0">
              <a:noAutofit/>
            </a:bodyPr>
            <a:lstStyle/>
            <a:p>
              <a:pPr marL="93663" lvl="0" defTabSz="488950">
                <a:lnSpc>
                  <a:spcPct val="90000"/>
                </a:lnSpc>
                <a:spcBef>
                  <a:spcPct val="0"/>
                </a:spcBef>
                <a:buNone/>
              </a:pPr>
              <a:r>
                <a:rPr lang="en-SG" sz="1100" kern="1200" dirty="0"/>
                <a:t>Treatment of</a:t>
              </a:r>
            </a:p>
            <a:p>
              <a:pPr marL="93663" lvl="0" defTabSz="488950">
                <a:lnSpc>
                  <a:spcPct val="90000"/>
                </a:lnSpc>
                <a:spcBef>
                  <a:spcPct val="0"/>
                </a:spcBef>
                <a:spcAft>
                  <a:spcPct val="35000"/>
                </a:spcAft>
                <a:buNone/>
              </a:pPr>
              <a:r>
                <a:rPr lang="en-SG" sz="1100" kern="1200" dirty="0"/>
                <a:t>associated issues:</a:t>
              </a:r>
            </a:p>
            <a:p>
              <a:pPr marL="144000" lvl="0" indent="-108000" defTabSz="488950">
                <a:lnSpc>
                  <a:spcPct val="90000"/>
                </a:lnSpc>
                <a:spcBef>
                  <a:spcPct val="0"/>
                </a:spcBef>
                <a:spcAft>
                  <a:spcPct val="35000"/>
                </a:spcAft>
                <a:buFont typeface="Arial" panose="020B0604020202020204" pitchFamily="34" charset="0"/>
                <a:buChar char="•"/>
              </a:pPr>
              <a:r>
                <a:rPr lang="en-SG" sz="1100" dirty="0"/>
                <a:t>Depression or Anxiety (SSRI)</a:t>
              </a:r>
            </a:p>
            <a:p>
              <a:pPr marL="144000" lvl="0" indent="-108000" defTabSz="488950">
                <a:lnSpc>
                  <a:spcPct val="90000"/>
                </a:lnSpc>
                <a:spcBef>
                  <a:spcPct val="0"/>
                </a:spcBef>
                <a:spcAft>
                  <a:spcPct val="35000"/>
                </a:spcAft>
                <a:buFont typeface="Arial" panose="020B0604020202020204" pitchFamily="34" charset="0"/>
                <a:buChar char="•"/>
              </a:pPr>
              <a:r>
                <a:rPr lang="en-SG" sz="1100" dirty="0"/>
                <a:t>Bipolar (Mood stabilisers)</a:t>
              </a:r>
            </a:p>
            <a:p>
              <a:pPr marL="144000" lvl="0" indent="-108000" defTabSz="488950">
                <a:lnSpc>
                  <a:spcPct val="90000"/>
                </a:lnSpc>
                <a:spcBef>
                  <a:spcPct val="0"/>
                </a:spcBef>
                <a:spcAft>
                  <a:spcPct val="35000"/>
                </a:spcAft>
                <a:buFont typeface="Arial" panose="020B0604020202020204" pitchFamily="34" charset="0"/>
                <a:buChar char="•"/>
              </a:pPr>
              <a:r>
                <a:rPr lang="en-SG" sz="1100" dirty="0"/>
                <a:t>Agitation &amp; Insomnia (Hypnotics)</a:t>
              </a:r>
            </a:p>
            <a:p>
              <a:pPr marL="144000" lvl="0" indent="-108000" defTabSz="488950">
                <a:lnSpc>
                  <a:spcPct val="90000"/>
                </a:lnSpc>
                <a:spcBef>
                  <a:spcPct val="0"/>
                </a:spcBef>
                <a:spcAft>
                  <a:spcPct val="35000"/>
                </a:spcAft>
                <a:buFont typeface="Arial" panose="020B0604020202020204" pitchFamily="34" charset="0"/>
                <a:buChar char="•"/>
              </a:pPr>
              <a:r>
                <a:rPr lang="en-SG" sz="1100" dirty="0"/>
                <a:t>Suicidal tendency (ECT)</a:t>
              </a:r>
            </a:p>
            <a:p>
              <a:pPr marL="36000" lvl="0" defTabSz="488950">
                <a:lnSpc>
                  <a:spcPct val="90000"/>
                </a:lnSpc>
                <a:spcBef>
                  <a:spcPct val="0"/>
                </a:spcBef>
                <a:spcAft>
                  <a:spcPct val="35000"/>
                </a:spcAft>
              </a:pPr>
              <a:endParaRPr lang="en-SG" sz="1100" kern="1200" dirty="0"/>
            </a:p>
          </p:txBody>
        </p:sp>
        <p:sp>
          <p:nvSpPr>
            <p:cNvPr id="29" name="Freeform: Shape 28">
              <a:extLst>
                <a:ext uri="{FF2B5EF4-FFF2-40B4-BE49-F238E27FC236}">
                  <a16:creationId xmlns:a16="http://schemas.microsoft.com/office/drawing/2014/main" id="{F1072FED-E150-4F2D-A697-E83621C37ED0}"/>
                </a:ext>
              </a:extLst>
            </p:cNvPr>
            <p:cNvSpPr/>
            <p:nvPr/>
          </p:nvSpPr>
          <p:spPr>
            <a:xfrm>
              <a:off x="7434270" y="3502856"/>
              <a:ext cx="1672169" cy="1896160"/>
            </a:xfrm>
            <a:custGeom>
              <a:avLst/>
              <a:gdLst>
                <a:gd name="connsiteX0" fmla="*/ 0 w 1473022"/>
                <a:gd name="connsiteY0" fmla="*/ 0 h 2204649"/>
                <a:gd name="connsiteX1" fmla="*/ 1473022 w 1473022"/>
                <a:gd name="connsiteY1" fmla="*/ 0 h 2204649"/>
                <a:gd name="connsiteX2" fmla="*/ 1473022 w 1473022"/>
                <a:gd name="connsiteY2" fmla="*/ 2204649 h 2204649"/>
                <a:gd name="connsiteX3" fmla="*/ 0 w 1473022"/>
                <a:gd name="connsiteY3" fmla="*/ 2204649 h 2204649"/>
                <a:gd name="connsiteX4" fmla="*/ 0 w 1473022"/>
                <a:gd name="connsiteY4" fmla="*/ 0 h 2204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022" h="2204649">
                  <a:moveTo>
                    <a:pt x="0" y="0"/>
                  </a:moveTo>
                  <a:lnTo>
                    <a:pt x="1473022" y="0"/>
                  </a:lnTo>
                  <a:lnTo>
                    <a:pt x="1473022" y="2204649"/>
                  </a:lnTo>
                  <a:lnTo>
                    <a:pt x="0" y="2204649"/>
                  </a:lnTo>
                  <a:lnTo>
                    <a:pt x="0" y="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985" tIns="6985" rIns="6985" bIns="6985" numCol="1" spcCol="1270" anchor="ctr" anchorCtr="0">
              <a:noAutofit/>
            </a:bodyPr>
            <a:lstStyle/>
            <a:p>
              <a:pPr marL="36000" lvl="0" defTabSz="488950">
                <a:lnSpc>
                  <a:spcPct val="90000"/>
                </a:lnSpc>
                <a:spcBef>
                  <a:spcPct val="0"/>
                </a:spcBef>
                <a:spcAft>
                  <a:spcPct val="35000"/>
                </a:spcAft>
              </a:pPr>
              <a:r>
                <a:rPr lang="en-SG" sz="1100" dirty="0"/>
                <a:t>Psychotherapy</a:t>
              </a:r>
            </a:p>
            <a:p>
              <a:pPr marL="207450" lvl="0" indent="-171450" defTabSz="488950">
                <a:lnSpc>
                  <a:spcPct val="90000"/>
                </a:lnSpc>
                <a:spcBef>
                  <a:spcPct val="0"/>
                </a:spcBef>
                <a:spcAft>
                  <a:spcPct val="35000"/>
                </a:spcAft>
                <a:buFont typeface="Arial" panose="020B0604020202020204" pitchFamily="34" charset="0"/>
                <a:buChar char="•"/>
              </a:pPr>
              <a:r>
                <a:rPr lang="en-SG" sz="1100" dirty="0"/>
                <a:t>ERP</a:t>
              </a:r>
            </a:p>
            <a:p>
              <a:pPr marL="207450" lvl="0" indent="-171450" defTabSz="488950">
                <a:lnSpc>
                  <a:spcPct val="90000"/>
                </a:lnSpc>
                <a:spcBef>
                  <a:spcPct val="0"/>
                </a:spcBef>
                <a:spcAft>
                  <a:spcPct val="35000"/>
                </a:spcAft>
                <a:buFont typeface="Arial" panose="020B0604020202020204" pitchFamily="34" charset="0"/>
                <a:buChar char="•"/>
              </a:pPr>
              <a:r>
                <a:rPr lang="en-SG" sz="1100" dirty="0"/>
                <a:t>ACT</a:t>
              </a:r>
            </a:p>
            <a:p>
              <a:pPr marL="36000" lvl="0" defTabSz="488950">
                <a:lnSpc>
                  <a:spcPct val="90000"/>
                </a:lnSpc>
                <a:spcBef>
                  <a:spcPct val="0"/>
                </a:spcBef>
                <a:spcAft>
                  <a:spcPct val="35000"/>
                </a:spcAft>
              </a:pPr>
              <a:endParaRPr lang="en-SG" sz="1100" dirty="0"/>
            </a:p>
            <a:p>
              <a:pPr marL="36000" lvl="0" algn="ctr" defTabSz="488950">
                <a:lnSpc>
                  <a:spcPct val="90000"/>
                </a:lnSpc>
                <a:spcBef>
                  <a:spcPct val="0"/>
                </a:spcBef>
                <a:spcAft>
                  <a:spcPct val="35000"/>
                </a:spcAft>
              </a:pPr>
              <a:endParaRPr lang="en-SG" sz="1100" dirty="0"/>
            </a:p>
          </p:txBody>
        </p:sp>
        <p:sp>
          <p:nvSpPr>
            <p:cNvPr id="30" name="Freeform: Shape 29">
              <a:extLst>
                <a:ext uri="{FF2B5EF4-FFF2-40B4-BE49-F238E27FC236}">
                  <a16:creationId xmlns:a16="http://schemas.microsoft.com/office/drawing/2014/main" id="{1ED0CF84-DF2C-464C-AA51-41B91B3A0FE5}"/>
                </a:ext>
              </a:extLst>
            </p:cNvPr>
            <p:cNvSpPr/>
            <p:nvPr/>
          </p:nvSpPr>
          <p:spPr>
            <a:xfrm>
              <a:off x="7016991" y="2886687"/>
              <a:ext cx="2934585" cy="420656"/>
            </a:xfrm>
            <a:custGeom>
              <a:avLst/>
              <a:gdLst>
                <a:gd name="connsiteX0" fmla="*/ 0 w 2934585"/>
                <a:gd name="connsiteY0" fmla="*/ 0 h 420656"/>
                <a:gd name="connsiteX1" fmla="*/ 2934585 w 2934585"/>
                <a:gd name="connsiteY1" fmla="*/ 0 h 420656"/>
                <a:gd name="connsiteX2" fmla="*/ 2934585 w 2934585"/>
                <a:gd name="connsiteY2" fmla="*/ 420656 h 420656"/>
                <a:gd name="connsiteX3" fmla="*/ 0 w 2934585"/>
                <a:gd name="connsiteY3" fmla="*/ 420656 h 420656"/>
                <a:gd name="connsiteX4" fmla="*/ 0 w 2934585"/>
                <a:gd name="connsiteY4" fmla="*/ 0 h 42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4585" h="420656">
                  <a:moveTo>
                    <a:pt x="0" y="0"/>
                  </a:moveTo>
                  <a:lnTo>
                    <a:pt x="2934585" y="0"/>
                  </a:lnTo>
                  <a:lnTo>
                    <a:pt x="2934585" y="420656"/>
                  </a:lnTo>
                  <a:lnTo>
                    <a:pt x="0" y="420656"/>
                  </a:lnTo>
                  <a:lnTo>
                    <a:pt x="0" y="0"/>
                  </a:lnTo>
                  <a:close/>
                </a:path>
              </a:pathLst>
            </a:custGeom>
            <a:solidFill>
              <a:schemeClr val="accent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SG" sz="1200" kern="1200" dirty="0"/>
                <a:t>Does not fulfil DSM-5 for </a:t>
              </a:r>
              <a:r>
                <a:rPr lang="en-SG" sz="1200" dirty="0"/>
                <a:t>OCD</a:t>
              </a:r>
              <a:endParaRPr lang="en-SG" sz="1200" kern="1200" dirty="0"/>
            </a:p>
          </p:txBody>
        </p:sp>
        <p:sp>
          <p:nvSpPr>
            <p:cNvPr id="31" name="Freeform: Shape 30">
              <a:extLst>
                <a:ext uri="{FF2B5EF4-FFF2-40B4-BE49-F238E27FC236}">
                  <a16:creationId xmlns:a16="http://schemas.microsoft.com/office/drawing/2014/main" id="{BC392E75-63C2-4D71-968D-654A3436C81B}"/>
                </a:ext>
              </a:extLst>
            </p:cNvPr>
            <p:cNvSpPr/>
            <p:nvPr/>
          </p:nvSpPr>
          <p:spPr>
            <a:xfrm>
              <a:off x="9217430" y="3502856"/>
              <a:ext cx="1561258" cy="891743"/>
            </a:xfrm>
            <a:custGeom>
              <a:avLst/>
              <a:gdLst>
                <a:gd name="connsiteX0" fmla="*/ 0 w 1473022"/>
                <a:gd name="connsiteY0" fmla="*/ 0 h 2204649"/>
                <a:gd name="connsiteX1" fmla="*/ 1473022 w 1473022"/>
                <a:gd name="connsiteY1" fmla="*/ 0 h 2204649"/>
                <a:gd name="connsiteX2" fmla="*/ 1473022 w 1473022"/>
                <a:gd name="connsiteY2" fmla="*/ 2204649 h 2204649"/>
                <a:gd name="connsiteX3" fmla="*/ 0 w 1473022"/>
                <a:gd name="connsiteY3" fmla="*/ 2204649 h 2204649"/>
                <a:gd name="connsiteX4" fmla="*/ 0 w 1473022"/>
                <a:gd name="connsiteY4" fmla="*/ 0 h 2204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022" h="2204649">
                  <a:moveTo>
                    <a:pt x="0" y="0"/>
                  </a:moveTo>
                  <a:lnTo>
                    <a:pt x="1473022" y="0"/>
                  </a:lnTo>
                  <a:lnTo>
                    <a:pt x="1473022" y="2204649"/>
                  </a:lnTo>
                  <a:lnTo>
                    <a:pt x="0" y="2204649"/>
                  </a:lnTo>
                  <a:lnTo>
                    <a:pt x="0" y="0"/>
                  </a:lnTo>
                  <a:close/>
                </a:path>
              </a:pathLst>
            </a:custGeom>
            <a:solidFill>
              <a:schemeClr val="accent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SG" sz="1100" kern="1200" dirty="0"/>
                <a:t>  Evaluate for other Diagnosis</a:t>
              </a:r>
            </a:p>
          </p:txBody>
        </p:sp>
      </p:grpSp>
      <p:sp>
        <p:nvSpPr>
          <p:cNvPr id="32" name="Freeform: Shape 31">
            <a:extLst>
              <a:ext uri="{FF2B5EF4-FFF2-40B4-BE49-F238E27FC236}">
                <a16:creationId xmlns:a16="http://schemas.microsoft.com/office/drawing/2014/main" id="{B70513F2-D929-48E9-B73B-E37F53EF8F94}"/>
              </a:ext>
            </a:extLst>
          </p:cNvPr>
          <p:cNvSpPr/>
          <p:nvPr/>
        </p:nvSpPr>
        <p:spPr>
          <a:xfrm>
            <a:off x="9217430" y="1690778"/>
            <a:ext cx="1561258" cy="420657"/>
          </a:xfrm>
          <a:custGeom>
            <a:avLst/>
            <a:gdLst>
              <a:gd name="connsiteX0" fmla="*/ 0 w 1473022"/>
              <a:gd name="connsiteY0" fmla="*/ 0 h 2204649"/>
              <a:gd name="connsiteX1" fmla="*/ 1473022 w 1473022"/>
              <a:gd name="connsiteY1" fmla="*/ 0 h 2204649"/>
              <a:gd name="connsiteX2" fmla="*/ 1473022 w 1473022"/>
              <a:gd name="connsiteY2" fmla="*/ 2204649 h 2204649"/>
              <a:gd name="connsiteX3" fmla="*/ 0 w 1473022"/>
              <a:gd name="connsiteY3" fmla="*/ 2204649 h 2204649"/>
              <a:gd name="connsiteX4" fmla="*/ 0 w 1473022"/>
              <a:gd name="connsiteY4" fmla="*/ 0 h 2204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022" h="2204649">
                <a:moveTo>
                  <a:pt x="0" y="0"/>
                </a:moveTo>
                <a:lnTo>
                  <a:pt x="1473022" y="0"/>
                </a:lnTo>
                <a:lnTo>
                  <a:pt x="1473022" y="2204649"/>
                </a:lnTo>
                <a:lnTo>
                  <a:pt x="0" y="2204649"/>
                </a:lnTo>
                <a:lnTo>
                  <a:pt x="0" y="0"/>
                </a:lnTo>
                <a:close/>
              </a:path>
            </a:pathLst>
          </a:custGeom>
          <a:solidFill>
            <a:schemeClr val="accent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SG" sz="1100" dirty="0"/>
              <a:t>Treat accordingly</a:t>
            </a:r>
            <a:endParaRPr lang="en-SG" sz="1100" kern="1200" dirty="0"/>
          </a:p>
        </p:txBody>
      </p:sp>
      <p:sp>
        <p:nvSpPr>
          <p:cNvPr id="37" name="TextBox 36">
            <a:extLst>
              <a:ext uri="{FF2B5EF4-FFF2-40B4-BE49-F238E27FC236}">
                <a16:creationId xmlns:a16="http://schemas.microsoft.com/office/drawing/2014/main" id="{BDB390E5-26A2-4951-A832-69AF1D7B5FF0}"/>
              </a:ext>
            </a:extLst>
          </p:cNvPr>
          <p:cNvSpPr txBox="1"/>
          <p:nvPr/>
        </p:nvSpPr>
        <p:spPr>
          <a:xfrm>
            <a:off x="3038425" y="3848100"/>
            <a:ext cx="2126106" cy="246221"/>
          </a:xfrm>
          <a:prstGeom prst="rect">
            <a:avLst/>
          </a:prstGeom>
          <a:noFill/>
        </p:spPr>
        <p:txBody>
          <a:bodyPr wrap="square" rtlCol="0">
            <a:spAutoFit/>
          </a:bodyPr>
          <a:lstStyle/>
          <a:p>
            <a:r>
              <a:rPr lang="en-SG" sz="1000" dirty="0"/>
              <a:t>Side effects    Inadequate response</a:t>
            </a:r>
          </a:p>
        </p:txBody>
      </p:sp>
      <p:sp>
        <p:nvSpPr>
          <p:cNvPr id="38" name="TextBox 37">
            <a:extLst>
              <a:ext uri="{FF2B5EF4-FFF2-40B4-BE49-F238E27FC236}">
                <a16:creationId xmlns:a16="http://schemas.microsoft.com/office/drawing/2014/main" id="{D5B98C5D-F079-4D3C-9583-486A2834CEAD}"/>
              </a:ext>
            </a:extLst>
          </p:cNvPr>
          <p:cNvSpPr txBox="1"/>
          <p:nvPr/>
        </p:nvSpPr>
        <p:spPr>
          <a:xfrm>
            <a:off x="3038425" y="4450273"/>
            <a:ext cx="2126106" cy="246221"/>
          </a:xfrm>
          <a:prstGeom prst="rect">
            <a:avLst/>
          </a:prstGeom>
          <a:noFill/>
        </p:spPr>
        <p:txBody>
          <a:bodyPr wrap="square" rtlCol="0">
            <a:spAutoFit/>
          </a:bodyPr>
          <a:lstStyle/>
          <a:p>
            <a:r>
              <a:rPr lang="en-SG" sz="1000" dirty="0"/>
              <a:t>Side effects    Inadequate response</a:t>
            </a:r>
          </a:p>
        </p:txBody>
      </p:sp>
      <p:sp>
        <p:nvSpPr>
          <p:cNvPr id="41" name="TextBox 40">
            <a:extLst>
              <a:ext uri="{FF2B5EF4-FFF2-40B4-BE49-F238E27FC236}">
                <a16:creationId xmlns:a16="http://schemas.microsoft.com/office/drawing/2014/main" id="{A65C8B8D-03B5-4F21-9730-AD7A88BE471E}"/>
              </a:ext>
            </a:extLst>
          </p:cNvPr>
          <p:cNvSpPr txBox="1"/>
          <p:nvPr/>
        </p:nvSpPr>
        <p:spPr>
          <a:xfrm>
            <a:off x="7088251" y="5955708"/>
            <a:ext cx="3812243" cy="261610"/>
          </a:xfrm>
          <a:prstGeom prst="rect">
            <a:avLst/>
          </a:prstGeom>
          <a:noFill/>
        </p:spPr>
        <p:txBody>
          <a:bodyPr wrap="square" rtlCol="0">
            <a:spAutoFit/>
          </a:bodyPr>
          <a:lstStyle/>
          <a:p>
            <a:r>
              <a:rPr lang="en-SG" sz="1100" dirty="0">
                <a:solidFill>
                  <a:schemeClr val="bg1"/>
                </a:solidFill>
              </a:rPr>
              <a:t>*Do not combine SSRI, SNRI, TCA or MAOI at the same time</a:t>
            </a:r>
          </a:p>
        </p:txBody>
      </p:sp>
    </p:spTree>
    <p:extLst>
      <p:ext uri="{BB962C8B-B14F-4D97-AF65-F5344CB8AC3E}">
        <p14:creationId xmlns:p14="http://schemas.microsoft.com/office/powerpoint/2010/main" val="192208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106E-7499-AD58-0B28-4C6B0717C819}"/>
              </a:ext>
            </a:extLst>
          </p:cNvPr>
          <p:cNvSpPr>
            <a:spLocks noGrp="1"/>
          </p:cNvSpPr>
          <p:nvPr>
            <p:ph type="title"/>
          </p:nvPr>
        </p:nvSpPr>
        <p:spPr/>
        <p:txBody>
          <a:bodyPr/>
          <a:lstStyle/>
          <a:p>
            <a:r>
              <a:rPr lang="en-SG" dirty="0"/>
              <a:t>OCD Psychotherapy</a:t>
            </a:r>
          </a:p>
        </p:txBody>
      </p:sp>
      <p:sp>
        <p:nvSpPr>
          <p:cNvPr id="3" name="Content Placeholder 2">
            <a:extLst>
              <a:ext uri="{FF2B5EF4-FFF2-40B4-BE49-F238E27FC236}">
                <a16:creationId xmlns:a16="http://schemas.microsoft.com/office/drawing/2014/main" id="{B5C37537-17AE-FCFC-1562-83D6D7745FCC}"/>
              </a:ext>
            </a:extLst>
          </p:cNvPr>
          <p:cNvSpPr>
            <a:spLocks noGrp="1"/>
          </p:cNvSpPr>
          <p:nvPr>
            <p:ph idx="1"/>
          </p:nvPr>
        </p:nvSpPr>
        <p:spPr>
          <a:xfrm>
            <a:off x="944880" y="2180491"/>
            <a:ext cx="10444480" cy="3365285"/>
          </a:xfrm>
        </p:spPr>
        <p:txBody>
          <a:bodyPr>
            <a:normAutofit lnSpcReduction="10000"/>
          </a:bodyPr>
          <a:lstStyle/>
          <a:p>
            <a:pPr marL="342900" indent="-342900">
              <a:buFont typeface="+mj-lt"/>
              <a:buAutoNum type="arabicPeriod"/>
            </a:pPr>
            <a:r>
              <a:rPr lang="en-SG" sz="1800" b="1" i="0" u="none" strike="noStrike" dirty="0">
                <a:solidFill>
                  <a:schemeClr val="tx1"/>
                </a:solidFill>
                <a:effectLst/>
                <a:latin typeface="Arial" panose="020B0604020202020204" pitchFamily="34" charset="0"/>
              </a:rPr>
              <a:t>Exposure and Response Prevention (ERP)</a:t>
            </a:r>
            <a:r>
              <a:rPr lang="en-SG" sz="1800" b="1" i="0" u="none" strike="noStrike" baseline="30000" dirty="0">
                <a:solidFill>
                  <a:schemeClr val="tx1"/>
                </a:solidFill>
                <a:effectLst/>
                <a:latin typeface="Arial" panose="020B0604020202020204" pitchFamily="34" charset="0"/>
              </a:rPr>
              <a:t>13</a:t>
            </a:r>
            <a:endParaRPr lang="en-SG" sz="1800" b="1" baseline="30000" dirty="0">
              <a:solidFill>
                <a:schemeClr val="tx1"/>
              </a:solidFill>
              <a:latin typeface="Arial" panose="020B0604020202020204" pitchFamily="34" charset="0"/>
            </a:endParaRPr>
          </a:p>
          <a:p>
            <a:pPr marL="578358" lvl="1" indent="-285750"/>
            <a:r>
              <a:rPr lang="en-SG" sz="1600" b="1" dirty="0">
                <a:solidFill>
                  <a:srgbClr val="000000"/>
                </a:solidFill>
                <a:latin typeface="Arial" panose="020B0604020202020204" pitchFamily="34" charset="0"/>
              </a:rPr>
              <a:t>Exposure</a:t>
            </a:r>
            <a:r>
              <a:rPr lang="en-SG" sz="1600" b="0" i="0" u="none" strike="noStrike" dirty="0">
                <a:solidFill>
                  <a:srgbClr val="000000"/>
                </a:solidFill>
                <a:effectLst/>
                <a:latin typeface="Arial" panose="020B0604020202020204" pitchFamily="34" charset="0"/>
              </a:rPr>
              <a:t> to the thoughts, images, objects and situations that trigger anxiety or obsessions. </a:t>
            </a:r>
          </a:p>
          <a:p>
            <a:pPr marL="578358" lvl="1" indent="-285750"/>
            <a:r>
              <a:rPr lang="en-SG" sz="1600" b="1" i="0" u="none" strike="noStrike" dirty="0">
                <a:solidFill>
                  <a:srgbClr val="000000"/>
                </a:solidFill>
                <a:effectLst/>
                <a:latin typeface="Arial" panose="020B0604020202020204" pitchFamily="34" charset="0"/>
              </a:rPr>
              <a:t>Response Prevention </a:t>
            </a:r>
            <a:r>
              <a:rPr lang="en-SG" sz="1600" b="0" i="0" u="none" strike="noStrike" dirty="0">
                <a:solidFill>
                  <a:srgbClr val="000000"/>
                </a:solidFill>
                <a:effectLst/>
                <a:latin typeface="Arial" panose="020B0604020202020204" pitchFamily="34" charset="0"/>
              </a:rPr>
              <a:t>involves making a choice not to do a compulsive behaviour once the anxiety or obsessions have been “triggered”. Anxiety level may rise in the early stage of treatment. However, the patient confronts the fear repeatedly until the fear subsides. When habituation takes place, patient’s anxiety level would fall below lower than ever.</a:t>
            </a:r>
            <a:r>
              <a:rPr lang="en-SG" sz="1600" b="0" i="0" u="none" strike="noStrike" dirty="0">
                <a:solidFill>
                  <a:srgbClr val="FF0000"/>
                </a:solidFill>
                <a:effectLst/>
                <a:latin typeface="Arial" panose="020B0604020202020204" pitchFamily="34" charset="0"/>
              </a:rPr>
              <a:t> </a:t>
            </a:r>
          </a:p>
          <a:p>
            <a:pPr marL="578358" lvl="1" indent="-285750"/>
            <a:r>
              <a:rPr lang="en-SG" sz="1600" dirty="0">
                <a:solidFill>
                  <a:schemeClr val="tx1"/>
                </a:solidFill>
                <a:latin typeface="Arial" panose="020B0604020202020204" pitchFamily="34" charset="0"/>
              </a:rPr>
              <a:t>Follow up: 2 to 4 weekly, depending on the improvement of the patient. 			</a:t>
            </a:r>
          </a:p>
          <a:p>
            <a:pPr marL="578358" lvl="1" indent="-285750"/>
            <a:r>
              <a:rPr lang="en-SG" sz="1600" dirty="0">
                <a:solidFill>
                  <a:schemeClr val="tx1"/>
                </a:solidFill>
                <a:latin typeface="Arial" panose="020B0604020202020204" pitchFamily="34" charset="0"/>
              </a:rPr>
              <a:t>Usually it consists of 17-22 session, 60 min for each session.</a:t>
            </a:r>
          </a:p>
          <a:p>
            <a:pPr marL="578358" lvl="1" indent="-285750"/>
            <a:r>
              <a:rPr lang="en-SG" sz="1600" dirty="0">
                <a:solidFill>
                  <a:schemeClr val="tx1"/>
                </a:solidFill>
                <a:latin typeface="Arial" panose="020B0604020202020204" pitchFamily="34" charset="0"/>
              </a:rPr>
              <a:t>Goal: To regain normal function</a:t>
            </a:r>
          </a:p>
          <a:p>
            <a:pPr marL="578358" lvl="1" indent="-285750"/>
            <a:endParaRPr lang="en-SG" sz="1600" dirty="0">
              <a:solidFill>
                <a:srgbClr val="FF0000"/>
              </a:solidFill>
              <a:latin typeface="Arial" panose="020B0604020202020204" pitchFamily="34" charset="0"/>
            </a:endParaRPr>
          </a:p>
          <a:p>
            <a:pPr marL="342900" indent="-342900">
              <a:buFont typeface="+mj-lt"/>
              <a:buAutoNum type="arabicPeriod"/>
            </a:pPr>
            <a:r>
              <a:rPr lang="en-SG" sz="1800" b="1" i="0" u="none" strike="noStrike" dirty="0">
                <a:solidFill>
                  <a:srgbClr val="000000"/>
                </a:solidFill>
                <a:effectLst/>
                <a:latin typeface="Arial" panose="020B0604020202020204" pitchFamily="34" charset="0"/>
              </a:rPr>
              <a:t>Acceptance and Commitment Therapy (ACT)</a:t>
            </a:r>
            <a:r>
              <a:rPr lang="en-SG" sz="1800" b="1" i="0" u="none" strike="noStrike" baseline="30000" dirty="0">
                <a:solidFill>
                  <a:srgbClr val="000000"/>
                </a:solidFill>
                <a:effectLst/>
                <a:latin typeface="Arial" panose="020B0604020202020204" pitchFamily="34" charset="0"/>
              </a:rPr>
              <a:t>14 </a:t>
            </a:r>
            <a:endParaRPr lang="en-SG" sz="1800" b="1" baseline="30000" dirty="0">
              <a:solidFill>
                <a:srgbClr val="000000"/>
              </a:solidFill>
              <a:latin typeface="Arial" panose="020B0604020202020204" pitchFamily="34" charset="0"/>
            </a:endParaRPr>
          </a:p>
          <a:p>
            <a:pPr lvl="1"/>
            <a:r>
              <a:rPr lang="en-SG" sz="1600" b="0" i="0" u="none" strike="noStrike" dirty="0">
                <a:solidFill>
                  <a:srgbClr val="000000"/>
                </a:solidFill>
                <a:effectLst/>
                <a:latin typeface="Arial" panose="020B0604020202020204" pitchFamily="34" charset="0"/>
              </a:rPr>
              <a:t>Help patients accept what is out of their control and commit instead to actions that enrich their lives.</a:t>
            </a:r>
          </a:p>
        </p:txBody>
      </p:sp>
      <p:sp>
        <p:nvSpPr>
          <p:cNvPr id="5" name="TextBox 4">
            <a:extLst>
              <a:ext uri="{FF2B5EF4-FFF2-40B4-BE49-F238E27FC236}">
                <a16:creationId xmlns:a16="http://schemas.microsoft.com/office/drawing/2014/main" id="{05C06D02-7163-52B7-2192-DF8B0BECFAE1}"/>
              </a:ext>
            </a:extLst>
          </p:cNvPr>
          <p:cNvSpPr txBox="1"/>
          <p:nvPr/>
        </p:nvSpPr>
        <p:spPr>
          <a:xfrm>
            <a:off x="1874520" y="4912975"/>
            <a:ext cx="8585200" cy="369332"/>
          </a:xfrm>
          <a:prstGeom prst="rect">
            <a:avLst/>
          </a:prstGeom>
          <a:noFill/>
        </p:spPr>
        <p:txBody>
          <a:bodyPr wrap="square">
            <a:spAutoFit/>
          </a:bodyPr>
          <a:lstStyle/>
          <a:p>
            <a:pPr marL="285750" indent="-285750">
              <a:buFont typeface="Arial" panose="020B0604020202020204" pitchFamily="34" charset="0"/>
              <a:buChar char="•"/>
            </a:pPr>
            <a:endParaRPr lang="en-SG" dirty="0"/>
          </a:p>
        </p:txBody>
      </p:sp>
    </p:spTree>
    <p:extLst>
      <p:ext uri="{BB962C8B-B14F-4D97-AF65-F5344CB8AC3E}">
        <p14:creationId xmlns:p14="http://schemas.microsoft.com/office/powerpoint/2010/main" val="241904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67DC-4348-5F5D-4F81-5495EEED17F4}"/>
              </a:ext>
            </a:extLst>
          </p:cNvPr>
          <p:cNvSpPr>
            <a:spLocks noGrp="1"/>
          </p:cNvSpPr>
          <p:nvPr>
            <p:ph type="title"/>
          </p:nvPr>
        </p:nvSpPr>
        <p:spPr>
          <a:xfrm>
            <a:off x="914399" y="478301"/>
            <a:ext cx="10199077" cy="4775869"/>
          </a:xfrm>
        </p:spPr>
        <p:txBody>
          <a:bodyPr/>
          <a:lstStyle/>
          <a:p>
            <a:endParaRPr lang="en-SG" dirty="0"/>
          </a:p>
        </p:txBody>
      </p:sp>
      <p:sp>
        <p:nvSpPr>
          <p:cNvPr id="3" name="Content Placeholder 2">
            <a:extLst>
              <a:ext uri="{FF2B5EF4-FFF2-40B4-BE49-F238E27FC236}">
                <a16:creationId xmlns:a16="http://schemas.microsoft.com/office/drawing/2014/main" id="{199FB4A0-9E89-5402-0C0F-A7C20A803ED8}"/>
              </a:ext>
            </a:extLst>
          </p:cNvPr>
          <p:cNvSpPr>
            <a:spLocks noGrp="1"/>
          </p:cNvSpPr>
          <p:nvPr>
            <p:ph idx="1"/>
          </p:nvPr>
        </p:nvSpPr>
        <p:spPr>
          <a:xfrm>
            <a:off x="914399" y="5731755"/>
            <a:ext cx="10199077" cy="514300"/>
          </a:xfrm>
        </p:spPr>
        <p:txBody>
          <a:bodyPr>
            <a:normAutofit fontScale="92500"/>
          </a:bodyPr>
          <a:lstStyle/>
          <a:p>
            <a:r>
              <a:rPr lang="en-SG" sz="2400" b="1" dirty="0"/>
              <a:t>Diagram plotting Anxiety level against Time in Ritualisation vs Habituation (ERP) </a:t>
            </a:r>
            <a:r>
              <a:rPr lang="en-SG" sz="2400" b="1" baseline="30000" dirty="0"/>
              <a:t>13</a:t>
            </a:r>
            <a:r>
              <a:rPr lang="en-SG" sz="2400" b="1" dirty="0"/>
              <a:t> </a:t>
            </a:r>
          </a:p>
        </p:txBody>
      </p:sp>
      <p:pic>
        <p:nvPicPr>
          <p:cNvPr id="1026" name="Picture 2">
            <a:extLst>
              <a:ext uri="{FF2B5EF4-FFF2-40B4-BE49-F238E27FC236}">
                <a16:creationId xmlns:a16="http://schemas.microsoft.com/office/drawing/2014/main" id="{A8212DEB-B754-47EC-72E7-35E3F2851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30" y="823233"/>
            <a:ext cx="10691446" cy="466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63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A0DF-9630-4E86-90D4-FADCE095FF2A}"/>
              </a:ext>
            </a:extLst>
          </p:cNvPr>
          <p:cNvSpPr>
            <a:spLocks noGrp="1"/>
          </p:cNvSpPr>
          <p:nvPr>
            <p:ph type="title"/>
          </p:nvPr>
        </p:nvSpPr>
        <p:spPr/>
        <p:txBody>
          <a:bodyPr/>
          <a:lstStyle/>
          <a:p>
            <a:r>
              <a:rPr lang="en-SG" dirty="0">
                <a:solidFill>
                  <a:schemeClr val="tx1"/>
                </a:solidFill>
              </a:rPr>
              <a:t>When to refer</a:t>
            </a:r>
            <a:endParaRPr lang="en-SG" baseline="30000" dirty="0">
              <a:solidFill>
                <a:schemeClr val="tx1"/>
              </a:solidFill>
            </a:endParaRPr>
          </a:p>
        </p:txBody>
      </p:sp>
      <p:sp>
        <p:nvSpPr>
          <p:cNvPr id="3" name="Content Placeholder 2">
            <a:extLst>
              <a:ext uri="{FF2B5EF4-FFF2-40B4-BE49-F238E27FC236}">
                <a16:creationId xmlns:a16="http://schemas.microsoft.com/office/drawing/2014/main" id="{6CB0E0EA-524B-48D3-B352-F387645577FC}"/>
              </a:ext>
            </a:extLst>
          </p:cNvPr>
          <p:cNvSpPr>
            <a:spLocks noGrp="1"/>
          </p:cNvSpPr>
          <p:nvPr>
            <p:ph idx="1"/>
          </p:nvPr>
        </p:nvSpPr>
        <p:spPr/>
        <p:txBody>
          <a:bodyPr>
            <a:normAutofit/>
          </a:bodyPr>
          <a:lstStyle/>
          <a:p>
            <a:r>
              <a:rPr lang="en-SG" sz="2800" dirty="0">
                <a:solidFill>
                  <a:schemeClr val="tx1"/>
                </a:solidFill>
              </a:rPr>
              <a:t>Co-morbidities</a:t>
            </a:r>
          </a:p>
          <a:p>
            <a:r>
              <a:rPr lang="en-SG" sz="2800" dirty="0">
                <a:solidFill>
                  <a:schemeClr val="tx1"/>
                </a:solidFill>
              </a:rPr>
              <a:t>Failed two first-line medications or intolerable side-effects </a:t>
            </a:r>
          </a:p>
          <a:p>
            <a:pPr lvl="0"/>
            <a:r>
              <a:rPr lang="en-SG" sz="2800" dirty="0">
                <a:solidFill>
                  <a:schemeClr val="tx1"/>
                </a:solidFill>
              </a:rPr>
              <a:t>Special patient groups: obstetric &amp; paediatric</a:t>
            </a:r>
          </a:p>
        </p:txBody>
      </p:sp>
    </p:spTree>
    <p:extLst>
      <p:ext uri="{BB962C8B-B14F-4D97-AF65-F5344CB8AC3E}">
        <p14:creationId xmlns:p14="http://schemas.microsoft.com/office/powerpoint/2010/main" val="792920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2768-1023-4848-B248-DC24C739BE10}"/>
              </a:ext>
            </a:extLst>
          </p:cNvPr>
          <p:cNvSpPr>
            <a:spLocks noGrp="1"/>
          </p:cNvSpPr>
          <p:nvPr>
            <p:ph type="title"/>
          </p:nvPr>
        </p:nvSpPr>
        <p:spPr/>
        <p:txBody>
          <a:bodyPr/>
          <a:lstStyle/>
          <a:p>
            <a:r>
              <a:rPr lang="en-SG" dirty="0"/>
              <a:t>In IMH Mental Health-GP Partnership Program (IMH-GPPP)</a:t>
            </a:r>
            <a:endParaRPr lang="en-SG" baseline="30000" dirty="0"/>
          </a:p>
        </p:txBody>
      </p:sp>
      <p:sp>
        <p:nvSpPr>
          <p:cNvPr id="3" name="Content Placeholder 2">
            <a:extLst>
              <a:ext uri="{FF2B5EF4-FFF2-40B4-BE49-F238E27FC236}">
                <a16:creationId xmlns:a16="http://schemas.microsoft.com/office/drawing/2014/main" id="{E90E1FEF-6CF5-4EA8-A0D9-22BDC5C3E466}"/>
              </a:ext>
            </a:extLst>
          </p:cNvPr>
          <p:cNvSpPr>
            <a:spLocks noGrp="1"/>
          </p:cNvSpPr>
          <p:nvPr>
            <p:ph idx="1"/>
          </p:nvPr>
        </p:nvSpPr>
        <p:spPr>
          <a:xfrm>
            <a:off x="1097280" y="1845733"/>
            <a:ext cx="10058400" cy="4573173"/>
          </a:xfrm>
        </p:spPr>
        <p:txBody>
          <a:bodyPr>
            <a:normAutofit/>
          </a:bodyPr>
          <a:lstStyle/>
          <a:p>
            <a:pPr marL="182563" indent="-182563">
              <a:buFont typeface="Arial" panose="020B0604020202020204" pitchFamily="34" charset="0"/>
              <a:buChar char="•"/>
            </a:pPr>
            <a:r>
              <a:rPr lang="en-SG" sz="2400" dirty="0"/>
              <a:t>Patients co-partnered with GP are those with:</a:t>
            </a:r>
          </a:p>
          <a:p>
            <a:pPr lvl="1">
              <a:spcBef>
                <a:spcPts val="600"/>
              </a:spcBef>
              <a:buFont typeface="Arial" panose="020B0604020202020204" pitchFamily="34" charset="0"/>
              <a:buChar char="•"/>
            </a:pPr>
            <a:r>
              <a:rPr lang="en-SG" sz="2200" dirty="0"/>
              <a:t>Stable psychiatric conditions</a:t>
            </a:r>
          </a:p>
          <a:p>
            <a:pPr lvl="1">
              <a:spcBef>
                <a:spcPts val="600"/>
              </a:spcBef>
              <a:buFont typeface="Arial" panose="020B0604020202020204" pitchFamily="34" charset="0"/>
              <a:buChar char="•"/>
            </a:pPr>
            <a:r>
              <a:rPr lang="en-SG" sz="2200" dirty="0"/>
              <a:t>Maintenance anti-psychotic medications, requiring minimum adjustments to dosage</a:t>
            </a:r>
          </a:p>
          <a:p>
            <a:pPr marL="182563" indent="-182563">
              <a:spcBef>
                <a:spcPts val="1800"/>
              </a:spcBef>
              <a:buFont typeface="Arial" panose="020B0604020202020204" pitchFamily="34" charset="0"/>
              <a:buChar char="•"/>
            </a:pPr>
            <a:r>
              <a:rPr lang="en-SG" sz="2400" dirty="0"/>
              <a:t>Excluding those with:</a:t>
            </a:r>
          </a:p>
          <a:p>
            <a:pPr lvl="1">
              <a:spcBef>
                <a:spcPts val="600"/>
              </a:spcBef>
              <a:buFont typeface="Arial" panose="020B0604020202020204" pitchFamily="34" charset="0"/>
              <a:buChar char="•"/>
            </a:pPr>
            <a:r>
              <a:rPr lang="en-SG" sz="2200" dirty="0"/>
              <a:t>Suicide or aggression risk</a:t>
            </a:r>
          </a:p>
          <a:p>
            <a:pPr lvl="1">
              <a:spcBef>
                <a:spcPts val="600"/>
              </a:spcBef>
              <a:buFont typeface="Arial" panose="020B0604020202020204" pitchFamily="34" charset="0"/>
              <a:buChar char="•"/>
            </a:pPr>
            <a:r>
              <a:rPr lang="en-SG" sz="2200" dirty="0"/>
              <a:t>Disruptive Personality Disorder</a:t>
            </a:r>
          </a:p>
          <a:p>
            <a:pPr lvl="1">
              <a:spcBef>
                <a:spcPts val="600"/>
              </a:spcBef>
              <a:buFont typeface="Arial" panose="020B0604020202020204" pitchFamily="34" charset="0"/>
              <a:buChar char="•"/>
            </a:pPr>
            <a:r>
              <a:rPr lang="en-SG" sz="2200" dirty="0"/>
              <a:t>On Clozapine prescription</a:t>
            </a:r>
          </a:p>
          <a:p>
            <a:pPr lvl="1">
              <a:spcBef>
                <a:spcPts val="600"/>
              </a:spcBef>
              <a:buFont typeface="Arial" panose="020B0604020202020204" pitchFamily="34" charset="0"/>
              <a:buChar char="•"/>
            </a:pPr>
            <a:r>
              <a:rPr lang="en-SG" sz="2200" dirty="0"/>
              <a:t>Managed with Benzodiazepines only</a:t>
            </a:r>
          </a:p>
          <a:p>
            <a:pPr marL="182563" indent="-182563">
              <a:spcBef>
                <a:spcPts val="600"/>
              </a:spcBef>
              <a:buFont typeface="Arial" panose="020B0604020202020204" pitchFamily="34" charset="0"/>
              <a:buChar char="•"/>
            </a:pPr>
            <a:r>
              <a:rPr lang="en-SG" sz="2400" dirty="0"/>
              <a:t>IMH-GPPP is ongoing, those interested, please contact IMH-GPP@imh.com.sg</a:t>
            </a:r>
          </a:p>
        </p:txBody>
      </p:sp>
    </p:spTree>
    <p:extLst>
      <p:ext uri="{BB962C8B-B14F-4D97-AF65-F5344CB8AC3E}">
        <p14:creationId xmlns:p14="http://schemas.microsoft.com/office/powerpoint/2010/main" val="405943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C8A2-DE55-4B33-8BAF-6DCBCD5B89A1}"/>
              </a:ext>
            </a:extLst>
          </p:cNvPr>
          <p:cNvSpPr>
            <a:spLocks noGrp="1"/>
          </p:cNvSpPr>
          <p:nvPr>
            <p:ph type="title"/>
          </p:nvPr>
        </p:nvSpPr>
        <p:spPr/>
        <p:txBody>
          <a:bodyPr>
            <a:normAutofit/>
          </a:bodyPr>
          <a:lstStyle/>
          <a:p>
            <a:r>
              <a:rPr lang="en-SG" sz="4400" dirty="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D311F5CE-91F7-42D4-BD60-7DAB3D5DF69F}"/>
              </a:ext>
            </a:extLst>
          </p:cNvPr>
          <p:cNvSpPr>
            <a:spLocks noGrp="1"/>
          </p:cNvSpPr>
          <p:nvPr>
            <p:ph idx="1"/>
          </p:nvPr>
        </p:nvSpPr>
        <p:spPr>
          <a:xfrm>
            <a:off x="1097280" y="1737359"/>
            <a:ext cx="10058400" cy="4972929"/>
          </a:xfrm>
        </p:spPr>
        <p:txBody>
          <a:bodyPr>
            <a:noAutofit/>
          </a:bodyPr>
          <a:lstStyle/>
          <a:p>
            <a:pPr marL="360000" indent="-360000">
              <a:buFont typeface="+mj-lt"/>
              <a:buAutoNum type="arabicPeriod"/>
            </a:pPr>
            <a:r>
              <a:rPr lang="en-SG" sz="1600" dirty="0">
                <a:solidFill>
                  <a:schemeClr val="tx1"/>
                </a:solidFill>
                <a:latin typeface="Calibri" panose="020F0502020204030204" pitchFamily="34" charset="0"/>
                <a:cs typeface="Calibri" panose="020F0502020204030204" pitchFamily="34" charset="0"/>
              </a:rPr>
              <a:t>American Psychiatric Association. </a:t>
            </a:r>
            <a:r>
              <a:rPr lang="en-SG" sz="1600"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Diagnostic and Statistical Manual of Mental Disorders, 5</a:t>
            </a:r>
            <a:r>
              <a:rPr lang="en-SG" sz="1600" baseline="30000"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th</a:t>
            </a:r>
            <a:r>
              <a:rPr lang="en-SG" sz="1600"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Ed</a:t>
            </a:r>
            <a:r>
              <a:rPr lang="en-SG" sz="1600" dirty="0">
                <a:solidFill>
                  <a:schemeClr val="tx1"/>
                </a:solidFill>
                <a:latin typeface="Calibri" panose="020F0502020204030204" pitchFamily="34" charset="0"/>
                <a:cs typeface="Calibri" panose="020F0502020204030204" pitchFamily="34" charset="0"/>
              </a:rPr>
              <a:t>. Arlington, VA: American Psychiatric Publishing, 2013</a:t>
            </a:r>
          </a:p>
          <a:p>
            <a:pPr marL="360000" indent="-360000">
              <a:buFont typeface="+mj-lt"/>
              <a:buAutoNum type="arabicPeriod"/>
            </a:pPr>
            <a:r>
              <a:rPr lang="en-SG" sz="1600" b="0" i="0" dirty="0">
                <a:solidFill>
                  <a:schemeClr val="tx1"/>
                </a:solidFill>
                <a:effectLst/>
                <a:latin typeface="Calibri" panose="020F0502020204030204" pitchFamily="34" charset="0"/>
                <a:cs typeface="Calibri" panose="020F0502020204030204" pitchFamily="34" charset="0"/>
              </a:rPr>
              <a:t>Levy H, McLean C, </a:t>
            </a:r>
            <a:r>
              <a:rPr lang="en-SG" sz="1600" b="0" i="0" dirty="0" err="1">
                <a:solidFill>
                  <a:schemeClr val="tx1"/>
                </a:solidFill>
                <a:effectLst/>
                <a:latin typeface="Calibri" panose="020F0502020204030204" pitchFamily="34" charset="0"/>
                <a:cs typeface="Calibri" panose="020F0502020204030204" pitchFamily="34" charset="0"/>
              </a:rPr>
              <a:t>Yadin</a:t>
            </a:r>
            <a:r>
              <a:rPr lang="en-SG" sz="1600" b="0" i="0" dirty="0">
                <a:solidFill>
                  <a:schemeClr val="tx1"/>
                </a:solidFill>
                <a:effectLst/>
                <a:latin typeface="Calibri" panose="020F0502020204030204" pitchFamily="34" charset="0"/>
                <a:cs typeface="Calibri" panose="020F0502020204030204" pitchFamily="34" charset="0"/>
              </a:rPr>
              <a:t> E, </a:t>
            </a:r>
            <a:r>
              <a:rPr lang="en-SG" sz="1600" b="0" i="0" dirty="0" err="1">
                <a:solidFill>
                  <a:schemeClr val="tx1"/>
                </a:solidFill>
                <a:effectLst/>
                <a:latin typeface="Calibri" panose="020F0502020204030204" pitchFamily="34" charset="0"/>
                <a:cs typeface="Calibri" panose="020F0502020204030204" pitchFamily="34" charset="0"/>
              </a:rPr>
              <a:t>Foa</a:t>
            </a:r>
            <a:r>
              <a:rPr lang="en-SG" sz="1600" b="0" i="0" dirty="0">
                <a:solidFill>
                  <a:schemeClr val="tx1"/>
                </a:solidFill>
                <a:effectLst/>
                <a:latin typeface="Calibri" panose="020F0502020204030204" pitchFamily="34" charset="0"/>
                <a:cs typeface="Calibri" panose="020F0502020204030204" pitchFamily="34" charset="0"/>
              </a:rPr>
              <a:t> E. </a:t>
            </a:r>
            <a:r>
              <a:rPr lang="en-SG" sz="1600" b="0" i="0"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Characteristics of Individuals Seeking Treatment for Obsessive-Compulsive Disorder</a:t>
            </a:r>
            <a:r>
              <a:rPr lang="en-SG" sz="1600" b="0" i="0" dirty="0">
                <a:solidFill>
                  <a:schemeClr val="tx1"/>
                </a:solidFill>
                <a:effectLst/>
                <a:latin typeface="Calibri" panose="020F0502020204030204" pitchFamily="34" charset="0"/>
                <a:cs typeface="Calibri" panose="020F0502020204030204" pitchFamily="34" charset="0"/>
              </a:rPr>
              <a:t>. </a:t>
            </a:r>
            <a:r>
              <a:rPr lang="en-SG" sz="1600" b="0" i="0" dirty="0" err="1">
                <a:solidFill>
                  <a:schemeClr val="tx1"/>
                </a:solidFill>
                <a:effectLst/>
                <a:latin typeface="Calibri" panose="020F0502020204030204" pitchFamily="34" charset="0"/>
                <a:cs typeface="Calibri" panose="020F0502020204030204" pitchFamily="34" charset="0"/>
              </a:rPr>
              <a:t>Behavior</a:t>
            </a:r>
            <a:r>
              <a:rPr lang="en-SG" sz="1600" b="0" i="0" dirty="0">
                <a:solidFill>
                  <a:schemeClr val="tx1"/>
                </a:solidFill>
                <a:effectLst/>
                <a:latin typeface="Calibri" panose="020F0502020204030204" pitchFamily="34" charset="0"/>
                <a:cs typeface="Calibri" panose="020F0502020204030204" pitchFamily="34" charset="0"/>
              </a:rPr>
              <a:t> Therapy. 2013;44(3):408-416.</a:t>
            </a:r>
          </a:p>
          <a:p>
            <a:pPr marL="360000" indent="-360000">
              <a:buFont typeface="+mj-lt"/>
              <a:buAutoNum type="arabicPeriod"/>
            </a:pPr>
            <a:r>
              <a:rPr lang="en-SG" sz="1600" b="0" i="0" dirty="0" err="1">
                <a:solidFill>
                  <a:schemeClr val="tx1"/>
                </a:solidFill>
                <a:effectLst/>
                <a:latin typeface="Calibri" panose="020F0502020204030204" pitchFamily="34" charset="0"/>
                <a:cs typeface="Calibri" panose="020F0502020204030204" pitchFamily="34" charset="0"/>
              </a:rPr>
              <a:t>Ruscio</a:t>
            </a:r>
            <a:r>
              <a:rPr lang="en-SG" sz="1600" b="0" i="0" dirty="0">
                <a:solidFill>
                  <a:schemeClr val="tx1"/>
                </a:solidFill>
                <a:effectLst/>
                <a:latin typeface="Calibri" panose="020F0502020204030204" pitchFamily="34" charset="0"/>
                <a:cs typeface="Calibri" panose="020F0502020204030204" pitchFamily="34" charset="0"/>
              </a:rPr>
              <a:t> AM, Stein DJ, Chiu WT, Kessler RC. </a:t>
            </a:r>
            <a:r>
              <a:rPr lang="en-SG" sz="1600" b="0" i="0" dirty="0">
                <a:solidFill>
                  <a:schemeClr val="tx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The epidemiology of obsessive-compulsive disorder in the National Comorbidity Survey Replication</a:t>
            </a:r>
            <a:r>
              <a:rPr lang="en-SG" sz="1600" b="0" i="0" dirty="0">
                <a:solidFill>
                  <a:schemeClr val="tx1"/>
                </a:solidFill>
                <a:effectLst/>
                <a:latin typeface="Calibri" panose="020F0502020204030204" pitchFamily="34" charset="0"/>
                <a:cs typeface="Calibri" panose="020F0502020204030204" pitchFamily="34" charset="0"/>
              </a:rPr>
              <a:t>. </a:t>
            </a:r>
            <a:r>
              <a:rPr lang="en-SG" sz="1600" b="0" dirty="0">
                <a:solidFill>
                  <a:schemeClr val="tx1"/>
                </a:solidFill>
                <a:effectLst/>
                <a:latin typeface="Calibri" panose="020F0502020204030204" pitchFamily="34" charset="0"/>
                <a:cs typeface="Calibri" panose="020F0502020204030204" pitchFamily="34" charset="0"/>
              </a:rPr>
              <a:t>Molecular Psychiatry. </a:t>
            </a:r>
            <a:r>
              <a:rPr lang="en-SG" sz="1600" b="0" i="0" dirty="0">
                <a:solidFill>
                  <a:schemeClr val="tx1"/>
                </a:solidFill>
                <a:effectLst/>
                <a:latin typeface="Calibri" panose="020F0502020204030204" pitchFamily="34" charset="0"/>
                <a:cs typeface="Calibri" panose="020F0502020204030204" pitchFamily="34" charset="0"/>
              </a:rPr>
              <a:t>2010;15:53–63.</a:t>
            </a:r>
            <a:endParaRPr lang="en-SG" sz="1600" dirty="0">
              <a:solidFill>
                <a:schemeClr val="tx1"/>
              </a:solidFill>
              <a:latin typeface="Calibri" panose="020F0502020204030204" pitchFamily="34" charset="0"/>
              <a:cs typeface="Calibri" panose="020F0502020204030204" pitchFamily="34" charset="0"/>
            </a:endParaRPr>
          </a:p>
          <a:p>
            <a:pPr marL="360000" indent="-360000">
              <a:buFont typeface="+mj-lt"/>
              <a:buAutoNum type="arabicPeriod"/>
            </a:pPr>
            <a:r>
              <a:rPr lang="en-SG" sz="1600" b="0" i="0" dirty="0">
                <a:solidFill>
                  <a:schemeClr val="tx1"/>
                </a:solidFill>
                <a:effectLst/>
                <a:latin typeface="Calibri" panose="020F0502020204030204" pitchFamily="34" charset="0"/>
                <a:cs typeface="Calibri" panose="020F0502020204030204" pitchFamily="34" charset="0"/>
              </a:rPr>
              <a:t>Subramaniam M, </a:t>
            </a:r>
            <a:r>
              <a:rPr lang="en-SG" sz="1600" b="0" i="0" dirty="0" err="1">
                <a:solidFill>
                  <a:schemeClr val="tx1"/>
                </a:solidFill>
                <a:effectLst/>
                <a:latin typeface="Calibri" panose="020F0502020204030204" pitchFamily="34" charset="0"/>
                <a:cs typeface="Calibri" panose="020F0502020204030204" pitchFamily="34" charset="0"/>
              </a:rPr>
              <a:t>Abdin</a:t>
            </a:r>
            <a:r>
              <a:rPr lang="en-SG" sz="1600" b="0" i="0" dirty="0">
                <a:solidFill>
                  <a:schemeClr val="tx1"/>
                </a:solidFill>
                <a:effectLst/>
                <a:latin typeface="Calibri" panose="020F0502020204030204" pitchFamily="34" charset="0"/>
                <a:cs typeface="Calibri" panose="020F0502020204030204" pitchFamily="34" charset="0"/>
              </a:rPr>
              <a:t> E, </a:t>
            </a:r>
            <a:r>
              <a:rPr lang="en-SG" sz="1600" b="0" i="0" dirty="0" err="1">
                <a:solidFill>
                  <a:schemeClr val="tx1"/>
                </a:solidFill>
                <a:effectLst/>
                <a:latin typeface="Calibri" panose="020F0502020204030204" pitchFamily="34" charset="0"/>
                <a:cs typeface="Calibri" panose="020F0502020204030204" pitchFamily="34" charset="0"/>
              </a:rPr>
              <a:t>Vaingankar</a:t>
            </a:r>
            <a:r>
              <a:rPr lang="en-SG" sz="1600" b="0" i="0" dirty="0">
                <a:solidFill>
                  <a:schemeClr val="tx1"/>
                </a:solidFill>
                <a:effectLst/>
                <a:latin typeface="Calibri" panose="020F0502020204030204" pitchFamily="34" charset="0"/>
                <a:cs typeface="Calibri" panose="020F0502020204030204" pitchFamily="34" charset="0"/>
              </a:rPr>
              <a:t> J, </a:t>
            </a:r>
            <a:r>
              <a:rPr lang="en-SG" sz="1600" b="0" i="0" dirty="0" err="1">
                <a:solidFill>
                  <a:schemeClr val="tx1"/>
                </a:solidFill>
                <a:effectLst/>
                <a:latin typeface="Calibri" panose="020F0502020204030204" pitchFamily="34" charset="0"/>
                <a:cs typeface="Calibri" panose="020F0502020204030204" pitchFamily="34" charset="0"/>
              </a:rPr>
              <a:t>Shafie</a:t>
            </a:r>
            <a:r>
              <a:rPr lang="en-SG" sz="1600" b="0" i="0" dirty="0">
                <a:solidFill>
                  <a:schemeClr val="tx1"/>
                </a:solidFill>
                <a:effectLst/>
                <a:latin typeface="Calibri" panose="020F0502020204030204" pitchFamily="34" charset="0"/>
                <a:cs typeface="Calibri" panose="020F0502020204030204" pitchFamily="34" charset="0"/>
              </a:rPr>
              <a:t> S, Chang S, </a:t>
            </a:r>
            <a:r>
              <a:rPr lang="en-SG" sz="1600" b="0" i="0" dirty="0" err="1">
                <a:solidFill>
                  <a:schemeClr val="tx1"/>
                </a:solidFill>
                <a:effectLst/>
                <a:latin typeface="Calibri" panose="020F0502020204030204" pitchFamily="34" charset="0"/>
                <a:cs typeface="Calibri" panose="020F0502020204030204" pitchFamily="34" charset="0"/>
              </a:rPr>
              <a:t>Seow</a:t>
            </a:r>
            <a:r>
              <a:rPr lang="en-SG" sz="1600" b="0" i="0" dirty="0">
                <a:solidFill>
                  <a:schemeClr val="tx1"/>
                </a:solidFill>
                <a:effectLst/>
                <a:latin typeface="Calibri" panose="020F0502020204030204" pitchFamily="34" charset="0"/>
                <a:cs typeface="Calibri" panose="020F0502020204030204" pitchFamily="34" charset="0"/>
              </a:rPr>
              <a:t> E, Chua BY, </a:t>
            </a:r>
            <a:r>
              <a:rPr lang="en-SG" sz="1600" b="0" i="0" dirty="0" err="1">
                <a:solidFill>
                  <a:schemeClr val="tx1"/>
                </a:solidFill>
                <a:effectLst/>
                <a:latin typeface="Calibri" panose="020F0502020204030204" pitchFamily="34" charset="0"/>
                <a:cs typeface="Calibri" panose="020F0502020204030204" pitchFamily="34" charset="0"/>
              </a:rPr>
              <a:t>Jeyagurunathan</a:t>
            </a:r>
            <a:r>
              <a:rPr lang="en-SG" sz="1600" b="0" i="0" dirty="0">
                <a:solidFill>
                  <a:schemeClr val="tx1"/>
                </a:solidFill>
                <a:effectLst/>
                <a:latin typeface="Calibri" panose="020F0502020204030204" pitchFamily="34" charset="0"/>
                <a:cs typeface="Calibri" panose="020F0502020204030204" pitchFamily="34" charset="0"/>
              </a:rPr>
              <a:t> A, Heng D, Kwok KW, Chong SA. </a:t>
            </a:r>
            <a:r>
              <a:rPr lang="en-SG" sz="1600" b="0" i="0" dirty="0">
                <a:solidFill>
                  <a:schemeClr val="tx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Obsessive-Compulsive Disorder in Singapore: Prevalence, Comorbidity, Quality of Life and Social Support</a:t>
            </a:r>
            <a:r>
              <a:rPr lang="en-SG" sz="1600" b="0" i="0" dirty="0">
                <a:solidFill>
                  <a:schemeClr val="tx1"/>
                </a:solidFill>
                <a:effectLst/>
                <a:latin typeface="Calibri" panose="020F0502020204030204" pitchFamily="34" charset="0"/>
                <a:cs typeface="Calibri" panose="020F0502020204030204" pitchFamily="34" charset="0"/>
              </a:rPr>
              <a:t>. Ann </a:t>
            </a:r>
            <a:r>
              <a:rPr lang="en-SG" sz="1600" b="0" i="0" dirty="0" err="1">
                <a:solidFill>
                  <a:schemeClr val="tx1"/>
                </a:solidFill>
                <a:effectLst/>
                <a:latin typeface="Calibri" panose="020F0502020204030204" pitchFamily="34" charset="0"/>
                <a:cs typeface="Calibri" panose="020F0502020204030204" pitchFamily="34" charset="0"/>
              </a:rPr>
              <a:t>Acad</a:t>
            </a:r>
            <a:r>
              <a:rPr lang="en-SG" sz="1600" b="0" i="0" dirty="0">
                <a:solidFill>
                  <a:schemeClr val="tx1"/>
                </a:solidFill>
                <a:effectLst/>
                <a:latin typeface="Calibri" panose="020F0502020204030204" pitchFamily="34" charset="0"/>
                <a:cs typeface="Calibri" panose="020F0502020204030204" pitchFamily="34" charset="0"/>
              </a:rPr>
              <a:t> Med </a:t>
            </a:r>
            <a:r>
              <a:rPr lang="en-SG" sz="1600" b="0" i="0" dirty="0" err="1">
                <a:solidFill>
                  <a:schemeClr val="tx1"/>
                </a:solidFill>
                <a:effectLst/>
                <a:latin typeface="Calibri" panose="020F0502020204030204" pitchFamily="34" charset="0"/>
                <a:cs typeface="Calibri" panose="020F0502020204030204" pitchFamily="34" charset="0"/>
              </a:rPr>
              <a:t>Singap</a:t>
            </a:r>
            <a:r>
              <a:rPr lang="en-SG" sz="1600" b="0" i="0" dirty="0">
                <a:solidFill>
                  <a:schemeClr val="tx1"/>
                </a:solidFill>
                <a:effectLst/>
                <a:latin typeface="Calibri" panose="020F0502020204030204" pitchFamily="34" charset="0"/>
                <a:cs typeface="Calibri" panose="020F0502020204030204" pitchFamily="34" charset="0"/>
              </a:rPr>
              <a:t>. 2020 Jan;49(1):15-25.</a:t>
            </a:r>
            <a:endParaRPr lang="en-SG" sz="1600" dirty="0">
              <a:solidFill>
                <a:schemeClr val="tx1"/>
              </a:solidFill>
              <a:latin typeface="Calibri" panose="020F0502020204030204" pitchFamily="34" charset="0"/>
              <a:cs typeface="Calibri" panose="020F0502020204030204" pitchFamily="34" charset="0"/>
            </a:endParaRPr>
          </a:p>
          <a:p>
            <a:pPr marL="360000" lvl="0" indent="-360000">
              <a:buFont typeface="+mj-lt"/>
              <a:buAutoNum type="arabicPeriod"/>
            </a:pPr>
            <a:r>
              <a:rPr lang="en-SG" sz="1600" dirty="0">
                <a:solidFill>
                  <a:schemeClr val="tx1"/>
                </a:solidFill>
                <a:latin typeface="Calibri" panose="020F0502020204030204" pitchFamily="34" charset="0"/>
                <a:cs typeface="Calibri" panose="020F0502020204030204" pitchFamily="34" charset="0"/>
              </a:rPr>
              <a:t>Sim Kang, Somnath Sengupta, Daniel SS Fung, Chee Kuan </a:t>
            </a:r>
            <a:r>
              <a:rPr lang="en-SG" sz="1600" dirty="0" err="1">
                <a:solidFill>
                  <a:schemeClr val="tx1"/>
                </a:solidFill>
                <a:latin typeface="Calibri" panose="020F0502020204030204" pitchFamily="34" charset="0"/>
                <a:cs typeface="Calibri" panose="020F0502020204030204" pitchFamily="34" charset="0"/>
              </a:rPr>
              <a:t>Tsee</a:t>
            </a:r>
            <a:r>
              <a:rPr lang="en-SG" sz="1600" dirty="0">
                <a:solidFill>
                  <a:schemeClr val="tx1"/>
                </a:solidFill>
                <a:latin typeface="Calibri" panose="020F0502020204030204" pitchFamily="34" charset="0"/>
                <a:cs typeface="Calibri" panose="020F0502020204030204" pitchFamily="34" charset="0"/>
              </a:rPr>
              <a:t>. </a:t>
            </a:r>
            <a:r>
              <a:rPr lang="en-SG" sz="1600"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Essential Guide to Psychiatry. Institute of Mental Health</a:t>
            </a:r>
            <a:r>
              <a:rPr lang="en-SG" sz="1600" dirty="0">
                <a:solidFill>
                  <a:schemeClr val="tx1"/>
                </a:solidFill>
                <a:latin typeface="Calibri" panose="020F0502020204030204" pitchFamily="34" charset="0"/>
                <a:cs typeface="Calibri" panose="020F0502020204030204" pitchFamily="34" charset="0"/>
              </a:rPr>
              <a:t>. Singapore: Pearson Education South Asia Pte Ltd, 2014.</a:t>
            </a:r>
          </a:p>
          <a:p>
            <a:pPr marL="360000" indent="-360000">
              <a:buFont typeface="+mj-lt"/>
              <a:buAutoNum type="arabicPeriod"/>
            </a:pPr>
            <a:r>
              <a:rPr lang="en-SG" sz="1600" kern="1200" dirty="0">
                <a:solidFill>
                  <a:srgbClr val="222222"/>
                </a:solidFill>
                <a:effectLst/>
                <a:ea typeface="DengXian" panose="02010600030101010101" pitchFamily="2" charset="-122"/>
                <a:cs typeface="Times New Roman" panose="02020603050405020304" pitchFamily="18" charset="0"/>
              </a:rPr>
              <a:t>Y-BOCS is available </a:t>
            </a:r>
            <a:r>
              <a:rPr lang="en-SG" sz="1600" kern="1200" dirty="0">
                <a:solidFill>
                  <a:schemeClr val="tx1"/>
                </a:solidFill>
                <a:effectLst/>
                <a:ea typeface="DengXian" panose="02010600030101010101" pitchFamily="2" charset="-122"/>
                <a:cs typeface="Times New Roman" panose="02020603050405020304" pitchFamily="18" charset="0"/>
              </a:rPr>
              <a:t>from </a:t>
            </a:r>
            <a:r>
              <a:rPr lang="en-SG" sz="1600" kern="1200" dirty="0">
                <a:solidFill>
                  <a:schemeClr val="tx1"/>
                </a:solidFill>
                <a:effectLst/>
                <a:ea typeface="DengXian" panose="02010600030101010101" pitchFamily="2" charset="-122"/>
                <a:cs typeface="Times New Roman" panose="02020603050405020304" pitchFamily="18" charset="0"/>
                <a:hlinkClick r:id="rId7">
                  <a:extLst>
                    <a:ext uri="{A12FA001-AC4F-418D-AE19-62706E023703}">
                      <ahyp:hlinkClr xmlns:ahyp="http://schemas.microsoft.com/office/drawing/2018/hyperlinkcolor" val="tx"/>
                    </a:ext>
                  </a:extLst>
                </a:hlinkClick>
              </a:rPr>
              <a:t>https://www.sandrarubinmd.com/storage/app/media/ybocs-pdf-yale-brown.pdf</a:t>
            </a:r>
            <a:r>
              <a:rPr lang="en-SG" sz="1600" kern="1200" dirty="0">
                <a:solidFill>
                  <a:schemeClr val="tx1"/>
                </a:solidFill>
                <a:effectLst/>
                <a:ea typeface="DengXian" panose="02010600030101010101" pitchFamily="2" charset="-122"/>
                <a:cs typeface="Times New Roman" panose="02020603050405020304" pitchFamily="18" charset="0"/>
              </a:rPr>
              <a:t>. 	            </a:t>
            </a:r>
          </a:p>
          <a:p>
            <a:pPr marL="360000" indent="-360000">
              <a:buFont typeface="+mj-lt"/>
              <a:buAutoNum type="arabicPeriod"/>
            </a:pPr>
            <a:r>
              <a:rPr lang="en-SG" sz="1600" kern="1200" dirty="0">
                <a:solidFill>
                  <a:schemeClr val="tx1"/>
                </a:solidFill>
                <a:effectLst/>
                <a:ea typeface="DengXian" panose="02010600030101010101" pitchFamily="2" charset="-122"/>
                <a:cs typeface="Times New Roman" panose="02020603050405020304" pitchFamily="18" charset="0"/>
              </a:rPr>
              <a:t>OCI-R is available from </a:t>
            </a:r>
            <a:r>
              <a:rPr lang="en-SG" sz="1600" kern="1200" dirty="0">
                <a:solidFill>
                  <a:schemeClr val="tx1"/>
                </a:solidFill>
                <a:effectLst/>
                <a:ea typeface="DengXian" panose="02010600030101010101" pitchFamily="2" charset="-122"/>
                <a:cs typeface="Times New Roman" panose="02020603050405020304" pitchFamily="18" charset="0"/>
                <a:hlinkClick r:id="rId8">
                  <a:extLst>
                    <a:ext uri="{A12FA001-AC4F-418D-AE19-62706E023703}">
                      <ahyp:hlinkClr xmlns:ahyp="http://schemas.microsoft.com/office/drawing/2018/hyperlinkcolor" val="tx"/>
                    </a:ext>
                  </a:extLst>
                </a:hlinkClick>
              </a:rPr>
              <a:t>http://www.caleblack.com/psy5960_files/OCI-R.pdf</a:t>
            </a:r>
            <a:r>
              <a:rPr lang="en-SG" sz="1600" kern="1200" dirty="0">
                <a:solidFill>
                  <a:schemeClr val="tx1"/>
                </a:solidFill>
                <a:effectLst/>
                <a:ea typeface="DengXian" panose="02010600030101010101" pitchFamily="2" charset="-122"/>
                <a:cs typeface="Times New Roman" panose="02020603050405020304" pitchFamily="18" charset="0"/>
              </a:rPr>
              <a:t>.  		                               </a:t>
            </a:r>
          </a:p>
          <a:p>
            <a:pPr marL="360000" indent="-360000">
              <a:buFont typeface="+mj-lt"/>
              <a:buAutoNum type="arabicPeriod"/>
            </a:pPr>
            <a:r>
              <a:rPr lang="en-SG" sz="1600" kern="1200" dirty="0">
                <a:solidFill>
                  <a:schemeClr val="tx1"/>
                </a:solidFill>
                <a:effectLst/>
                <a:ea typeface="DengXian" panose="02010600030101010101" pitchFamily="2" charset="-122"/>
                <a:cs typeface="Times New Roman" panose="02020603050405020304" pitchFamily="18" charset="0"/>
              </a:rPr>
              <a:t>FOCI is available from https://accounseling.org/wp-content/uploads/2019/11/Florida-Obsessive-Compulsive-Inventory-FOCI.pdf</a:t>
            </a:r>
            <a:r>
              <a:rPr lang="en-SG" sz="1600" dirty="0">
                <a:solidFill>
                  <a:schemeClr val="tx1"/>
                </a:solidFill>
                <a:ea typeface="DengXian" panose="02010600030101010101" pitchFamily="2" charset="-122"/>
                <a:cs typeface="Times New Roman" panose="02020603050405020304" pitchFamily="18" charset="0"/>
              </a:rPr>
              <a:t>.</a:t>
            </a:r>
            <a:endParaRPr lang="en-SG" sz="1600" dirty="0">
              <a:solidFill>
                <a:schemeClr val="tx1"/>
              </a:solidFill>
              <a:effectLst/>
              <a:ea typeface="Times New Roman" panose="02020603050405020304" pitchFamily="18" charset="0"/>
            </a:endParaRPr>
          </a:p>
          <a:p>
            <a:pPr marL="360000" indent="-360000">
              <a:buFont typeface="+mj-lt"/>
              <a:buAutoNum type="arabicPeriod"/>
            </a:pPr>
            <a:endParaRPr lang="en-SG" sz="1800" dirty="0">
              <a:effectLst/>
              <a:latin typeface="Times New Roman" panose="02020603050405020304" pitchFamily="18" charset="0"/>
              <a:ea typeface="Times New Roman" panose="02020603050405020304" pitchFamily="18" charset="0"/>
            </a:endParaRPr>
          </a:p>
          <a:p>
            <a:pPr marL="360000" lvl="0" indent="-360000">
              <a:buFont typeface="+mj-lt"/>
              <a:buAutoNum type="arabicPeriod"/>
            </a:pPr>
            <a:endParaRPr lang="en-SG" sz="1600" dirty="0">
              <a:cs typeface="Times New Roman" panose="02020603050405020304" pitchFamily="18" charset="0"/>
            </a:endParaRPr>
          </a:p>
        </p:txBody>
      </p:sp>
    </p:spTree>
    <p:extLst>
      <p:ext uri="{BB962C8B-B14F-4D97-AF65-F5344CB8AC3E}">
        <p14:creationId xmlns:p14="http://schemas.microsoft.com/office/powerpoint/2010/main" val="362533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D3EF-6A57-4D50-920F-89E7C1899184}"/>
              </a:ext>
            </a:extLst>
          </p:cNvPr>
          <p:cNvSpPr>
            <a:spLocks noGrp="1"/>
          </p:cNvSpPr>
          <p:nvPr>
            <p:ph type="title"/>
          </p:nvPr>
        </p:nvSpPr>
        <p:spPr/>
        <p:txBody>
          <a:bodyPr/>
          <a:lstStyle/>
          <a:p>
            <a:r>
              <a:rPr lang="en-SG" b="1" dirty="0"/>
              <a:t>In this video, you will learn</a:t>
            </a:r>
            <a:endParaRPr lang="en-US" b="1" dirty="0"/>
          </a:p>
        </p:txBody>
      </p:sp>
      <p:sp>
        <p:nvSpPr>
          <p:cNvPr id="10" name="Content Placeholder 9">
            <a:extLst>
              <a:ext uri="{FF2B5EF4-FFF2-40B4-BE49-F238E27FC236}">
                <a16:creationId xmlns:a16="http://schemas.microsoft.com/office/drawing/2014/main" id="{814793FC-F98E-4533-85B1-2DE22A4A2EEF}"/>
              </a:ext>
            </a:extLst>
          </p:cNvPr>
          <p:cNvSpPr>
            <a:spLocks noGrp="1"/>
          </p:cNvSpPr>
          <p:nvPr>
            <p:ph idx="1"/>
          </p:nvPr>
        </p:nvSpPr>
        <p:spPr/>
        <p:txBody>
          <a:bodyPr>
            <a:normAutofit/>
          </a:bodyPr>
          <a:lstStyle/>
          <a:p>
            <a:pPr marL="0" indent="0">
              <a:buNone/>
            </a:pPr>
            <a:endParaRPr lang="en-SG" sz="2800" dirty="0">
              <a:solidFill>
                <a:schemeClr val="tx1"/>
              </a:solidFill>
            </a:endParaRPr>
          </a:p>
          <a:p>
            <a:pPr marL="180000" indent="-180000">
              <a:buFont typeface="Arial" panose="020B0604020202020204" pitchFamily="34" charset="0"/>
              <a:buChar char="•"/>
            </a:pPr>
            <a:r>
              <a:rPr lang="en-SG" sz="2800" dirty="0">
                <a:solidFill>
                  <a:schemeClr val="tx1"/>
                </a:solidFill>
              </a:rPr>
              <a:t>DSM-5 diagnostic criteria of OCD</a:t>
            </a:r>
            <a:r>
              <a:rPr lang="en-SG" baseline="30000" dirty="0">
                <a:solidFill>
                  <a:schemeClr val="tx1"/>
                </a:solidFill>
              </a:rPr>
              <a:t>1</a:t>
            </a:r>
            <a:endParaRPr lang="en-SG" sz="2800" baseline="30000" dirty="0">
              <a:solidFill>
                <a:schemeClr val="tx1"/>
              </a:solidFill>
            </a:endParaRPr>
          </a:p>
          <a:p>
            <a:pPr marL="180000" indent="-180000">
              <a:buFont typeface="Arial" panose="020B0604020202020204" pitchFamily="34" charset="0"/>
              <a:buChar char="•"/>
            </a:pPr>
            <a:r>
              <a:rPr lang="en-SG" sz="2800" dirty="0">
                <a:solidFill>
                  <a:schemeClr val="tx1"/>
                </a:solidFill>
              </a:rPr>
              <a:t>Role of the General Practitioner (GP) in the management of OCD</a:t>
            </a:r>
            <a:r>
              <a:rPr lang="en-SG" dirty="0">
                <a:solidFill>
                  <a:schemeClr val="tx1"/>
                </a:solidFill>
              </a:rPr>
              <a:t> </a:t>
            </a:r>
            <a:r>
              <a:rPr lang="en-SG" sz="2800" dirty="0">
                <a:solidFill>
                  <a:schemeClr val="tx1"/>
                </a:solidFill>
              </a:rPr>
              <a:t>in a primary care clinic</a:t>
            </a:r>
          </a:p>
          <a:p>
            <a:pPr marL="180000" indent="-180000">
              <a:buFont typeface="Arial" panose="020B0604020202020204" pitchFamily="34" charset="0"/>
              <a:buChar char="•"/>
            </a:pPr>
            <a:r>
              <a:rPr lang="en-SG" sz="2800" dirty="0">
                <a:solidFill>
                  <a:schemeClr val="tx1"/>
                </a:solidFill>
              </a:rPr>
              <a:t>Introduction to basic psychotherapy for OCD</a:t>
            </a:r>
          </a:p>
        </p:txBody>
      </p:sp>
    </p:spTree>
    <p:extLst>
      <p:ext uri="{BB962C8B-B14F-4D97-AF65-F5344CB8AC3E}">
        <p14:creationId xmlns:p14="http://schemas.microsoft.com/office/powerpoint/2010/main" val="1241548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46242-7F0C-F966-D703-8D80B2673298}"/>
              </a:ext>
            </a:extLst>
          </p:cNvPr>
          <p:cNvSpPr>
            <a:spLocks noGrp="1"/>
          </p:cNvSpPr>
          <p:nvPr>
            <p:ph idx="1"/>
          </p:nvPr>
        </p:nvSpPr>
        <p:spPr>
          <a:xfrm>
            <a:off x="1097280" y="1845734"/>
            <a:ext cx="10058400" cy="4590692"/>
          </a:xfrm>
        </p:spPr>
        <p:txBody>
          <a:bodyPr>
            <a:normAutofit/>
          </a:bodyPr>
          <a:lstStyle/>
          <a:p>
            <a:pPr marL="0" indent="0">
              <a:buNone/>
            </a:pPr>
            <a:r>
              <a:rPr lang="en-SG" sz="1600" b="0" i="0" dirty="0">
                <a:solidFill>
                  <a:schemeClr val="tx1"/>
                </a:solidFill>
                <a:effectLst/>
                <a:latin typeface="Calibri" panose="020F0502020204030204" pitchFamily="34" charset="0"/>
                <a:cs typeface="Calibri" panose="020F0502020204030204" pitchFamily="34" charset="0"/>
              </a:rPr>
              <a:t>9. National Institute for </a:t>
            </a:r>
            <a:r>
              <a:rPr lang="en-SG" sz="1600" dirty="0">
                <a:solidFill>
                  <a:schemeClr val="tx1"/>
                </a:solidFill>
                <a:latin typeface="Calibri" panose="020F0502020204030204" pitchFamily="34" charset="0"/>
                <a:cs typeface="Calibri" panose="020F0502020204030204" pitchFamily="34" charset="0"/>
              </a:rPr>
              <a:t>Health and Care Excellence (NICE). </a:t>
            </a:r>
            <a:r>
              <a:rPr lang="en-SG" sz="1600"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Obsessive-compulsive disorder and body dysmorphic disorder: treatment </a:t>
            </a:r>
            <a:r>
              <a:rPr lang="en-SG" sz="1600" dirty="0">
                <a:solidFill>
                  <a:schemeClr val="tx1"/>
                </a:solidFill>
                <a:latin typeface="Calibri" panose="020F0502020204030204" pitchFamily="34" charset="0"/>
                <a:cs typeface="Calibri" panose="020F0502020204030204" pitchFamily="34" charset="0"/>
              </a:rPr>
              <a:t>[Internet]. [29 Nov 2005; cited 24 Oct 2022]. (Clinical Guideline CG31). </a:t>
            </a:r>
          </a:p>
          <a:p>
            <a:pPr marL="0" indent="0">
              <a:buNone/>
            </a:pPr>
            <a:r>
              <a:rPr lang="en-SG" sz="1600" b="0" i="0" dirty="0">
                <a:solidFill>
                  <a:schemeClr val="tx1"/>
                </a:solidFill>
                <a:effectLst/>
                <a:latin typeface="Calibri" panose="020F0502020204030204" pitchFamily="34" charset="0"/>
                <a:cs typeface="Calibri" panose="020F0502020204030204" pitchFamily="34" charset="0"/>
              </a:rPr>
              <a:t>10. </a:t>
            </a:r>
            <a:r>
              <a:rPr lang="en-SG" sz="1600" b="0" i="0" dirty="0">
                <a:solidFill>
                  <a:schemeClr val="tx1"/>
                </a:solidFill>
                <a:effectLst/>
                <a:cs typeface="Calibri" panose="020F0502020204030204" pitchFamily="34" charset="0"/>
              </a:rPr>
              <a:t>Janardhan Reddy YC, Sundar AS, Narayanaswamy JC, Math SB. C</a:t>
            </a:r>
            <a:r>
              <a:rPr lang="en-SG" sz="1600" b="0" i="0" dirty="0">
                <a:solidFill>
                  <a:schemeClr val="tx1"/>
                </a:solidFill>
                <a:effectLst/>
                <a:cs typeface="Calibri" panose="020F0502020204030204" pitchFamily="34" charset="0"/>
                <a:hlinkClick r:id="rId3">
                  <a:extLst>
                    <a:ext uri="{A12FA001-AC4F-418D-AE19-62706E023703}">
                      <ahyp:hlinkClr xmlns:ahyp="http://schemas.microsoft.com/office/drawing/2018/hyperlinkcolor" val="tx"/>
                    </a:ext>
                  </a:extLst>
                </a:hlinkClick>
              </a:rPr>
              <a:t>linical practice guidelines for Obsessive-Compulsive Disorder</a:t>
            </a:r>
            <a:r>
              <a:rPr lang="en-SG" sz="1600" b="0" i="0" dirty="0">
                <a:solidFill>
                  <a:schemeClr val="tx1"/>
                </a:solidFill>
                <a:effectLst/>
                <a:cs typeface="Calibri" panose="020F0502020204030204" pitchFamily="34" charset="0"/>
              </a:rPr>
              <a:t>. Indian J Psychiatry. 2017 Jan;59(</a:t>
            </a:r>
            <a:r>
              <a:rPr lang="en-SG" sz="1600" b="0" i="0" dirty="0" err="1">
                <a:solidFill>
                  <a:schemeClr val="tx1"/>
                </a:solidFill>
                <a:effectLst/>
                <a:cs typeface="Calibri" panose="020F0502020204030204" pitchFamily="34" charset="0"/>
              </a:rPr>
              <a:t>Suppl</a:t>
            </a:r>
            <a:r>
              <a:rPr lang="en-SG" sz="1600" b="0" i="0" dirty="0">
                <a:solidFill>
                  <a:schemeClr val="tx1"/>
                </a:solidFill>
                <a:effectLst/>
                <a:cs typeface="Calibri" panose="020F0502020204030204" pitchFamily="34" charset="0"/>
              </a:rPr>
              <a:t> 1):S74-S90.</a:t>
            </a:r>
          </a:p>
          <a:p>
            <a:pPr marL="0" indent="0">
              <a:buNone/>
            </a:pPr>
            <a:r>
              <a:rPr lang="en-SG" sz="1600" dirty="0">
                <a:solidFill>
                  <a:schemeClr val="tx1"/>
                </a:solidFill>
                <a:cs typeface="Calibri" panose="020F0502020204030204" pitchFamily="34" charset="0"/>
              </a:rPr>
              <a:t>11. Ministry of Health (MOH). </a:t>
            </a:r>
            <a:r>
              <a:rPr lang="en-SG" sz="1600" dirty="0">
                <a:solidFill>
                  <a:schemeClr val="tx1"/>
                </a:solidFill>
                <a:cs typeface="Calibri" panose="020F0502020204030204" pitchFamily="34" charset="0"/>
                <a:hlinkClick r:id="rId4">
                  <a:extLst>
                    <a:ext uri="{A12FA001-AC4F-418D-AE19-62706E023703}">
                      <ahyp:hlinkClr xmlns:ahyp="http://schemas.microsoft.com/office/drawing/2018/hyperlinkcolor" val="tx"/>
                    </a:ext>
                  </a:extLst>
                </a:hlinkClick>
              </a:rPr>
              <a:t>Clinical Practice Guidelines – Anxiety Disorders</a:t>
            </a:r>
            <a:r>
              <a:rPr lang="en-SG" sz="1600" dirty="0">
                <a:solidFill>
                  <a:schemeClr val="tx1"/>
                </a:solidFill>
                <a:cs typeface="Calibri" panose="020F0502020204030204" pitchFamily="34" charset="0"/>
              </a:rPr>
              <a:t>. Singapore: MOH, 2015.</a:t>
            </a:r>
          </a:p>
          <a:p>
            <a:pPr marL="0" indent="0">
              <a:buNone/>
            </a:pPr>
            <a:r>
              <a:rPr lang="en-SG" sz="1600" dirty="0">
                <a:solidFill>
                  <a:schemeClr val="tx1"/>
                </a:solidFill>
                <a:latin typeface="Calibri" panose="020F0502020204030204" pitchFamily="34" charset="0"/>
                <a:cs typeface="Calibri" panose="020F0502020204030204" pitchFamily="34" charset="0"/>
              </a:rPr>
              <a:t>12. Smith R, Osborn G, </a:t>
            </a:r>
            <a:r>
              <a:rPr lang="en-SG" sz="1600" dirty="0" err="1">
                <a:solidFill>
                  <a:schemeClr val="tx1"/>
                </a:solidFill>
                <a:latin typeface="Calibri" panose="020F0502020204030204" pitchFamily="34" charset="0"/>
                <a:cs typeface="Calibri" panose="020F0502020204030204" pitchFamily="34" charset="0"/>
              </a:rPr>
              <a:t>Dwamena</a:t>
            </a:r>
            <a:r>
              <a:rPr lang="en-SG" sz="1600" dirty="0">
                <a:solidFill>
                  <a:schemeClr val="tx1"/>
                </a:solidFill>
                <a:latin typeface="Calibri" panose="020F0502020204030204" pitchFamily="34" charset="0"/>
                <a:cs typeface="Calibri" panose="020F0502020204030204" pitchFamily="34" charset="0"/>
              </a:rPr>
              <a:t> F, </a:t>
            </a:r>
            <a:r>
              <a:rPr lang="en-SG" sz="1600" dirty="0" err="1">
                <a:solidFill>
                  <a:schemeClr val="tx1"/>
                </a:solidFill>
                <a:latin typeface="Calibri" panose="020F0502020204030204" pitchFamily="34" charset="0"/>
                <a:cs typeface="Calibri" panose="020F0502020204030204" pitchFamily="34" charset="0"/>
              </a:rPr>
              <a:t>D'Mello</a:t>
            </a:r>
            <a:r>
              <a:rPr lang="en-SG" sz="1600" dirty="0">
                <a:solidFill>
                  <a:schemeClr val="tx1"/>
                </a:solidFill>
                <a:latin typeface="Calibri" panose="020F0502020204030204" pitchFamily="34" charset="0"/>
                <a:cs typeface="Calibri" panose="020F0502020204030204" pitchFamily="34" charset="0"/>
              </a:rPr>
              <a:t> D, </a:t>
            </a:r>
            <a:r>
              <a:rPr lang="en-SG" sz="1600" dirty="0" err="1">
                <a:solidFill>
                  <a:schemeClr val="tx1"/>
                </a:solidFill>
                <a:latin typeface="Calibri" panose="020F0502020204030204" pitchFamily="34" charset="0"/>
                <a:cs typeface="Calibri" panose="020F0502020204030204" pitchFamily="34" charset="0"/>
              </a:rPr>
              <a:t>Freilich</a:t>
            </a:r>
            <a:r>
              <a:rPr lang="en-SG" sz="1600" dirty="0">
                <a:solidFill>
                  <a:schemeClr val="tx1"/>
                </a:solidFill>
                <a:latin typeface="Calibri" panose="020F0502020204030204" pitchFamily="34" charset="0"/>
                <a:cs typeface="Calibri" panose="020F0502020204030204" pitchFamily="34" charset="0"/>
              </a:rPr>
              <a:t> L, Laird-Fick H. </a:t>
            </a:r>
            <a:r>
              <a:rPr lang="en-SG" sz="16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Essentials of Psychiatry in Primary Care: Behavioural Health in the Medical Setting</a:t>
            </a:r>
            <a:r>
              <a:rPr lang="en-SG" sz="1600" dirty="0">
                <a:solidFill>
                  <a:schemeClr val="tx1"/>
                </a:solidFill>
                <a:latin typeface="Calibri" panose="020F0502020204030204" pitchFamily="34" charset="0"/>
                <a:cs typeface="Calibri" panose="020F0502020204030204" pitchFamily="34" charset="0"/>
              </a:rPr>
              <a:t>. United States: McGraw-Hill Education, 2019.</a:t>
            </a:r>
          </a:p>
          <a:p>
            <a:pPr marL="0" indent="0">
              <a:buNone/>
            </a:pPr>
            <a:r>
              <a:rPr lang="en-SG" sz="1600" b="0" i="0" u="none" strike="noStrike" dirty="0">
                <a:solidFill>
                  <a:schemeClr val="tx1"/>
                </a:solidFill>
                <a:effectLst/>
                <a:cs typeface="Calibri" panose="020F0502020204030204" pitchFamily="34" charset="0"/>
              </a:rPr>
              <a:t>13. Rosa-</a:t>
            </a:r>
            <a:r>
              <a:rPr lang="en-SG" sz="1600" b="0" i="0" u="none" strike="noStrike" dirty="0" err="1">
                <a:solidFill>
                  <a:schemeClr val="tx1"/>
                </a:solidFill>
                <a:effectLst/>
                <a:cs typeface="Calibri" panose="020F0502020204030204" pitchFamily="34" charset="0"/>
              </a:rPr>
              <a:t>Alcázar</a:t>
            </a:r>
            <a:r>
              <a:rPr lang="en-SG" sz="1600" b="0" i="0" u="none" strike="noStrike" dirty="0">
                <a:solidFill>
                  <a:schemeClr val="tx1"/>
                </a:solidFill>
                <a:effectLst/>
                <a:cs typeface="Calibri" panose="020F0502020204030204" pitchFamily="34" charset="0"/>
              </a:rPr>
              <a:t> AI, Sánchez-</a:t>
            </a:r>
            <a:r>
              <a:rPr lang="en-SG" sz="1600" b="0" i="0" u="none" strike="noStrike" dirty="0" err="1">
                <a:solidFill>
                  <a:schemeClr val="tx1"/>
                </a:solidFill>
                <a:effectLst/>
                <a:cs typeface="Calibri" panose="020F0502020204030204" pitchFamily="34" charset="0"/>
              </a:rPr>
              <a:t>Meca</a:t>
            </a:r>
            <a:r>
              <a:rPr lang="en-SG" sz="1600" b="0" i="0" u="none" strike="noStrike" dirty="0">
                <a:solidFill>
                  <a:schemeClr val="tx1"/>
                </a:solidFill>
                <a:effectLst/>
                <a:cs typeface="Calibri" panose="020F0502020204030204" pitchFamily="34" charset="0"/>
              </a:rPr>
              <a:t> J</a:t>
            </a:r>
            <a:r>
              <a:rPr lang="en-SG" sz="1600" dirty="0">
                <a:solidFill>
                  <a:schemeClr val="tx1"/>
                </a:solidFill>
                <a:cs typeface="Calibri" panose="020F0502020204030204" pitchFamily="34" charset="0"/>
              </a:rPr>
              <a:t>,</a:t>
            </a:r>
            <a:r>
              <a:rPr lang="en-SG" sz="1600" b="0" i="0" u="none" strike="noStrike" dirty="0">
                <a:solidFill>
                  <a:schemeClr val="tx1"/>
                </a:solidFill>
                <a:effectLst/>
                <a:cs typeface="Calibri" panose="020F0502020204030204" pitchFamily="34" charset="0"/>
              </a:rPr>
              <a:t> Gómez-Conesa A, Marín-Martínez F. </a:t>
            </a:r>
            <a:r>
              <a:rPr lang="en-SG" sz="1600" b="0" i="0" u="none" strike="noStrike" dirty="0">
                <a:solidFill>
                  <a:schemeClr val="tx1"/>
                </a:solidFill>
                <a:effectLst/>
                <a:cs typeface="Calibri" panose="020F0502020204030204" pitchFamily="34" charset="0"/>
                <a:hlinkClick r:id="rId6">
                  <a:extLst>
                    <a:ext uri="{A12FA001-AC4F-418D-AE19-62706E023703}">
                      <ahyp:hlinkClr xmlns:ahyp="http://schemas.microsoft.com/office/drawing/2018/hyperlinkcolor" val="tx"/>
                    </a:ext>
                  </a:extLst>
                </a:hlinkClick>
              </a:rPr>
              <a:t>Psychological treatment of obsessive–compulsive disorder: A meta-analysis</a:t>
            </a:r>
            <a:r>
              <a:rPr lang="en-SG" sz="1600" b="0" u="none" strike="noStrike" dirty="0">
                <a:solidFill>
                  <a:schemeClr val="tx1"/>
                </a:solidFill>
                <a:effectLst/>
                <a:cs typeface="Calibri" panose="020F0502020204030204" pitchFamily="34" charset="0"/>
              </a:rPr>
              <a:t>. Clinical psychology review</a:t>
            </a:r>
            <a:r>
              <a:rPr lang="en-SG" sz="1600" dirty="0">
                <a:solidFill>
                  <a:schemeClr val="tx1"/>
                </a:solidFill>
                <a:cs typeface="Calibri" panose="020F0502020204030204" pitchFamily="34" charset="0"/>
              </a:rPr>
              <a:t>. 2008;</a:t>
            </a:r>
            <a:r>
              <a:rPr lang="en-SG" sz="1600" b="0" u="none" strike="noStrike" dirty="0">
                <a:solidFill>
                  <a:schemeClr val="tx1"/>
                </a:solidFill>
                <a:effectLst/>
                <a:cs typeface="Calibri" panose="020F0502020204030204" pitchFamily="34" charset="0"/>
              </a:rPr>
              <a:t>28(8</a:t>
            </a:r>
            <a:r>
              <a:rPr lang="en-SG" sz="1600" b="0" i="0" u="none" strike="noStrike" dirty="0">
                <a:solidFill>
                  <a:schemeClr val="tx1"/>
                </a:solidFill>
                <a:effectLst/>
                <a:cs typeface="Calibri" panose="020F0502020204030204" pitchFamily="34" charset="0"/>
              </a:rPr>
              <a:t>):1310-1325.</a:t>
            </a:r>
          </a:p>
          <a:p>
            <a:pPr marL="0" indent="0">
              <a:buNone/>
            </a:pPr>
            <a:r>
              <a:rPr lang="en-SG" sz="1600" b="0" i="0" u="none" strike="noStrike" dirty="0">
                <a:solidFill>
                  <a:schemeClr val="tx1"/>
                </a:solidFill>
                <a:effectLst/>
                <a:cs typeface="Calibri" panose="020F0502020204030204" pitchFamily="34" charset="0"/>
              </a:rPr>
              <a:t>14. Twohig MP. </a:t>
            </a:r>
            <a:r>
              <a:rPr lang="en-SG" sz="1600" b="0" i="0" u="none" strike="noStrike" dirty="0">
                <a:solidFill>
                  <a:schemeClr val="tx1"/>
                </a:solidFill>
                <a:effectLst/>
                <a:cs typeface="Calibri" panose="020F0502020204030204" pitchFamily="34" charset="0"/>
                <a:hlinkClick r:id="rId7">
                  <a:extLst>
                    <a:ext uri="{A12FA001-AC4F-418D-AE19-62706E023703}">
                      <ahyp:hlinkClr xmlns:ahyp="http://schemas.microsoft.com/office/drawing/2018/hyperlinkcolor" val="tx"/>
                    </a:ext>
                  </a:extLst>
                </a:hlinkClick>
              </a:rPr>
              <a:t>The application of acceptance and commitment therapy to obsessive-compulsive disorder</a:t>
            </a:r>
            <a:r>
              <a:rPr lang="en-SG" sz="1600" b="0" u="none" strike="noStrike" dirty="0">
                <a:solidFill>
                  <a:schemeClr val="tx1"/>
                </a:solidFill>
                <a:effectLst/>
                <a:cs typeface="Calibri" panose="020F0502020204030204" pitchFamily="34" charset="0"/>
              </a:rPr>
              <a:t>. Cognitive and </a:t>
            </a:r>
            <a:r>
              <a:rPr lang="en-SG" sz="1600" b="0" u="none" strike="noStrike" dirty="0" err="1">
                <a:solidFill>
                  <a:schemeClr val="tx1"/>
                </a:solidFill>
                <a:effectLst/>
                <a:cs typeface="Calibri" panose="020F0502020204030204" pitchFamily="34" charset="0"/>
              </a:rPr>
              <a:t>Behavioral</a:t>
            </a:r>
            <a:r>
              <a:rPr lang="en-SG" sz="1600" b="0" u="none" strike="noStrike" dirty="0">
                <a:solidFill>
                  <a:schemeClr val="tx1"/>
                </a:solidFill>
                <a:effectLst/>
                <a:cs typeface="Calibri" panose="020F0502020204030204" pitchFamily="34" charset="0"/>
              </a:rPr>
              <a:t> Practice</a:t>
            </a:r>
            <a:r>
              <a:rPr lang="en-SG" sz="1600" dirty="0">
                <a:solidFill>
                  <a:schemeClr val="tx1"/>
                </a:solidFill>
                <a:cs typeface="Calibri" panose="020F0502020204030204" pitchFamily="34" charset="0"/>
              </a:rPr>
              <a:t>. 2009;</a:t>
            </a:r>
            <a:r>
              <a:rPr lang="en-SG" sz="1600" b="0" u="none" strike="noStrike" dirty="0">
                <a:solidFill>
                  <a:schemeClr val="tx1"/>
                </a:solidFill>
                <a:effectLst/>
                <a:cs typeface="Calibri" panose="020F0502020204030204" pitchFamily="34" charset="0"/>
              </a:rPr>
              <a:t>16(1):18-28.</a:t>
            </a:r>
          </a:p>
          <a:p>
            <a:pPr marL="0" indent="0">
              <a:buNone/>
            </a:pPr>
            <a:r>
              <a:rPr lang="en-SG" sz="1600" dirty="0">
                <a:solidFill>
                  <a:schemeClr val="tx1"/>
                </a:solidFill>
                <a:cs typeface="Calibri" panose="020F0502020204030204" pitchFamily="34" charset="0"/>
              </a:rPr>
              <a:t>15. Institute of Mental Health Video Gallery. </a:t>
            </a:r>
            <a:r>
              <a:rPr lang="en-SG" sz="1600" b="0" i="0" dirty="0">
                <a:solidFill>
                  <a:schemeClr val="tx1"/>
                </a:solidFill>
                <a:effectLst/>
              </a:rPr>
              <a:t>[Internet]. 2022 [cited 2 October 2022]. Available from: </a:t>
            </a:r>
            <a:r>
              <a:rPr lang="en-SG" sz="1400" dirty="0">
                <a:solidFill>
                  <a:schemeClr val="tx1"/>
                </a:solidFill>
                <a:hlinkClick r:id="rId8">
                  <a:extLst>
                    <a:ext uri="{A12FA001-AC4F-418D-AE19-62706E023703}">
                      <ahyp:hlinkClr xmlns:ahyp="http://schemas.microsoft.com/office/drawing/2018/hyperlinkcolor" val="tx"/>
                    </a:ext>
                  </a:extLst>
                </a:hlinkClick>
              </a:rPr>
              <a:t>Video Gallery - IMH | Institute of Mental Health</a:t>
            </a:r>
            <a:endParaRPr lang="en-SG" sz="1400" dirty="0">
              <a:solidFill>
                <a:schemeClr val="tx1"/>
              </a:solidFill>
            </a:endParaRPr>
          </a:p>
          <a:p>
            <a:pPr marL="0" indent="0">
              <a:buNone/>
            </a:pPr>
            <a:r>
              <a:rPr lang="en-SG" sz="1600" dirty="0">
                <a:solidFill>
                  <a:schemeClr val="tx1"/>
                </a:solidFill>
                <a:effectLst/>
              </a:rPr>
              <a:t>16. The International OCD Foundation [Internet]. [cited 2023 Jul 16]. Available from: https://iocdf.org/ </a:t>
            </a:r>
          </a:p>
          <a:p>
            <a:pPr marL="342900" indent="-342900">
              <a:buFont typeface="+mj-lt"/>
              <a:buAutoNum type="arabicPeriod" startAt="7"/>
            </a:pPr>
            <a:endParaRPr lang="en-SG" sz="1600" u="sng" dirty="0">
              <a:solidFill>
                <a:schemeClr val="tx1"/>
              </a:solidFill>
              <a:cs typeface="Calibri" panose="020F0502020204030204" pitchFamily="34" charset="0"/>
            </a:endParaRPr>
          </a:p>
          <a:p>
            <a:pPr marL="0" indent="0">
              <a:buNone/>
            </a:pPr>
            <a:endParaRPr lang="en-SG" sz="1600" b="0" dirty="0">
              <a:effectLst/>
            </a:endParaRPr>
          </a:p>
          <a:p>
            <a:pPr marL="0" indent="0">
              <a:buNone/>
            </a:pPr>
            <a:endParaRPr lang="en-SG" sz="1700" b="0" dirty="0">
              <a:effectLst/>
            </a:endParaRPr>
          </a:p>
          <a:p>
            <a:pPr marL="0" indent="0">
              <a:buNone/>
            </a:pPr>
            <a:endParaRPr lang="en-SG" sz="1700" b="0" i="0" u="none" strike="noStrike" dirty="0">
              <a:solidFill>
                <a:srgbClr val="000000"/>
              </a:solidFill>
              <a:effectLst/>
              <a:latin typeface="Arial" panose="020B0604020202020204" pitchFamily="34" charset="0"/>
            </a:endParaRPr>
          </a:p>
          <a:p>
            <a:pPr marL="0" indent="0">
              <a:buNone/>
            </a:pPr>
            <a:endParaRPr lang="en-SG" sz="1600" b="0" i="0" dirty="0">
              <a:solidFill>
                <a:srgbClr val="212121"/>
              </a:solidFill>
              <a:effectLst/>
              <a:latin typeface="Calibri" panose="020F0502020204030204" pitchFamily="34" charset="0"/>
              <a:cs typeface="Calibri" panose="020F0502020204030204" pitchFamily="34" charset="0"/>
            </a:endParaRPr>
          </a:p>
          <a:p>
            <a:pPr marL="0" indent="0">
              <a:buNone/>
            </a:pPr>
            <a:endParaRPr lang="en-SG" sz="1600" dirty="0"/>
          </a:p>
          <a:p>
            <a:endParaRPr lang="en-SG" dirty="0">
              <a:solidFill>
                <a:schemeClr val="tx1"/>
              </a:solidFill>
            </a:endParaRPr>
          </a:p>
        </p:txBody>
      </p:sp>
      <p:sp>
        <p:nvSpPr>
          <p:cNvPr id="4" name="Rectangle 1">
            <a:extLst>
              <a:ext uri="{FF2B5EF4-FFF2-40B4-BE49-F238E27FC236}">
                <a16:creationId xmlns:a16="http://schemas.microsoft.com/office/drawing/2014/main" id="{2977ED27-0488-7DAA-1146-2508C032C175}"/>
              </a:ext>
            </a:extLst>
          </p:cNvPr>
          <p:cNvSpPr>
            <a:spLocks noChangeArrowheads="1"/>
          </p:cNvSpPr>
          <p:nvPr/>
        </p:nvSpPr>
        <p:spPr bwMode="auto">
          <a:xfrm>
            <a:off x="0" y="-284632"/>
            <a:ext cx="43282" cy="5692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376FAA"/>
                </a:solidFill>
                <a:effectLst/>
                <a:latin typeface="Arial" panose="020B0604020202020204" pitchFamily="34" charset="0"/>
                <a:ea typeface="Helvetica Neue"/>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84AADC3-1780-4C8C-AB1E-404B65A1C4F1}"/>
              </a:ext>
            </a:extLst>
          </p:cNvPr>
          <p:cNvSpPr>
            <a:spLocks noChangeArrowheads="1"/>
          </p:cNvSpPr>
          <p:nvPr/>
        </p:nvSpPr>
        <p:spPr bwMode="auto">
          <a:xfrm>
            <a:off x="0" y="-184666"/>
            <a:ext cx="9778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Arial" panose="020B0604020202020204" pitchFamily="34" charset="0"/>
              <a:ea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71BC"/>
                </a:solidFill>
                <a:effectLst/>
                <a:latin typeface="Arial" panose="020B0604020202020204" pitchFamily="34" charset="0"/>
                <a:ea typeface="BlinkMacSystemFont"/>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itle 1">
            <a:extLst>
              <a:ext uri="{FF2B5EF4-FFF2-40B4-BE49-F238E27FC236}">
                <a16:creationId xmlns:a16="http://schemas.microsoft.com/office/drawing/2014/main" id="{AD84C8A2-DE55-4B33-8BAF-6DCBCD5B89A1}"/>
              </a:ext>
            </a:extLst>
          </p:cNvPr>
          <p:cNvSpPr>
            <a:spLocks noGrp="1"/>
          </p:cNvSpPr>
          <p:nvPr>
            <p:ph type="title"/>
          </p:nvPr>
        </p:nvSpPr>
        <p:spPr>
          <a:xfrm>
            <a:off x="1097280" y="286603"/>
            <a:ext cx="10058400" cy="1450757"/>
          </a:xfrm>
        </p:spPr>
        <p:txBody>
          <a:bodyPr>
            <a:normAutofit/>
          </a:bodyPr>
          <a:lstStyle/>
          <a:p>
            <a:r>
              <a:rPr lang="en-SG" sz="4400" dirty="0">
                <a:cs typeface="Times New Roman" panose="02020603050405020304" pitchFamily="18" charset="0"/>
              </a:rPr>
              <a:t>REFERENCES </a:t>
            </a:r>
          </a:p>
        </p:txBody>
      </p:sp>
    </p:spTree>
    <p:extLst>
      <p:ext uri="{BB962C8B-B14F-4D97-AF65-F5344CB8AC3E}">
        <p14:creationId xmlns:p14="http://schemas.microsoft.com/office/powerpoint/2010/main" val="280702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SG" dirty="0"/>
              <a:t>HSA-approved Package Inserts: </a:t>
            </a:r>
            <a:r>
              <a:rPr lang="en-SG" dirty="0">
                <a:solidFill>
                  <a:schemeClr val="tx1"/>
                </a:solidFill>
              </a:rPr>
              <a:t>from </a:t>
            </a:r>
            <a:r>
              <a:rPr lang="en-SG" dirty="0">
                <a:solidFill>
                  <a:schemeClr val="tx1"/>
                </a:solidFill>
                <a:hlinkClick r:id="rId2">
                  <a:extLst>
                    <a:ext uri="{A12FA001-AC4F-418D-AE19-62706E023703}">
                      <ahyp:hlinkClr xmlns:ahyp="http://schemas.microsoft.com/office/drawing/2018/hyperlinkcolor" val="tx"/>
                    </a:ext>
                  </a:extLst>
                </a:hlinkClick>
              </a:rPr>
              <a:t>HSA </a:t>
            </a:r>
            <a:r>
              <a:rPr lang="en-SG" dirty="0" err="1">
                <a:solidFill>
                  <a:schemeClr val="tx1"/>
                </a:solidFill>
                <a:hlinkClick r:id="rId2">
                  <a:extLst>
                    <a:ext uri="{A12FA001-AC4F-418D-AE19-62706E023703}">
                      <ahyp:hlinkClr xmlns:ahyp="http://schemas.microsoft.com/office/drawing/2018/hyperlinkcolor" val="tx"/>
                    </a:ext>
                  </a:extLst>
                </a:hlinkClick>
              </a:rPr>
              <a:t>Infosearch</a:t>
            </a:r>
            <a:endParaRPr lang="en-SG" dirty="0">
              <a:solidFill>
                <a:schemeClr val="tx1"/>
              </a:solidFill>
            </a:endParaRPr>
          </a:p>
          <a:p>
            <a:pPr marL="514350" indent="-514350">
              <a:buAutoNum type="romanLcParenBoth"/>
            </a:pPr>
            <a:r>
              <a:rPr lang="en-SG" dirty="0"/>
              <a:t>Package Insert - Clomipramine (</a:t>
            </a:r>
            <a:r>
              <a:rPr lang="en-SG" dirty="0" err="1"/>
              <a:t>Depranil</a:t>
            </a:r>
            <a:r>
              <a:rPr lang="en-SG" dirty="0"/>
              <a:t>®). </a:t>
            </a:r>
            <a:r>
              <a:rPr lang="en-SG" dirty="0" err="1"/>
              <a:t>Duopharma</a:t>
            </a:r>
            <a:r>
              <a:rPr lang="en-SG" dirty="0"/>
              <a:t>, Malaysia. Apr 2010.</a:t>
            </a:r>
          </a:p>
          <a:p>
            <a:pPr marL="514350" indent="-514350">
              <a:buAutoNum type="romanLcParenBoth"/>
            </a:pPr>
            <a:r>
              <a:rPr lang="en-SG" dirty="0"/>
              <a:t>Package Insert – </a:t>
            </a:r>
            <a:r>
              <a:rPr lang="en-SG" dirty="0" err="1"/>
              <a:t>Escitalopram</a:t>
            </a:r>
            <a:r>
              <a:rPr lang="en-SG" dirty="0"/>
              <a:t> (Lexapro®). H. </a:t>
            </a:r>
            <a:r>
              <a:rPr lang="en-SG" dirty="0" err="1"/>
              <a:t>Lundbeck</a:t>
            </a:r>
            <a:r>
              <a:rPr lang="en-SG" dirty="0"/>
              <a:t> A/S, Denmark. Jun 2021.</a:t>
            </a:r>
          </a:p>
          <a:p>
            <a:pPr marL="514350" indent="-514350">
              <a:buAutoNum type="romanLcParenBoth"/>
            </a:pPr>
            <a:r>
              <a:rPr lang="en-SG" dirty="0"/>
              <a:t>Package Insert – Fluoxetine (Prozac®). Eli Lilly and Company, USA. Feb 2021.</a:t>
            </a:r>
          </a:p>
          <a:p>
            <a:pPr marL="514350" indent="-514350">
              <a:buAutoNum type="romanLcParenBoth"/>
            </a:pPr>
            <a:r>
              <a:rPr lang="en-SG" dirty="0"/>
              <a:t>Package Insert – Fluvoxamine (</a:t>
            </a:r>
            <a:r>
              <a:rPr lang="en-SG" dirty="0" err="1"/>
              <a:t>Faverin</a:t>
            </a:r>
            <a:r>
              <a:rPr lang="en-SG" dirty="0"/>
              <a:t>®). Mylan Laboratories SAS, France. Mar 2022.</a:t>
            </a:r>
          </a:p>
          <a:p>
            <a:pPr marL="514350" indent="-514350">
              <a:buAutoNum type="romanLcParenBoth"/>
            </a:pPr>
            <a:r>
              <a:rPr lang="en-SG" dirty="0"/>
              <a:t>Package Insert – Paroxetine (</a:t>
            </a:r>
            <a:r>
              <a:rPr lang="en-SG" dirty="0" err="1"/>
              <a:t>Seroxat</a:t>
            </a:r>
            <a:r>
              <a:rPr lang="en-SG" dirty="0"/>
              <a:t>®). GlaxoSmithKline, Singapore. 4 Jan 2021. </a:t>
            </a:r>
          </a:p>
          <a:p>
            <a:pPr marL="514350" indent="-514350">
              <a:buAutoNum type="romanLcParenBoth"/>
            </a:pPr>
            <a:r>
              <a:rPr lang="en-SG" dirty="0"/>
              <a:t>Package Insert – Paroxetine (</a:t>
            </a:r>
            <a:r>
              <a:rPr lang="en-SG" dirty="0" err="1"/>
              <a:t>Seroxat</a:t>
            </a:r>
            <a:r>
              <a:rPr lang="en-SG" dirty="0"/>
              <a:t> CR®). GlaxoSmithKline, Singapore. 8 Dec 2021. </a:t>
            </a:r>
          </a:p>
          <a:p>
            <a:pPr marL="514350" indent="-514350">
              <a:buAutoNum type="romanLcParenBoth"/>
            </a:pPr>
            <a:r>
              <a:rPr lang="en-SG" dirty="0"/>
              <a:t>Package Insert – Sertraline (Zoloft®). Pfizer Manufacturing Deutschland GmbH, Germany. May 2022.</a:t>
            </a:r>
          </a:p>
          <a:p>
            <a:pPr marL="0" indent="0">
              <a:buNone/>
            </a:pPr>
            <a:r>
              <a:rPr lang="en-SG" dirty="0"/>
              <a:t>Reference Books: for relative side effects</a:t>
            </a:r>
          </a:p>
          <a:p>
            <a:pPr marL="0" indent="0">
              <a:buNone/>
            </a:pPr>
            <a:r>
              <a:rPr lang="en-SG" dirty="0"/>
              <a:t>(viii)   Stephen </a:t>
            </a:r>
            <a:r>
              <a:rPr lang="en-SG" dirty="0" err="1"/>
              <a:t>Bazire</a:t>
            </a:r>
            <a:r>
              <a:rPr lang="en-SG" dirty="0">
                <a:solidFill>
                  <a:schemeClr val="tx1"/>
                </a:solidFill>
              </a:rPr>
              <a:t>. </a:t>
            </a:r>
            <a:r>
              <a:rPr lang="en-SG" dirty="0">
                <a:solidFill>
                  <a:schemeClr val="tx1"/>
                </a:solidFill>
                <a:hlinkClick r:id="rId3">
                  <a:extLst>
                    <a:ext uri="{A12FA001-AC4F-418D-AE19-62706E023703}">
                      <ahyp:hlinkClr xmlns:ahyp="http://schemas.microsoft.com/office/drawing/2018/hyperlinkcolor" val="tx"/>
                    </a:ext>
                  </a:extLst>
                </a:hlinkClick>
              </a:rPr>
              <a:t>Psychotropic Drug Directory 2020/21</a:t>
            </a:r>
            <a:r>
              <a:rPr lang="en-SG" dirty="0">
                <a:solidFill>
                  <a:schemeClr val="tx1"/>
                </a:solidFill>
              </a:rPr>
              <a:t>. UK: Lloyd-Reinhold Publications, 2020.</a:t>
            </a:r>
          </a:p>
          <a:p>
            <a:pPr marL="0" indent="0">
              <a:buNone/>
            </a:pPr>
            <a:r>
              <a:rPr lang="en-SG" dirty="0">
                <a:solidFill>
                  <a:schemeClr val="tx1"/>
                </a:solidFill>
              </a:rPr>
              <a:t>(ix)     Taylor DM, Barnes TRE, Young AH. </a:t>
            </a:r>
            <a:r>
              <a:rPr lang="en-SG" dirty="0">
                <a:solidFill>
                  <a:schemeClr val="tx1"/>
                </a:solidFill>
                <a:hlinkClick r:id="rId4">
                  <a:extLst>
                    <a:ext uri="{A12FA001-AC4F-418D-AE19-62706E023703}">
                      <ahyp:hlinkClr xmlns:ahyp="http://schemas.microsoft.com/office/drawing/2018/hyperlinkcolor" val="tx"/>
                    </a:ext>
                  </a:extLst>
                </a:hlinkClick>
              </a:rPr>
              <a:t>The Maudsley Prescribing Guidelines 14th Ed</a:t>
            </a:r>
            <a:r>
              <a:rPr lang="en-SG" dirty="0">
                <a:solidFill>
                  <a:schemeClr val="tx1"/>
                </a:solidFill>
              </a:rPr>
              <a:t>. UK: John Wiley &amp; Sons Inc. 2021</a:t>
            </a:r>
          </a:p>
          <a:p>
            <a:endParaRPr lang="en-SG" dirty="0"/>
          </a:p>
        </p:txBody>
      </p:sp>
      <p:sp>
        <p:nvSpPr>
          <p:cNvPr id="4" name="Title 1">
            <a:extLst>
              <a:ext uri="{FF2B5EF4-FFF2-40B4-BE49-F238E27FC236}">
                <a16:creationId xmlns:a16="http://schemas.microsoft.com/office/drawing/2014/main" id="{AD84C8A2-DE55-4B33-8BAF-6DCBCD5B89A1}"/>
              </a:ext>
            </a:extLst>
          </p:cNvPr>
          <p:cNvSpPr>
            <a:spLocks noGrp="1"/>
          </p:cNvSpPr>
          <p:nvPr>
            <p:ph type="title"/>
          </p:nvPr>
        </p:nvSpPr>
        <p:spPr>
          <a:xfrm>
            <a:off x="1097280" y="286603"/>
            <a:ext cx="10058400" cy="1450757"/>
          </a:xfrm>
        </p:spPr>
        <p:txBody>
          <a:bodyPr>
            <a:normAutofit/>
          </a:bodyPr>
          <a:lstStyle/>
          <a:p>
            <a:r>
              <a:rPr lang="en-SG" sz="4400" dirty="0">
                <a:cs typeface="Times New Roman" panose="02020603050405020304" pitchFamily="18" charset="0"/>
              </a:rPr>
              <a:t>REFERENCES </a:t>
            </a:r>
            <a:r>
              <a:rPr lang="en-SG" sz="1600" dirty="0">
                <a:cs typeface="Times New Roman" panose="02020603050405020304" pitchFamily="18" charset="0"/>
              </a:rPr>
              <a:t>(for Drug Chart)</a:t>
            </a:r>
            <a:endParaRPr lang="en-SG" sz="4400" dirty="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247523112"/>
              </p:ext>
            </p:extLst>
          </p:nvPr>
        </p:nvGraphicFramePr>
        <p:xfrm>
          <a:off x="7731926" y="2036911"/>
          <a:ext cx="635538" cy="410782"/>
        </p:xfrm>
        <a:graphic>
          <a:graphicData uri="http://schemas.openxmlformats.org/presentationml/2006/ole">
            <mc:AlternateContent xmlns:mc="http://schemas.openxmlformats.org/markup-compatibility/2006">
              <mc:Choice xmlns:v="urn:schemas-microsoft-com:vml" Requires="v">
                <p:oleObj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7731926" y="2036911"/>
                        <a:ext cx="635538" cy="41078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39471697"/>
              </p:ext>
            </p:extLst>
          </p:nvPr>
        </p:nvGraphicFramePr>
        <p:xfrm>
          <a:off x="7700067" y="2741972"/>
          <a:ext cx="615166" cy="401001"/>
        </p:xfrm>
        <a:graphic>
          <a:graphicData uri="http://schemas.openxmlformats.org/presentationml/2006/ole">
            <mc:AlternateContent xmlns:mc="http://schemas.openxmlformats.org/markup-compatibility/2006">
              <mc:Choice xmlns:v="urn:schemas-microsoft-com:vml" Requires="v">
                <p:oleObj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7700067" y="2741972"/>
                        <a:ext cx="615166" cy="40100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67146869"/>
              </p:ext>
            </p:extLst>
          </p:nvPr>
        </p:nvGraphicFramePr>
        <p:xfrm>
          <a:off x="8049695" y="2425868"/>
          <a:ext cx="538231" cy="398736"/>
        </p:xfrm>
        <a:graphic>
          <a:graphicData uri="http://schemas.openxmlformats.org/presentationml/2006/ole">
            <mc:AlternateContent xmlns:mc="http://schemas.openxmlformats.org/markup-compatibility/2006">
              <mc:Choice xmlns:v="urn:schemas-microsoft-com:vml" Requires="v">
                <p:oleObj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8049695" y="2425868"/>
                        <a:ext cx="538231" cy="398736"/>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34056416"/>
              </p:ext>
            </p:extLst>
          </p:nvPr>
        </p:nvGraphicFramePr>
        <p:xfrm>
          <a:off x="8477695" y="3085644"/>
          <a:ext cx="560888" cy="425724"/>
        </p:xfrm>
        <a:graphic>
          <a:graphicData uri="http://schemas.openxmlformats.org/presentationml/2006/ole">
            <mc:AlternateContent xmlns:mc="http://schemas.openxmlformats.org/markup-compatibility/2006">
              <mc:Choice xmlns:v="urn:schemas-microsoft-com:vml" Requires="v">
                <p:oleObj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8477695" y="3085644"/>
                        <a:ext cx="560888" cy="42572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72905409"/>
              </p:ext>
            </p:extLst>
          </p:nvPr>
        </p:nvGraphicFramePr>
        <p:xfrm>
          <a:off x="8007650" y="3427656"/>
          <a:ext cx="580276" cy="435335"/>
        </p:xfrm>
        <a:graphic>
          <a:graphicData uri="http://schemas.openxmlformats.org/presentationml/2006/ole">
            <mc:AlternateContent xmlns:mc="http://schemas.openxmlformats.org/markup-compatibility/2006">
              <mc:Choice xmlns:v="urn:schemas-microsoft-com:vml" Requires="v">
                <p:oleObj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8007650" y="3427656"/>
                        <a:ext cx="580276" cy="43533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89156527"/>
              </p:ext>
            </p:extLst>
          </p:nvPr>
        </p:nvGraphicFramePr>
        <p:xfrm>
          <a:off x="8388906" y="3778847"/>
          <a:ext cx="560888" cy="426156"/>
        </p:xfrm>
        <a:graphic>
          <a:graphicData uri="http://schemas.openxmlformats.org/presentationml/2006/ole">
            <mc:AlternateContent xmlns:mc="http://schemas.openxmlformats.org/markup-compatibility/2006">
              <mc:Choice xmlns:v="urn:schemas-microsoft-com:vml" Requires="v">
                <p:oleObj name="Acrobat Document" showAsIcon="1" r:id="rId15" imgW="914400" imgH="771480" progId="AcroExch.Document.DC">
                  <p:embed/>
                </p:oleObj>
              </mc:Choice>
              <mc:Fallback>
                <p:oleObj name="Acrobat Document" showAsIcon="1" r:id="rId15" imgW="914400" imgH="771480" progId="AcroExch.Document.DC">
                  <p:embed/>
                  <p:pic>
                    <p:nvPicPr>
                      <p:cNvPr id="0" name=""/>
                      <p:cNvPicPr/>
                      <p:nvPr/>
                    </p:nvPicPr>
                    <p:blipFill>
                      <a:blip r:embed="rId16"/>
                      <a:stretch>
                        <a:fillRect/>
                      </a:stretch>
                    </p:blipFill>
                    <p:spPr>
                      <a:xfrm>
                        <a:off x="8388906" y="3778847"/>
                        <a:ext cx="560888" cy="42615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08918960"/>
              </p:ext>
            </p:extLst>
          </p:nvPr>
        </p:nvGraphicFramePr>
        <p:xfrm>
          <a:off x="9784948" y="4126764"/>
          <a:ext cx="535577" cy="392719"/>
        </p:xfrm>
        <a:graphic>
          <a:graphicData uri="http://schemas.openxmlformats.org/presentationml/2006/ole">
            <mc:AlternateContent xmlns:mc="http://schemas.openxmlformats.org/markup-compatibility/2006">
              <mc:Choice xmlns:v="urn:schemas-microsoft-com:vml" Requires="v">
                <p:oleObj name="Acrobat Document" showAsIcon="1" r:id="rId17" imgW="914400" imgH="771480" progId="AcroExch.Document.DC">
                  <p:embed/>
                </p:oleObj>
              </mc:Choice>
              <mc:Fallback>
                <p:oleObj name="Acrobat Document" showAsIcon="1" r:id="rId17" imgW="914400" imgH="771480" progId="AcroExch.Document.DC">
                  <p:embed/>
                  <p:pic>
                    <p:nvPicPr>
                      <p:cNvPr id="0" name=""/>
                      <p:cNvPicPr/>
                      <p:nvPr/>
                    </p:nvPicPr>
                    <p:blipFill>
                      <a:blip r:embed="rId18"/>
                      <a:stretch>
                        <a:fillRect/>
                      </a:stretch>
                    </p:blipFill>
                    <p:spPr>
                      <a:xfrm>
                        <a:off x="9784948" y="4126764"/>
                        <a:ext cx="535577" cy="392719"/>
                      </a:xfrm>
                      <a:prstGeom prst="rect">
                        <a:avLst/>
                      </a:prstGeom>
                    </p:spPr>
                  </p:pic>
                </p:oleObj>
              </mc:Fallback>
            </mc:AlternateContent>
          </a:graphicData>
        </a:graphic>
      </p:graphicFrame>
    </p:spTree>
    <p:extLst>
      <p:ext uri="{BB962C8B-B14F-4D97-AF65-F5344CB8AC3E}">
        <p14:creationId xmlns:p14="http://schemas.microsoft.com/office/powerpoint/2010/main" val="384435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3483-9A08-4531-A3FC-B5405E13AAEC}"/>
              </a:ext>
            </a:extLst>
          </p:cNvPr>
          <p:cNvSpPr>
            <a:spLocks noGrp="1"/>
          </p:cNvSpPr>
          <p:nvPr>
            <p:ph type="title"/>
          </p:nvPr>
        </p:nvSpPr>
        <p:spPr>
          <a:xfrm>
            <a:off x="1097280" y="507999"/>
            <a:ext cx="10058400" cy="1118919"/>
          </a:xfrm>
        </p:spPr>
        <p:txBody>
          <a:bodyPr/>
          <a:lstStyle/>
          <a:p>
            <a:r>
              <a:rPr lang="en-SG" cap="all" dirty="0"/>
              <a:t>Acknowledgement</a:t>
            </a:r>
          </a:p>
        </p:txBody>
      </p:sp>
      <p:sp>
        <p:nvSpPr>
          <p:cNvPr id="3" name="Content Placeholder 2">
            <a:extLst>
              <a:ext uri="{FF2B5EF4-FFF2-40B4-BE49-F238E27FC236}">
                <a16:creationId xmlns:a16="http://schemas.microsoft.com/office/drawing/2014/main" id="{0DE8FD16-2A2B-4EC7-BBB2-A6AC63A3BFF8}"/>
              </a:ext>
            </a:extLst>
          </p:cNvPr>
          <p:cNvSpPr>
            <a:spLocks noGrp="1"/>
          </p:cNvSpPr>
          <p:nvPr>
            <p:ph sz="half" idx="1"/>
          </p:nvPr>
        </p:nvSpPr>
        <p:spPr>
          <a:xfrm>
            <a:off x="1097280" y="1745673"/>
            <a:ext cx="4937760" cy="4604327"/>
          </a:xfrm>
        </p:spPr>
        <p:txBody>
          <a:bodyPr>
            <a:noAutofit/>
          </a:bodyPr>
          <a:lstStyle/>
          <a:p>
            <a:pPr marL="0" indent="0">
              <a:lnSpc>
                <a:spcPct val="100000"/>
              </a:lnSpc>
              <a:spcBef>
                <a:spcPts val="300"/>
              </a:spcBef>
              <a:spcAft>
                <a:spcPts val="300"/>
              </a:spcAft>
              <a:buNone/>
            </a:pPr>
            <a:r>
              <a:rPr lang="en-SG" sz="1600" b="1" dirty="0"/>
              <a:t>Authors (VASE Team)</a:t>
            </a:r>
            <a:endParaRPr lang="en-SG" sz="1600" dirty="0"/>
          </a:p>
          <a:p>
            <a:pPr>
              <a:lnSpc>
                <a:spcPct val="100000"/>
              </a:lnSpc>
              <a:spcBef>
                <a:spcPts val="300"/>
              </a:spcBef>
              <a:spcAft>
                <a:spcPts val="300"/>
              </a:spcAft>
            </a:pPr>
            <a:r>
              <a:rPr lang="en-SG" sz="1600" dirty="0"/>
              <a:t>Dr Charity Low</a:t>
            </a:r>
          </a:p>
          <a:p>
            <a:pPr marL="176213" indent="0">
              <a:lnSpc>
                <a:spcPct val="100000"/>
              </a:lnSpc>
              <a:spcBef>
                <a:spcPts val="300"/>
              </a:spcBef>
              <a:spcAft>
                <a:spcPts val="300"/>
              </a:spcAft>
              <a:buNone/>
            </a:pPr>
            <a:r>
              <a:rPr lang="en-SG" sz="1600" dirty="0"/>
              <a:t>(Peace Family Clinic (WL 832), GDMH 18/19)</a:t>
            </a:r>
          </a:p>
          <a:p>
            <a:pPr>
              <a:lnSpc>
                <a:spcPct val="100000"/>
              </a:lnSpc>
              <a:spcBef>
                <a:spcPts val="300"/>
              </a:spcBef>
              <a:spcAft>
                <a:spcPts val="300"/>
              </a:spcAft>
            </a:pPr>
            <a:r>
              <a:rPr lang="en-SG" sz="1600" dirty="0"/>
              <a:t>Dr Roy Teow Kay Leong</a:t>
            </a:r>
          </a:p>
          <a:p>
            <a:pPr marL="176213" indent="0">
              <a:lnSpc>
                <a:spcPct val="100000"/>
              </a:lnSpc>
              <a:spcBef>
                <a:spcPts val="300"/>
              </a:spcBef>
              <a:spcAft>
                <a:spcPts val="300"/>
              </a:spcAft>
              <a:buNone/>
            </a:pPr>
            <a:r>
              <a:rPr lang="en-SG" sz="1600" dirty="0"/>
              <a:t>(United Health Family Clinic &amp; Surgery, GDMH 16/17)</a:t>
            </a:r>
          </a:p>
          <a:p>
            <a:pPr>
              <a:lnSpc>
                <a:spcPct val="100000"/>
              </a:lnSpc>
              <a:spcBef>
                <a:spcPts val="300"/>
              </a:spcBef>
              <a:spcAft>
                <a:spcPts val="300"/>
              </a:spcAft>
            </a:pPr>
            <a:r>
              <a:rPr lang="en-SG" sz="1600" dirty="0"/>
              <a:t>Dr Paul Ang (Zenith Medical Clinic, GDMH 16/17)</a:t>
            </a:r>
          </a:p>
          <a:p>
            <a:pPr>
              <a:lnSpc>
                <a:spcPct val="100000"/>
              </a:lnSpc>
              <a:spcBef>
                <a:spcPts val="300"/>
              </a:spcBef>
              <a:spcAft>
                <a:spcPts val="300"/>
              </a:spcAft>
            </a:pPr>
            <a:r>
              <a:rPr lang="en-SG" sz="1600" dirty="0"/>
              <a:t>Dr Eugene Chua (Family Physician, GDMH 18/19)</a:t>
            </a:r>
          </a:p>
          <a:p>
            <a:pPr>
              <a:lnSpc>
                <a:spcPct val="100000"/>
              </a:lnSpc>
              <a:spcBef>
                <a:spcPts val="300"/>
              </a:spcBef>
              <a:spcAft>
                <a:spcPts val="300"/>
              </a:spcAft>
            </a:pPr>
            <a:r>
              <a:rPr lang="en-SG" sz="1600" dirty="0"/>
              <a:t>Dr Lim Choon Guan (Senior Consultant &amp; Deputy Chief, Dept of Developmental Psychiatry, IMH)</a:t>
            </a:r>
          </a:p>
          <a:p>
            <a:pPr>
              <a:lnSpc>
                <a:spcPct val="100000"/>
              </a:lnSpc>
              <a:spcBef>
                <a:spcPts val="300"/>
              </a:spcBef>
              <a:spcAft>
                <a:spcPts val="300"/>
              </a:spcAft>
            </a:pPr>
            <a:r>
              <a:rPr lang="en-SG" sz="1600" dirty="0"/>
              <a:t>Dr </a:t>
            </a:r>
            <a:r>
              <a:rPr lang="en-SG" sz="1600" dirty="0" err="1"/>
              <a:t>Kumi</a:t>
            </a:r>
            <a:r>
              <a:rPr lang="en-SG" sz="1600" dirty="0"/>
              <a:t> Mehara (General Practitioner, GDMH 18/19)</a:t>
            </a:r>
          </a:p>
          <a:p>
            <a:pPr>
              <a:lnSpc>
                <a:spcPct val="100000"/>
              </a:lnSpc>
              <a:spcBef>
                <a:spcPts val="300"/>
              </a:spcBef>
              <a:spcAft>
                <a:spcPts val="300"/>
              </a:spcAft>
            </a:pPr>
            <a:r>
              <a:rPr lang="en-SG" sz="1600" dirty="0"/>
              <a:t>Ms</a:t>
            </a:r>
            <a:r>
              <a:rPr lang="en-US" sz="1600" dirty="0"/>
              <a:t> Nyein </a:t>
            </a:r>
            <a:r>
              <a:rPr lang="en-US" sz="1600" dirty="0" err="1"/>
              <a:t>Nyein</a:t>
            </a:r>
            <a:r>
              <a:rPr lang="en-US" sz="1600" dirty="0"/>
              <a:t> (Clinical Psychologist, Zenith Medical Clinic)</a:t>
            </a:r>
          </a:p>
          <a:p>
            <a:pPr>
              <a:lnSpc>
                <a:spcPct val="100000"/>
              </a:lnSpc>
              <a:spcBef>
                <a:spcPts val="300"/>
              </a:spcBef>
              <a:spcAft>
                <a:spcPts val="300"/>
              </a:spcAft>
            </a:pPr>
            <a:r>
              <a:rPr lang="en-US" sz="1600" dirty="0" err="1"/>
              <a:t>Mr</a:t>
            </a:r>
            <a:r>
              <a:rPr lang="en-US" sz="1600" dirty="0"/>
              <a:t> Ng Boon Tat (Pharmacist, IMH)</a:t>
            </a:r>
          </a:p>
          <a:p>
            <a:pPr marL="0" indent="0">
              <a:lnSpc>
                <a:spcPct val="100000"/>
              </a:lnSpc>
              <a:spcBef>
                <a:spcPts val="300"/>
              </a:spcBef>
              <a:spcAft>
                <a:spcPts val="300"/>
              </a:spcAft>
              <a:buNone/>
            </a:pPr>
            <a:r>
              <a:rPr lang="en-SG" sz="1600" b="1" dirty="0"/>
              <a:t>Venue of filming</a:t>
            </a:r>
            <a:endParaRPr lang="en-SG" sz="1600" dirty="0"/>
          </a:p>
          <a:p>
            <a:pPr>
              <a:lnSpc>
                <a:spcPct val="100000"/>
              </a:lnSpc>
              <a:spcBef>
                <a:spcPts val="300"/>
              </a:spcBef>
              <a:spcAft>
                <a:spcPts val="300"/>
              </a:spcAft>
            </a:pPr>
            <a:r>
              <a:rPr lang="en-SG" sz="1600" dirty="0"/>
              <a:t>IMH clinic consultation room &amp; surroundings</a:t>
            </a:r>
          </a:p>
          <a:p>
            <a:pPr>
              <a:lnSpc>
                <a:spcPct val="100000"/>
              </a:lnSpc>
              <a:spcBef>
                <a:spcPts val="300"/>
              </a:spcBef>
              <a:spcAft>
                <a:spcPts val="300"/>
              </a:spcAft>
            </a:pPr>
            <a:endParaRPr lang="en-US" sz="1600" dirty="0"/>
          </a:p>
        </p:txBody>
      </p:sp>
      <p:sp>
        <p:nvSpPr>
          <p:cNvPr id="4" name="Content Placeholder 3">
            <a:extLst>
              <a:ext uri="{FF2B5EF4-FFF2-40B4-BE49-F238E27FC236}">
                <a16:creationId xmlns:a16="http://schemas.microsoft.com/office/drawing/2014/main" id="{244A7BEC-42E0-465D-A083-99CFD4835843}"/>
              </a:ext>
            </a:extLst>
          </p:cNvPr>
          <p:cNvSpPr>
            <a:spLocks noGrp="1"/>
          </p:cNvSpPr>
          <p:nvPr>
            <p:ph sz="half" idx="2"/>
          </p:nvPr>
        </p:nvSpPr>
        <p:spPr>
          <a:xfrm>
            <a:off x="6217920" y="1845734"/>
            <a:ext cx="4937760" cy="4351865"/>
          </a:xfrm>
        </p:spPr>
        <p:txBody>
          <a:bodyPr>
            <a:noAutofit/>
          </a:bodyPr>
          <a:lstStyle/>
          <a:p>
            <a:pPr marL="0" indent="0">
              <a:lnSpc>
                <a:spcPct val="100000"/>
              </a:lnSpc>
              <a:spcBef>
                <a:spcPts val="300"/>
              </a:spcBef>
              <a:spcAft>
                <a:spcPts val="300"/>
              </a:spcAft>
              <a:buNone/>
            </a:pPr>
            <a:r>
              <a:rPr lang="en-SG" sz="1600" b="1" dirty="0"/>
              <a:t>Actors</a:t>
            </a:r>
            <a:endParaRPr lang="en-SG" sz="1600" dirty="0"/>
          </a:p>
          <a:p>
            <a:pPr>
              <a:lnSpc>
                <a:spcPct val="100000"/>
              </a:lnSpc>
              <a:spcBef>
                <a:spcPts val="300"/>
              </a:spcBef>
              <a:spcAft>
                <a:spcPts val="300"/>
              </a:spcAft>
            </a:pPr>
            <a:r>
              <a:rPr lang="en-SG" sz="1600" dirty="0"/>
              <a:t>Dr Eugene Chua as </a:t>
            </a:r>
            <a:r>
              <a:rPr lang="en-SG" sz="1600" i="1" dirty="0"/>
              <a:t>The General Practitioner, Dr Lim</a:t>
            </a:r>
            <a:endParaRPr lang="en-SG" sz="1600" dirty="0"/>
          </a:p>
          <a:p>
            <a:pPr>
              <a:lnSpc>
                <a:spcPct val="100000"/>
              </a:lnSpc>
              <a:spcBef>
                <a:spcPts val="300"/>
              </a:spcBef>
              <a:spcAft>
                <a:spcPts val="300"/>
              </a:spcAft>
            </a:pPr>
            <a:r>
              <a:rPr lang="en-SG" sz="1600" dirty="0"/>
              <a:t>Ms Jacky Low as </a:t>
            </a:r>
            <a:r>
              <a:rPr lang="en-SG" sz="1600" i="1" dirty="0"/>
              <a:t>Doris</a:t>
            </a:r>
          </a:p>
          <a:p>
            <a:pPr>
              <a:lnSpc>
                <a:spcPct val="100000"/>
              </a:lnSpc>
              <a:spcBef>
                <a:spcPts val="300"/>
              </a:spcBef>
              <a:spcAft>
                <a:spcPts val="300"/>
              </a:spcAft>
            </a:pPr>
            <a:r>
              <a:rPr lang="en-SG" sz="1600" dirty="0"/>
              <a:t>Mr Ng Boon Tat as </a:t>
            </a:r>
            <a:r>
              <a:rPr lang="en-SG" sz="1600" i="1" dirty="0"/>
              <a:t>Dennis</a:t>
            </a:r>
          </a:p>
          <a:p>
            <a:pPr>
              <a:lnSpc>
                <a:spcPct val="100000"/>
              </a:lnSpc>
              <a:spcBef>
                <a:spcPts val="300"/>
              </a:spcBef>
              <a:spcAft>
                <a:spcPts val="300"/>
              </a:spcAft>
            </a:pPr>
            <a:r>
              <a:rPr lang="en-SG" sz="1600" dirty="0"/>
              <a:t>Dr Nyein Nyein as </a:t>
            </a:r>
            <a:r>
              <a:rPr lang="en-SG" sz="1600" i="1" dirty="0"/>
              <a:t>The Clinical Psychologist, Anita</a:t>
            </a:r>
          </a:p>
          <a:p>
            <a:pPr>
              <a:lnSpc>
                <a:spcPct val="100000"/>
              </a:lnSpc>
              <a:spcBef>
                <a:spcPts val="300"/>
              </a:spcBef>
              <a:spcAft>
                <a:spcPts val="300"/>
              </a:spcAft>
            </a:pPr>
            <a:r>
              <a:rPr lang="en-SG" sz="1600" dirty="0"/>
              <a:t>Dr Lim Choon Guan as </a:t>
            </a:r>
            <a:r>
              <a:rPr lang="en-SG" sz="1600" i="1" dirty="0"/>
              <a:t>The Expert</a:t>
            </a:r>
          </a:p>
          <a:p>
            <a:pPr marL="0" indent="0">
              <a:lnSpc>
                <a:spcPct val="100000"/>
              </a:lnSpc>
              <a:spcBef>
                <a:spcPts val="300"/>
              </a:spcBef>
              <a:spcAft>
                <a:spcPts val="300"/>
              </a:spcAft>
              <a:buNone/>
            </a:pPr>
            <a:r>
              <a:rPr lang="en-SG" sz="1600" b="1" dirty="0"/>
              <a:t>Editors</a:t>
            </a:r>
          </a:p>
          <a:p>
            <a:pPr>
              <a:lnSpc>
                <a:spcPct val="100000"/>
              </a:lnSpc>
              <a:spcBef>
                <a:spcPts val="300"/>
              </a:spcBef>
              <a:spcAft>
                <a:spcPts val="300"/>
              </a:spcAft>
            </a:pPr>
            <a:r>
              <a:rPr lang="en-SG" sz="1600"/>
              <a:t>Dr Lau </a:t>
            </a:r>
            <a:r>
              <a:rPr lang="en-SG" sz="1600" dirty="0"/>
              <a:t>Boon Jia (Consultant &amp; Head of Anxiety Service, General &amp; Community Psychiatry, IMH)</a:t>
            </a:r>
          </a:p>
          <a:p>
            <a:pPr>
              <a:lnSpc>
                <a:spcPct val="100000"/>
              </a:lnSpc>
              <a:spcBef>
                <a:spcPts val="300"/>
              </a:spcBef>
              <a:spcAft>
                <a:spcPts val="300"/>
              </a:spcAft>
            </a:pPr>
            <a:r>
              <a:rPr lang="en-SG" sz="1600" dirty="0"/>
              <a:t>Dr </a:t>
            </a:r>
            <a:r>
              <a:rPr lang="en-SG" sz="1600" dirty="0" err="1"/>
              <a:t>Jackki</a:t>
            </a:r>
            <a:r>
              <a:rPr lang="en-SG" sz="1600" dirty="0"/>
              <a:t> Yim (Senior Clinical Psychologist, IMH)</a:t>
            </a:r>
          </a:p>
          <a:p>
            <a:pPr marL="0" indent="0">
              <a:lnSpc>
                <a:spcPct val="100000"/>
              </a:lnSpc>
              <a:spcBef>
                <a:spcPts val="300"/>
              </a:spcBef>
              <a:spcAft>
                <a:spcPts val="300"/>
              </a:spcAft>
              <a:buNone/>
            </a:pPr>
            <a:r>
              <a:rPr lang="en-US" sz="1600" b="1" dirty="0"/>
              <a:t>Videography</a:t>
            </a:r>
          </a:p>
          <a:p>
            <a:pPr>
              <a:lnSpc>
                <a:spcPct val="100000"/>
              </a:lnSpc>
              <a:spcBef>
                <a:spcPts val="300"/>
              </a:spcBef>
              <a:spcAft>
                <a:spcPts val="300"/>
              </a:spcAft>
            </a:pPr>
            <a:r>
              <a:rPr lang="en-US" sz="1600" dirty="0" err="1"/>
              <a:t>Pixelens</a:t>
            </a:r>
            <a:r>
              <a:rPr lang="en-US" sz="1600" dirty="0"/>
              <a:t> Production</a:t>
            </a:r>
          </a:p>
          <a:p>
            <a:pPr marL="0" indent="0">
              <a:lnSpc>
                <a:spcPct val="100000"/>
              </a:lnSpc>
              <a:spcBef>
                <a:spcPts val="300"/>
              </a:spcBef>
              <a:spcAft>
                <a:spcPts val="300"/>
              </a:spcAft>
              <a:buNone/>
            </a:pPr>
            <a:r>
              <a:rPr lang="en-SG" sz="1600" b="1" dirty="0"/>
              <a:t>IMH grant</a:t>
            </a:r>
          </a:p>
          <a:p>
            <a:pPr>
              <a:lnSpc>
                <a:spcPct val="100000"/>
              </a:lnSpc>
              <a:spcBef>
                <a:spcPts val="300"/>
              </a:spcBef>
              <a:spcAft>
                <a:spcPts val="300"/>
              </a:spcAft>
            </a:pPr>
            <a:endParaRPr lang="en-US" sz="1600" dirty="0"/>
          </a:p>
          <a:p>
            <a:pPr marL="0" indent="0">
              <a:lnSpc>
                <a:spcPct val="100000"/>
              </a:lnSpc>
              <a:spcBef>
                <a:spcPts val="300"/>
              </a:spcBef>
              <a:spcAft>
                <a:spcPts val="300"/>
              </a:spcAft>
              <a:buNone/>
            </a:pPr>
            <a:endParaRPr lang="en-SG" sz="1600" b="1" dirty="0"/>
          </a:p>
        </p:txBody>
      </p:sp>
    </p:spTree>
    <p:extLst>
      <p:ext uri="{BB962C8B-B14F-4D97-AF65-F5344CB8AC3E}">
        <p14:creationId xmlns:p14="http://schemas.microsoft.com/office/powerpoint/2010/main" val="149664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43A8-CD8C-49AA-B77D-A98494D7AE1D}"/>
              </a:ext>
            </a:extLst>
          </p:cNvPr>
          <p:cNvSpPr>
            <a:spLocks noGrp="1"/>
          </p:cNvSpPr>
          <p:nvPr>
            <p:ph type="title"/>
          </p:nvPr>
        </p:nvSpPr>
        <p:spPr/>
        <p:txBody>
          <a:bodyPr/>
          <a:lstStyle/>
          <a:p>
            <a:r>
              <a:rPr lang="en-SG" dirty="0"/>
              <a:t>DISCLAIMER</a:t>
            </a:r>
          </a:p>
        </p:txBody>
      </p:sp>
      <p:sp>
        <p:nvSpPr>
          <p:cNvPr id="3" name="Content Placeholder 2">
            <a:extLst>
              <a:ext uri="{FF2B5EF4-FFF2-40B4-BE49-F238E27FC236}">
                <a16:creationId xmlns:a16="http://schemas.microsoft.com/office/drawing/2014/main" id="{A27D6F8F-314C-4231-B5DC-90DCCF23EE5E}"/>
              </a:ext>
            </a:extLst>
          </p:cNvPr>
          <p:cNvSpPr>
            <a:spLocks noGrp="1"/>
          </p:cNvSpPr>
          <p:nvPr>
            <p:ph idx="1"/>
          </p:nvPr>
        </p:nvSpPr>
        <p:spPr>
          <a:xfrm>
            <a:off x="1097280" y="1845734"/>
            <a:ext cx="10058400" cy="4364566"/>
          </a:xfrm>
        </p:spPr>
        <p:txBody>
          <a:bodyPr>
            <a:normAutofit/>
          </a:bodyPr>
          <a:lstStyle/>
          <a:p>
            <a:pPr marL="0" indent="0" algn="just">
              <a:buNone/>
            </a:pPr>
            <a:endParaRPr lang="en-SG" dirty="0"/>
          </a:p>
          <a:p>
            <a:pPr marL="0" indent="0" algn="just">
              <a:buNone/>
            </a:pPr>
            <a:r>
              <a:rPr lang="en-SG" dirty="0"/>
              <a:t>The information in this video is correct to the best of our knowledge at the point of circulation. It is by no means exhaustive. Please refer to the above references &amp; other materials to consolidate your appreciation of the subject. The authors disclaim any liability in connection with the use of this information.</a:t>
            </a:r>
          </a:p>
          <a:p>
            <a:pPr marL="0" indent="0" algn="just">
              <a:buNone/>
            </a:pPr>
            <a:endParaRPr lang="en-SG" dirty="0"/>
          </a:p>
          <a:p>
            <a:pPr marL="0" indent="0" algn="just">
              <a:buNone/>
            </a:pPr>
            <a:r>
              <a:rPr lang="en-SG" dirty="0"/>
              <a:t>All rights reserved. No part of this video may be reproduced, distributed or transmitted in any form by any means without the permission of the authors</a:t>
            </a:r>
          </a:p>
        </p:txBody>
      </p:sp>
    </p:spTree>
    <p:extLst>
      <p:ext uri="{BB962C8B-B14F-4D97-AF65-F5344CB8AC3E}">
        <p14:creationId xmlns:p14="http://schemas.microsoft.com/office/powerpoint/2010/main" val="26086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D3EF-6A57-4D50-920F-89E7C1899184}"/>
              </a:ext>
            </a:extLst>
          </p:cNvPr>
          <p:cNvSpPr>
            <a:spLocks noGrp="1"/>
          </p:cNvSpPr>
          <p:nvPr>
            <p:ph type="title"/>
          </p:nvPr>
        </p:nvSpPr>
        <p:spPr/>
        <p:txBody>
          <a:bodyPr/>
          <a:lstStyle/>
          <a:p>
            <a:r>
              <a:rPr lang="en-US" b="1" dirty="0"/>
              <a:t>Role of the GP</a:t>
            </a:r>
          </a:p>
        </p:txBody>
      </p:sp>
      <p:sp>
        <p:nvSpPr>
          <p:cNvPr id="3" name="Content Placeholder 2">
            <a:extLst>
              <a:ext uri="{FF2B5EF4-FFF2-40B4-BE49-F238E27FC236}">
                <a16:creationId xmlns:a16="http://schemas.microsoft.com/office/drawing/2014/main" id="{F4939017-3FB6-446C-8171-57AE20D40C6B}"/>
              </a:ext>
            </a:extLst>
          </p:cNvPr>
          <p:cNvSpPr>
            <a:spLocks noGrp="1"/>
          </p:cNvSpPr>
          <p:nvPr>
            <p:ph idx="1"/>
          </p:nvPr>
        </p:nvSpPr>
        <p:spPr/>
        <p:txBody>
          <a:bodyPr>
            <a:normAutofit/>
          </a:bodyPr>
          <a:lstStyle/>
          <a:p>
            <a:pPr marL="180000" indent="-180000">
              <a:buFont typeface="Arial" panose="020B0604020202020204" pitchFamily="34" charset="0"/>
              <a:buChar char="•"/>
            </a:pPr>
            <a:r>
              <a:rPr lang="en-SG" sz="2800" dirty="0"/>
              <a:t>Diagnose OCD</a:t>
            </a:r>
          </a:p>
          <a:p>
            <a:pPr marL="180000" indent="-180000">
              <a:buFont typeface="Arial" panose="020B0604020202020204" pitchFamily="34" charset="0"/>
              <a:buChar char="•"/>
            </a:pPr>
            <a:r>
              <a:rPr lang="en-SG" sz="2800" dirty="0"/>
              <a:t>Consider pharmacotherapy &amp; psychotherapy </a:t>
            </a:r>
          </a:p>
          <a:p>
            <a:pPr marL="180000" indent="-180000">
              <a:buFont typeface="Arial" panose="020B0604020202020204" pitchFamily="34" charset="0"/>
              <a:buChar char="•"/>
            </a:pPr>
            <a:r>
              <a:rPr lang="en-SG" sz="2800" dirty="0"/>
              <a:t>Monitor efficacy &amp; side effects of medications</a:t>
            </a:r>
          </a:p>
          <a:p>
            <a:pPr marL="180000" indent="-180000">
              <a:buFont typeface="Arial" panose="020B0604020202020204" pitchFamily="34" charset="0"/>
              <a:buChar char="•"/>
            </a:pPr>
            <a:r>
              <a:rPr lang="en-SG" sz="2800" dirty="0"/>
              <a:t>Reinforce compliance to medications &amp; psychosocial intervention</a:t>
            </a:r>
          </a:p>
        </p:txBody>
      </p:sp>
    </p:spTree>
    <p:extLst>
      <p:ext uri="{BB962C8B-B14F-4D97-AF65-F5344CB8AC3E}">
        <p14:creationId xmlns:p14="http://schemas.microsoft.com/office/powerpoint/2010/main" val="243884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D3EF-6A57-4D50-920F-89E7C1899184}"/>
              </a:ext>
            </a:extLst>
          </p:cNvPr>
          <p:cNvSpPr>
            <a:spLocks noGrp="1"/>
          </p:cNvSpPr>
          <p:nvPr>
            <p:ph type="title"/>
          </p:nvPr>
        </p:nvSpPr>
        <p:spPr/>
        <p:txBody>
          <a:bodyPr/>
          <a:lstStyle/>
          <a:p>
            <a:r>
              <a:rPr lang="en-US" b="1" dirty="0"/>
              <a:t>Clinical significance of OCD</a:t>
            </a:r>
          </a:p>
        </p:txBody>
      </p:sp>
      <p:sp>
        <p:nvSpPr>
          <p:cNvPr id="5" name="Content Placeholder 4">
            <a:extLst>
              <a:ext uri="{FF2B5EF4-FFF2-40B4-BE49-F238E27FC236}">
                <a16:creationId xmlns:a16="http://schemas.microsoft.com/office/drawing/2014/main" id="{5A929E75-2D7F-481C-9C06-530608F375BA}"/>
              </a:ext>
            </a:extLst>
          </p:cNvPr>
          <p:cNvSpPr>
            <a:spLocks noGrp="1"/>
          </p:cNvSpPr>
          <p:nvPr>
            <p:ph idx="1"/>
          </p:nvPr>
        </p:nvSpPr>
        <p:spPr>
          <a:xfrm>
            <a:off x="1097280" y="1845734"/>
            <a:ext cx="10592972" cy="4555066"/>
          </a:xfrm>
        </p:spPr>
        <p:txBody>
          <a:bodyPr>
            <a:normAutofit fontScale="92500" lnSpcReduction="10000"/>
          </a:bodyPr>
          <a:lstStyle/>
          <a:p>
            <a:pPr marL="0" indent="0">
              <a:buNone/>
            </a:pPr>
            <a:r>
              <a:rPr lang="en-US" sz="2400" dirty="0">
                <a:solidFill>
                  <a:schemeClr val="accent6">
                    <a:lumMod val="60000"/>
                    <a:lumOff val="40000"/>
                  </a:schemeClr>
                </a:solidFill>
              </a:rPr>
              <a:t>•</a:t>
            </a:r>
            <a:r>
              <a:rPr lang="en-US" sz="2400" dirty="0">
                <a:solidFill>
                  <a:schemeClr val="tx1"/>
                </a:solidFill>
              </a:rPr>
              <a:t> Underdiagnosed &amp; undertreated</a:t>
            </a:r>
            <a:r>
              <a:rPr lang="en-US" sz="2400" baseline="30000" dirty="0">
                <a:solidFill>
                  <a:schemeClr val="tx1"/>
                </a:solidFill>
              </a:rPr>
              <a:t>2</a:t>
            </a:r>
          </a:p>
          <a:p>
            <a:pPr marL="0" indent="0">
              <a:buNone/>
            </a:pPr>
            <a:r>
              <a:rPr lang="en-US" sz="2400" dirty="0">
                <a:solidFill>
                  <a:schemeClr val="accent6">
                    <a:lumMod val="60000"/>
                    <a:lumOff val="40000"/>
                  </a:schemeClr>
                </a:solidFill>
              </a:rPr>
              <a:t>• </a:t>
            </a:r>
            <a:r>
              <a:rPr lang="en-US" sz="2400" dirty="0">
                <a:solidFill>
                  <a:schemeClr val="tx1"/>
                </a:solidFill>
              </a:rPr>
              <a:t>Chronic, disabling condition</a:t>
            </a:r>
          </a:p>
          <a:p>
            <a:pPr marL="0" indent="0">
              <a:buNone/>
            </a:pPr>
            <a:r>
              <a:rPr lang="en-US" sz="2400" dirty="0">
                <a:solidFill>
                  <a:schemeClr val="accent6">
                    <a:lumMod val="60000"/>
                    <a:lumOff val="40000"/>
                  </a:schemeClr>
                </a:solidFill>
              </a:rPr>
              <a:t>• </a:t>
            </a:r>
            <a:r>
              <a:rPr lang="en-US" sz="2400" dirty="0">
                <a:solidFill>
                  <a:schemeClr val="tx1"/>
                </a:solidFill>
              </a:rPr>
              <a:t>Life-time prevalence 1-3%</a:t>
            </a:r>
            <a:r>
              <a:rPr lang="en-US" sz="2400" baseline="30000" dirty="0">
                <a:solidFill>
                  <a:schemeClr val="tx1"/>
                </a:solidFill>
              </a:rPr>
              <a:t>3</a:t>
            </a:r>
            <a:endParaRPr lang="en-US" sz="2400" dirty="0">
              <a:solidFill>
                <a:schemeClr val="tx1"/>
              </a:solidFill>
            </a:endParaRPr>
          </a:p>
          <a:p>
            <a:pPr marL="0" indent="0">
              <a:buNone/>
            </a:pPr>
            <a:r>
              <a:rPr lang="en-US" sz="2400" dirty="0">
                <a:solidFill>
                  <a:schemeClr val="accent6">
                    <a:lumMod val="60000"/>
                    <a:lumOff val="40000"/>
                  </a:schemeClr>
                </a:solidFill>
              </a:rPr>
              <a:t>• </a:t>
            </a:r>
            <a:r>
              <a:rPr lang="en-US" sz="2400" dirty="0">
                <a:solidFill>
                  <a:schemeClr val="tx1"/>
                </a:solidFill>
              </a:rPr>
              <a:t>High local lifetime prevalence 3.6% (*SMHS 2016)</a:t>
            </a:r>
            <a:r>
              <a:rPr lang="en-US" sz="2400" baseline="30000" dirty="0">
                <a:solidFill>
                  <a:schemeClr val="tx1"/>
                </a:solidFill>
              </a:rPr>
              <a:t>4</a:t>
            </a:r>
            <a:r>
              <a:rPr lang="en-US" sz="2400" dirty="0">
                <a:solidFill>
                  <a:schemeClr val="tx1"/>
                </a:solidFill>
              </a:rPr>
              <a:t>, increased from 3.0% (SMHS 2010)</a:t>
            </a:r>
            <a:r>
              <a:rPr lang="en-US" sz="2400" baseline="30000" dirty="0">
                <a:solidFill>
                  <a:schemeClr val="tx1"/>
                </a:solidFill>
              </a:rPr>
              <a:t> </a:t>
            </a:r>
          </a:p>
          <a:p>
            <a:pPr marL="0" indent="0">
              <a:buNone/>
            </a:pPr>
            <a:r>
              <a:rPr lang="en-US" sz="2400" dirty="0">
                <a:solidFill>
                  <a:schemeClr val="accent6">
                    <a:lumMod val="60000"/>
                    <a:lumOff val="40000"/>
                  </a:schemeClr>
                </a:solidFill>
              </a:rPr>
              <a:t>• </a:t>
            </a:r>
            <a:r>
              <a:rPr lang="en-US" sz="2400" dirty="0">
                <a:solidFill>
                  <a:schemeClr val="tx1"/>
                </a:solidFill>
              </a:rPr>
              <a:t>Associated with a widening of the treatment gap</a:t>
            </a:r>
            <a:endParaRPr lang="en-US" sz="2400" baseline="30000" dirty="0">
              <a:solidFill>
                <a:schemeClr val="tx1"/>
              </a:solidFill>
            </a:endParaRPr>
          </a:p>
          <a:p>
            <a:pPr marL="0" indent="0">
              <a:buNone/>
            </a:pPr>
            <a:r>
              <a:rPr lang="en-US" sz="2400" dirty="0">
                <a:solidFill>
                  <a:schemeClr val="accent6">
                    <a:lumMod val="60000"/>
                    <a:lumOff val="40000"/>
                  </a:schemeClr>
                </a:solidFill>
              </a:rPr>
              <a:t>• </a:t>
            </a:r>
            <a:r>
              <a:rPr lang="en-US" sz="2400" dirty="0">
                <a:solidFill>
                  <a:schemeClr val="tx1"/>
                </a:solidFill>
              </a:rPr>
              <a:t>Those with OCD had significantly higher odds of</a:t>
            </a:r>
            <a:r>
              <a:rPr lang="en-US" sz="2400" baseline="30000" dirty="0">
                <a:solidFill>
                  <a:schemeClr val="tx1"/>
                </a:solidFill>
              </a:rPr>
              <a:t>4</a:t>
            </a:r>
            <a:r>
              <a:rPr lang="en-US" sz="2400" dirty="0">
                <a:solidFill>
                  <a:schemeClr val="tx1"/>
                </a:solidFill>
              </a:rPr>
              <a:t>:</a:t>
            </a:r>
          </a:p>
          <a:p>
            <a:pPr lvl="1"/>
            <a:r>
              <a:rPr lang="en-US" sz="2000" dirty="0">
                <a:solidFill>
                  <a:schemeClr val="tx1"/>
                </a:solidFill>
              </a:rPr>
              <a:t>Major depressive disorder </a:t>
            </a:r>
          </a:p>
          <a:p>
            <a:pPr lvl="1"/>
            <a:r>
              <a:rPr lang="en-US" sz="2000" dirty="0">
                <a:solidFill>
                  <a:schemeClr val="tx1"/>
                </a:solidFill>
              </a:rPr>
              <a:t>Bipolar disorder </a:t>
            </a:r>
          </a:p>
          <a:p>
            <a:pPr lvl="1"/>
            <a:r>
              <a:rPr lang="en-US" sz="2000" dirty="0" err="1">
                <a:solidFill>
                  <a:schemeClr val="tx1"/>
                </a:solidFill>
              </a:rPr>
              <a:t>Generalised</a:t>
            </a:r>
            <a:r>
              <a:rPr lang="en-US" sz="2000" dirty="0">
                <a:solidFill>
                  <a:schemeClr val="tx1"/>
                </a:solidFill>
              </a:rPr>
              <a:t> anxiety disorder </a:t>
            </a:r>
          </a:p>
          <a:p>
            <a:pPr lvl="1"/>
            <a:r>
              <a:rPr lang="en-US" sz="2000" dirty="0">
                <a:solidFill>
                  <a:schemeClr val="tx1"/>
                </a:solidFill>
              </a:rPr>
              <a:t>Alcohol abuse </a:t>
            </a:r>
          </a:p>
          <a:p>
            <a:pPr lvl="1"/>
            <a:r>
              <a:rPr lang="en-US" sz="2000" dirty="0">
                <a:solidFill>
                  <a:schemeClr val="tx1"/>
                </a:solidFill>
              </a:rPr>
              <a:t>Suicidal ideation and suicidality </a:t>
            </a:r>
            <a:endParaRPr lang="en-SG" baseline="30000" dirty="0">
              <a:solidFill>
                <a:srgbClr val="212121"/>
              </a:solidFill>
              <a:latin typeface="BlinkMacSystemFont"/>
            </a:endParaRPr>
          </a:p>
          <a:p>
            <a:pPr marL="0" indent="0">
              <a:buNone/>
            </a:pPr>
            <a:r>
              <a:rPr lang="en-SG" baseline="30000" dirty="0">
                <a:solidFill>
                  <a:srgbClr val="212121"/>
                </a:solidFill>
                <a:latin typeface="BlinkMacSystemFont"/>
              </a:rPr>
              <a:t>*Singapore Mental Health Study (nationwide)</a:t>
            </a:r>
            <a:endParaRPr lang="en-SG" sz="2000" b="0" baseline="30000" dirty="0">
              <a:solidFill>
                <a:srgbClr val="212121"/>
              </a:solidFill>
              <a:effectLst/>
              <a:latin typeface="BlinkMacSystemFont"/>
            </a:endParaRPr>
          </a:p>
        </p:txBody>
      </p:sp>
    </p:spTree>
    <p:extLst>
      <p:ext uri="{BB962C8B-B14F-4D97-AF65-F5344CB8AC3E}">
        <p14:creationId xmlns:p14="http://schemas.microsoft.com/office/powerpoint/2010/main" val="211134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78D0-4CD7-4706-8F4D-A4D54A4F9E5B}"/>
              </a:ext>
            </a:extLst>
          </p:cNvPr>
          <p:cNvSpPr>
            <a:spLocks noGrp="1"/>
          </p:cNvSpPr>
          <p:nvPr>
            <p:ph type="title"/>
          </p:nvPr>
        </p:nvSpPr>
        <p:spPr/>
        <p:txBody>
          <a:bodyPr/>
          <a:lstStyle/>
          <a:p>
            <a:r>
              <a:rPr lang="en-SG" dirty="0"/>
              <a:t>Mental State Examination (MSE)</a:t>
            </a:r>
          </a:p>
        </p:txBody>
      </p:sp>
      <p:graphicFrame>
        <p:nvGraphicFramePr>
          <p:cNvPr id="4" name="Table 4">
            <a:extLst>
              <a:ext uri="{FF2B5EF4-FFF2-40B4-BE49-F238E27FC236}">
                <a16:creationId xmlns:a16="http://schemas.microsoft.com/office/drawing/2014/main" id="{64C6E86C-E4DB-4F60-A996-E4377B6D3F15}"/>
              </a:ext>
            </a:extLst>
          </p:cNvPr>
          <p:cNvGraphicFramePr>
            <a:graphicFrameLocks noGrp="1"/>
          </p:cNvGraphicFramePr>
          <p:nvPr>
            <p:ph idx="1"/>
            <p:extLst>
              <p:ext uri="{D42A27DB-BD31-4B8C-83A1-F6EECF244321}">
                <p14:modId xmlns:p14="http://schemas.microsoft.com/office/powerpoint/2010/main" val="2477644535"/>
              </p:ext>
            </p:extLst>
          </p:nvPr>
        </p:nvGraphicFramePr>
        <p:xfrm>
          <a:off x="1096963" y="1737360"/>
          <a:ext cx="10058400" cy="3793447"/>
        </p:xfrm>
        <a:graphic>
          <a:graphicData uri="http://schemas.openxmlformats.org/drawingml/2006/table">
            <a:tbl>
              <a:tblPr firstRow="1" bandRow="1">
                <a:tableStyleId>{69CF1AB2-1976-4502-BF36-3FF5EA218861}</a:tableStyleId>
              </a:tblPr>
              <a:tblGrid>
                <a:gridCol w="2255837">
                  <a:extLst>
                    <a:ext uri="{9D8B030D-6E8A-4147-A177-3AD203B41FA5}">
                      <a16:colId xmlns:a16="http://schemas.microsoft.com/office/drawing/2014/main" val="3217018020"/>
                    </a:ext>
                  </a:extLst>
                </a:gridCol>
                <a:gridCol w="7802563">
                  <a:extLst>
                    <a:ext uri="{9D8B030D-6E8A-4147-A177-3AD203B41FA5}">
                      <a16:colId xmlns:a16="http://schemas.microsoft.com/office/drawing/2014/main" val="2908412502"/>
                    </a:ext>
                  </a:extLst>
                </a:gridCol>
              </a:tblGrid>
              <a:tr h="596237">
                <a:tc>
                  <a:txBody>
                    <a:bodyPr/>
                    <a:lstStyle/>
                    <a:p>
                      <a:r>
                        <a:rPr lang="en-SG" sz="1600" b="1" dirty="0"/>
                        <a:t>Attitude, Appearance &amp; Behaviour</a:t>
                      </a:r>
                    </a:p>
                  </a:txBody>
                  <a:tcPr/>
                </a:tc>
                <a:tc>
                  <a:txBody>
                    <a:bodyPr/>
                    <a:lstStyle/>
                    <a:p>
                      <a:pPr marL="72000" indent="0">
                        <a:buFont typeface="Arial" panose="020B0604020202020204" pitchFamily="34" charset="0"/>
                        <a:buNone/>
                      </a:pPr>
                      <a:r>
                        <a:rPr lang="en-SG" sz="1600" b="0" dirty="0"/>
                        <a:t>37 years old Chinese male, alert, oriented to person, time and place</a:t>
                      </a:r>
                    </a:p>
                    <a:p>
                      <a:pPr marL="72000" indent="0">
                        <a:buFont typeface="Arial" panose="020B0604020202020204" pitchFamily="34" charset="0"/>
                        <a:buNone/>
                      </a:pPr>
                      <a:r>
                        <a:rPr lang="en-SG" sz="1600" b="0" dirty="0"/>
                        <a:t>No clouding of sensorium; short, tidy hair, neat clothing, restless, good eye contact</a:t>
                      </a:r>
                    </a:p>
                  </a:txBody>
                  <a:tcPr/>
                </a:tc>
                <a:extLst>
                  <a:ext uri="{0D108BD9-81ED-4DB2-BD59-A6C34878D82A}">
                    <a16:rowId xmlns:a16="http://schemas.microsoft.com/office/drawing/2014/main" val="2265007329"/>
                  </a:ext>
                </a:extLst>
              </a:tr>
              <a:tr h="345190">
                <a:tc>
                  <a:txBody>
                    <a:bodyPr/>
                    <a:lstStyle/>
                    <a:p>
                      <a:r>
                        <a:rPr lang="en-SG" sz="1600" b="1" dirty="0"/>
                        <a:t>Affect</a:t>
                      </a:r>
                    </a:p>
                  </a:txBody>
                  <a:tcPr/>
                </a:tc>
                <a:tc>
                  <a:txBody>
                    <a:bodyPr/>
                    <a:lstStyle/>
                    <a:p>
                      <a:pPr marL="72000" indent="0">
                        <a:buFont typeface="Arial" panose="020B0604020202020204" pitchFamily="34" charset="0"/>
                        <a:buNone/>
                      </a:pPr>
                      <a:r>
                        <a:rPr lang="en-SG" sz="1600" dirty="0"/>
                        <a:t>Reactive, appropriate expression of emotions</a:t>
                      </a:r>
                    </a:p>
                  </a:txBody>
                  <a:tcPr/>
                </a:tc>
                <a:extLst>
                  <a:ext uri="{0D108BD9-81ED-4DB2-BD59-A6C34878D82A}">
                    <a16:rowId xmlns:a16="http://schemas.microsoft.com/office/drawing/2014/main" val="4202372104"/>
                  </a:ext>
                </a:extLst>
              </a:tr>
              <a:tr h="345190">
                <a:tc>
                  <a:txBody>
                    <a:bodyPr/>
                    <a:lstStyle/>
                    <a:p>
                      <a:r>
                        <a:rPr lang="en-SG" sz="1600" b="1" kern="1200" dirty="0">
                          <a:solidFill>
                            <a:schemeClr val="dk1"/>
                          </a:solidFill>
                          <a:effectLst/>
                          <a:latin typeface="+mn-lt"/>
                          <a:ea typeface="+mn-ea"/>
                          <a:cs typeface="+mn-cs"/>
                        </a:rPr>
                        <a:t>Mood</a:t>
                      </a:r>
                      <a:endParaRPr lang="en-SG" sz="1600" b="1" dirty="0"/>
                    </a:p>
                  </a:txBody>
                  <a:tcPr/>
                </a:tc>
                <a:tc>
                  <a:txBody>
                    <a:bodyPr/>
                    <a:lstStyle/>
                    <a:p>
                      <a:pPr marL="72000" indent="0">
                        <a:buFont typeface="Arial" panose="020B0604020202020204" pitchFamily="34" charset="0"/>
                        <a:buNone/>
                      </a:pPr>
                      <a:r>
                        <a:rPr lang="en-SG" sz="1600" dirty="0"/>
                        <a:t>Mildly tense</a:t>
                      </a:r>
                    </a:p>
                  </a:txBody>
                  <a:tcPr/>
                </a:tc>
                <a:extLst>
                  <a:ext uri="{0D108BD9-81ED-4DB2-BD59-A6C34878D82A}">
                    <a16:rowId xmlns:a16="http://schemas.microsoft.com/office/drawing/2014/main" val="1814655650"/>
                  </a:ext>
                </a:extLst>
              </a:tr>
              <a:tr h="345190">
                <a:tc>
                  <a:txBody>
                    <a:bodyPr/>
                    <a:lstStyle/>
                    <a:p>
                      <a:r>
                        <a:rPr lang="en-SG" sz="1600" b="1" kern="1200" dirty="0">
                          <a:solidFill>
                            <a:schemeClr val="dk1"/>
                          </a:solidFill>
                          <a:effectLst/>
                          <a:latin typeface="+mn-lt"/>
                          <a:ea typeface="+mn-ea"/>
                          <a:cs typeface="+mn-cs"/>
                        </a:rPr>
                        <a:t>Thought Process </a:t>
                      </a:r>
                      <a:endParaRPr lang="en-SG" sz="1600" b="1" dirty="0"/>
                    </a:p>
                  </a:txBody>
                  <a:tcPr/>
                </a:tc>
                <a:tc>
                  <a:txBody>
                    <a:bodyPr/>
                    <a:lstStyle/>
                    <a:p>
                      <a:pPr marL="72000" indent="0">
                        <a:buFont typeface="Arial" panose="020B0604020202020204" pitchFamily="34" charset="0"/>
                        <a:buNone/>
                      </a:pPr>
                      <a:r>
                        <a:rPr lang="en-SG" sz="1600" dirty="0"/>
                        <a:t>No loosened association, no flight of ideas</a:t>
                      </a:r>
                    </a:p>
                  </a:txBody>
                  <a:tcPr/>
                </a:tc>
                <a:extLst>
                  <a:ext uri="{0D108BD9-81ED-4DB2-BD59-A6C34878D82A}">
                    <a16:rowId xmlns:a16="http://schemas.microsoft.com/office/drawing/2014/main" val="638861874"/>
                  </a:ext>
                </a:extLst>
              </a:tr>
              <a:tr h="345190">
                <a:tc>
                  <a:txBody>
                    <a:bodyPr/>
                    <a:lstStyle/>
                    <a:p>
                      <a:r>
                        <a:rPr lang="en-SG" sz="1600" b="1" kern="1200" dirty="0">
                          <a:solidFill>
                            <a:schemeClr val="dk1"/>
                          </a:solidFill>
                          <a:effectLst/>
                          <a:latin typeface="+mn-lt"/>
                          <a:ea typeface="+mn-ea"/>
                          <a:cs typeface="+mn-cs"/>
                        </a:rPr>
                        <a:t>Thought Content </a:t>
                      </a:r>
                      <a:endParaRPr lang="en-SG" sz="1600" b="1" dirty="0"/>
                    </a:p>
                  </a:txBody>
                  <a:tcPr/>
                </a:tc>
                <a:tc>
                  <a:txBody>
                    <a:bodyPr/>
                    <a:lstStyle/>
                    <a:p>
                      <a:pPr marL="72000" indent="0">
                        <a:buFont typeface="Arial" panose="020B0604020202020204" pitchFamily="34" charset="0"/>
                        <a:buNone/>
                      </a:pPr>
                      <a:r>
                        <a:rPr lang="en-SG" sz="1600" dirty="0">
                          <a:solidFill>
                            <a:schemeClr val="tx1"/>
                          </a:solidFill>
                        </a:rPr>
                        <a:t>Obsessional</a:t>
                      </a:r>
                      <a:r>
                        <a:rPr lang="en-SG" sz="1600" baseline="0" dirty="0">
                          <a:solidFill>
                            <a:schemeClr val="tx1"/>
                          </a:solidFill>
                        </a:rPr>
                        <a:t> thoughts, n</a:t>
                      </a:r>
                      <a:r>
                        <a:rPr lang="en-SG" sz="1600" dirty="0"/>
                        <a:t>o delusion</a:t>
                      </a:r>
                      <a:endParaRPr lang="en-SG" sz="1600" dirty="0">
                        <a:solidFill>
                          <a:srgbClr val="FF0000"/>
                        </a:solidFill>
                      </a:endParaRPr>
                    </a:p>
                  </a:txBody>
                  <a:tcPr/>
                </a:tc>
                <a:extLst>
                  <a:ext uri="{0D108BD9-81ED-4DB2-BD59-A6C34878D82A}">
                    <a16:rowId xmlns:a16="http://schemas.microsoft.com/office/drawing/2014/main" val="28605177"/>
                  </a:ext>
                </a:extLst>
              </a:tr>
              <a:tr h="345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600" b="1" kern="1200" dirty="0">
                          <a:solidFill>
                            <a:schemeClr val="dk1"/>
                          </a:solidFill>
                          <a:effectLst/>
                          <a:latin typeface="+mn-lt"/>
                          <a:ea typeface="+mn-ea"/>
                          <a:cs typeface="+mn-cs"/>
                        </a:rPr>
                        <a:t>Perceptual Disturbances</a:t>
                      </a:r>
                      <a:endParaRPr lang="en-SG" sz="1600" b="1" dirty="0"/>
                    </a:p>
                  </a:txBody>
                  <a:tcPr/>
                </a:tc>
                <a:tc>
                  <a:txBody>
                    <a:bodyPr/>
                    <a:lstStyle/>
                    <a:p>
                      <a:pPr marL="720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SG" sz="1600" b="0" kern="1200" dirty="0">
                          <a:solidFill>
                            <a:schemeClr val="dk1"/>
                          </a:solidFill>
                          <a:effectLst/>
                          <a:latin typeface="+mn-lt"/>
                          <a:ea typeface="+mn-ea"/>
                          <a:cs typeface="+mn-cs"/>
                        </a:rPr>
                        <a:t>No visual/auditory hallucination</a:t>
                      </a:r>
                      <a:endParaRPr lang="en-SG" sz="1600" b="0" dirty="0"/>
                    </a:p>
                  </a:txBody>
                  <a:tcPr/>
                </a:tc>
                <a:extLst>
                  <a:ext uri="{0D108BD9-81ED-4DB2-BD59-A6C34878D82A}">
                    <a16:rowId xmlns:a16="http://schemas.microsoft.com/office/drawing/2014/main" val="1886730889"/>
                  </a:ext>
                </a:extLst>
              </a:tr>
              <a:tr h="345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600" b="1" kern="1200" dirty="0">
                          <a:solidFill>
                            <a:schemeClr val="dk1"/>
                          </a:solidFill>
                          <a:effectLst/>
                          <a:latin typeface="+mn-lt"/>
                          <a:ea typeface="+mn-ea"/>
                          <a:cs typeface="+mn-cs"/>
                        </a:rPr>
                        <a:t>Speech</a:t>
                      </a:r>
                      <a:endParaRPr lang="en-SG" sz="1600" b="1" dirty="0"/>
                    </a:p>
                  </a:txBody>
                  <a:tcPr/>
                </a:tc>
                <a:tc>
                  <a:txBody>
                    <a:bodyPr/>
                    <a:lstStyle/>
                    <a:p>
                      <a:pPr marL="72000" indent="0">
                        <a:buFont typeface="Arial" panose="020B0604020202020204" pitchFamily="34" charset="0"/>
                        <a:buNone/>
                      </a:pPr>
                      <a:r>
                        <a:rPr lang="en-SG" sz="1600" dirty="0">
                          <a:solidFill>
                            <a:schemeClr val="tx1"/>
                          </a:solidFill>
                        </a:rPr>
                        <a:t>Not pressured or disorganized, no poverty of speech</a:t>
                      </a:r>
                    </a:p>
                  </a:txBody>
                  <a:tcPr/>
                </a:tc>
                <a:extLst>
                  <a:ext uri="{0D108BD9-81ED-4DB2-BD59-A6C34878D82A}">
                    <a16:rowId xmlns:a16="http://schemas.microsoft.com/office/drawing/2014/main" val="1976240648"/>
                  </a:ext>
                </a:extLst>
              </a:tr>
              <a:tr h="426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600" b="1" kern="1200" dirty="0">
                          <a:solidFill>
                            <a:schemeClr val="dk1"/>
                          </a:solidFill>
                          <a:effectLst/>
                          <a:latin typeface="+mn-lt"/>
                          <a:ea typeface="+mn-ea"/>
                          <a:cs typeface="+mn-cs"/>
                        </a:rPr>
                        <a:t>Cognitive Function </a:t>
                      </a:r>
                      <a:endParaRPr lang="en-SG" sz="1600" b="1" dirty="0"/>
                    </a:p>
                  </a:txBody>
                  <a:tcPr/>
                </a:tc>
                <a:tc>
                  <a:txBody>
                    <a:bodyPr/>
                    <a:lstStyle/>
                    <a:p>
                      <a:pPr marL="72000" indent="0">
                        <a:buFont typeface="Arial" panose="020B0604020202020204" pitchFamily="34" charset="0"/>
                        <a:buNone/>
                      </a:pPr>
                      <a:r>
                        <a:rPr lang="en-SG" sz="1600" dirty="0"/>
                        <a:t>Grossly intact</a:t>
                      </a:r>
                    </a:p>
                  </a:txBody>
                  <a:tcPr/>
                </a:tc>
                <a:extLst>
                  <a:ext uri="{0D108BD9-81ED-4DB2-BD59-A6C34878D82A}">
                    <a16:rowId xmlns:a16="http://schemas.microsoft.com/office/drawing/2014/main" val="2880861034"/>
                  </a:ext>
                </a:extLst>
              </a:tr>
              <a:tr h="345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600" b="1" dirty="0"/>
                        <a:t>Insight</a:t>
                      </a:r>
                    </a:p>
                  </a:txBody>
                  <a:tcPr/>
                </a:tc>
                <a:tc>
                  <a:txBody>
                    <a:bodyPr/>
                    <a:lstStyle/>
                    <a:p>
                      <a:pPr marL="72000" indent="0">
                        <a:buFont typeface="Arial" panose="020B0604020202020204" pitchFamily="34" charset="0"/>
                        <a:buNone/>
                      </a:pPr>
                      <a:r>
                        <a:rPr lang="en-US" sz="1600" dirty="0">
                          <a:solidFill>
                            <a:schemeClr val="tx1"/>
                          </a:solidFill>
                        </a:rPr>
                        <a:t>Recognizes</a:t>
                      </a:r>
                      <a:r>
                        <a:rPr lang="en-US" sz="1600" baseline="0" dirty="0">
                          <a:solidFill>
                            <a:schemeClr val="tx1"/>
                          </a:solidFill>
                        </a:rPr>
                        <a:t> thoughts as senseless/abnormal, aware of need for treatment</a:t>
                      </a:r>
                      <a:endParaRPr lang="en-SG" sz="1600" dirty="0">
                        <a:solidFill>
                          <a:schemeClr val="tx1"/>
                        </a:solidFill>
                      </a:endParaRPr>
                    </a:p>
                  </a:txBody>
                  <a:tcPr/>
                </a:tc>
                <a:extLst>
                  <a:ext uri="{0D108BD9-81ED-4DB2-BD59-A6C34878D82A}">
                    <a16:rowId xmlns:a16="http://schemas.microsoft.com/office/drawing/2014/main" val="3916278819"/>
                  </a:ext>
                </a:extLst>
              </a:tr>
              <a:tr h="354138">
                <a:tc>
                  <a:txBody>
                    <a:bodyPr/>
                    <a:lstStyle/>
                    <a:p>
                      <a:r>
                        <a:rPr lang="en-SG" sz="1600" b="1" dirty="0"/>
                        <a:t>Suicide/ Aggression </a:t>
                      </a:r>
                    </a:p>
                  </a:txBody>
                  <a:tcPr/>
                </a:tc>
                <a:tc>
                  <a:txBody>
                    <a:bodyPr/>
                    <a:lstStyle/>
                    <a:p>
                      <a:pPr marL="72000" indent="0">
                        <a:buFont typeface="Arial" panose="020B0604020202020204" pitchFamily="34" charset="0"/>
                        <a:buNone/>
                      </a:pPr>
                      <a:r>
                        <a:rPr lang="en-SG" sz="1600" dirty="0"/>
                        <a:t>Nil</a:t>
                      </a:r>
                    </a:p>
                  </a:txBody>
                  <a:tcPr/>
                </a:tc>
                <a:extLst>
                  <a:ext uri="{0D108BD9-81ED-4DB2-BD59-A6C34878D82A}">
                    <a16:rowId xmlns:a16="http://schemas.microsoft.com/office/drawing/2014/main" val="2918710430"/>
                  </a:ext>
                </a:extLst>
              </a:tr>
            </a:tbl>
          </a:graphicData>
        </a:graphic>
      </p:graphicFrame>
      <p:sp>
        <p:nvSpPr>
          <p:cNvPr id="6" name="TextBox 5">
            <a:extLst>
              <a:ext uri="{FF2B5EF4-FFF2-40B4-BE49-F238E27FC236}">
                <a16:creationId xmlns:a16="http://schemas.microsoft.com/office/drawing/2014/main" id="{A7FF4F87-32EA-4922-AB54-F65302064053}"/>
              </a:ext>
            </a:extLst>
          </p:cNvPr>
          <p:cNvSpPr txBox="1"/>
          <p:nvPr/>
        </p:nvSpPr>
        <p:spPr>
          <a:xfrm>
            <a:off x="981181" y="5746677"/>
            <a:ext cx="10565130" cy="369332"/>
          </a:xfrm>
          <a:prstGeom prst="rect">
            <a:avLst/>
          </a:prstGeom>
          <a:noFill/>
        </p:spPr>
        <p:txBody>
          <a:bodyPr wrap="square" rtlCol="0">
            <a:spAutoFit/>
          </a:bodyPr>
          <a:lstStyle/>
          <a:p>
            <a:r>
              <a:rPr lang="en-SG" dirty="0"/>
              <a:t>(Focused Physical Examination is also performed to exclude organic causes and metabolic diseases)</a:t>
            </a:r>
          </a:p>
        </p:txBody>
      </p:sp>
    </p:spTree>
    <p:extLst>
      <p:ext uri="{BB962C8B-B14F-4D97-AF65-F5344CB8AC3E}">
        <p14:creationId xmlns:p14="http://schemas.microsoft.com/office/powerpoint/2010/main" val="307001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2BC5-ACC1-489D-BB2E-3E74EAA41AE3}"/>
              </a:ext>
            </a:extLst>
          </p:cNvPr>
          <p:cNvSpPr>
            <a:spLocks noGrp="1"/>
          </p:cNvSpPr>
          <p:nvPr>
            <p:ph type="title"/>
          </p:nvPr>
        </p:nvSpPr>
        <p:spPr/>
        <p:txBody>
          <a:bodyPr>
            <a:normAutofit/>
          </a:bodyPr>
          <a:lstStyle/>
          <a:p>
            <a:r>
              <a:rPr lang="en-SG" sz="4400" dirty="0"/>
              <a:t>Laboratory investigations </a:t>
            </a:r>
            <a:br>
              <a:rPr lang="en-SG" sz="4400" dirty="0"/>
            </a:br>
            <a:r>
              <a:rPr lang="en-SG" sz="4400" dirty="0"/>
              <a:t>if clinically indicated</a:t>
            </a:r>
            <a:r>
              <a:rPr lang="en-SG" sz="3600" b="0" dirty="0"/>
              <a:t> </a:t>
            </a:r>
            <a:r>
              <a:rPr lang="en-SG" sz="2800" dirty="0"/>
              <a:t>(adapted)</a:t>
            </a:r>
            <a:r>
              <a:rPr lang="en-SG" sz="2800" baseline="30000" dirty="0"/>
              <a:t>5</a:t>
            </a:r>
            <a:endParaRPr lang="en-SG" sz="4400" b="0" baseline="30000" dirty="0"/>
          </a:p>
        </p:txBody>
      </p:sp>
      <p:graphicFrame>
        <p:nvGraphicFramePr>
          <p:cNvPr id="4" name="Table 4">
            <a:extLst>
              <a:ext uri="{FF2B5EF4-FFF2-40B4-BE49-F238E27FC236}">
                <a16:creationId xmlns:a16="http://schemas.microsoft.com/office/drawing/2014/main" id="{A2A3BB5F-3725-4B33-86BA-768DBE27B6F1}"/>
              </a:ext>
            </a:extLst>
          </p:cNvPr>
          <p:cNvGraphicFramePr>
            <a:graphicFrameLocks noGrp="1"/>
          </p:cNvGraphicFramePr>
          <p:nvPr>
            <p:ph idx="1"/>
            <p:extLst>
              <p:ext uri="{D42A27DB-BD31-4B8C-83A1-F6EECF244321}">
                <p14:modId xmlns:p14="http://schemas.microsoft.com/office/powerpoint/2010/main" val="473109849"/>
              </p:ext>
            </p:extLst>
          </p:nvPr>
        </p:nvGraphicFramePr>
        <p:xfrm>
          <a:off x="1102043" y="1737360"/>
          <a:ext cx="10053637" cy="4176175"/>
        </p:xfrm>
        <a:graphic>
          <a:graphicData uri="http://schemas.openxmlformats.org/drawingml/2006/table">
            <a:tbl>
              <a:tblPr firstRow="1" bandRow="1">
                <a:tableStyleId>{21E4AEA4-8DFA-4A89-87EB-49C32662AFE0}</a:tableStyleId>
              </a:tblPr>
              <a:tblGrid>
                <a:gridCol w="3665537">
                  <a:extLst>
                    <a:ext uri="{9D8B030D-6E8A-4147-A177-3AD203B41FA5}">
                      <a16:colId xmlns:a16="http://schemas.microsoft.com/office/drawing/2014/main" val="3246632432"/>
                    </a:ext>
                  </a:extLst>
                </a:gridCol>
                <a:gridCol w="6388100">
                  <a:extLst>
                    <a:ext uri="{9D8B030D-6E8A-4147-A177-3AD203B41FA5}">
                      <a16:colId xmlns:a16="http://schemas.microsoft.com/office/drawing/2014/main" val="2063987821"/>
                    </a:ext>
                  </a:extLst>
                </a:gridCol>
              </a:tblGrid>
              <a:tr h="542178">
                <a:tc>
                  <a:txBody>
                    <a:bodyPr/>
                    <a:lstStyle/>
                    <a:p>
                      <a:pPr>
                        <a:lnSpc>
                          <a:spcPct val="107000"/>
                        </a:lnSpc>
                        <a:spcAft>
                          <a:spcPts val="0"/>
                        </a:spcAft>
                      </a:pPr>
                      <a:r>
                        <a:rPr lang="en-SG" sz="1600" dirty="0">
                          <a:effectLst/>
                        </a:rPr>
                        <a:t>Investigations</a:t>
                      </a:r>
                      <a:endParaRPr lang="en-SG"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SG" sz="1600" dirty="0">
                          <a:effectLst/>
                        </a:rPr>
                        <a:t>Rationale/Medical Conditions</a:t>
                      </a:r>
                    </a:p>
                    <a:p>
                      <a:pPr>
                        <a:lnSpc>
                          <a:spcPct val="107000"/>
                        </a:lnSpc>
                        <a:spcAft>
                          <a:spcPts val="0"/>
                        </a:spcAft>
                      </a:pPr>
                      <a:r>
                        <a:rPr lang="en-SG" sz="1600" dirty="0">
                          <a:effectLst/>
                        </a:rPr>
                        <a:t> </a:t>
                      </a:r>
                      <a:endParaRPr lang="en-SG"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77747606"/>
                  </a:ext>
                </a:extLst>
              </a:tr>
              <a:tr h="1132402">
                <a:tc>
                  <a:txBody>
                    <a:bodyPr/>
                    <a:lstStyle/>
                    <a:p>
                      <a:pPr>
                        <a:lnSpc>
                          <a:spcPct val="107000"/>
                        </a:lnSpc>
                        <a:spcAft>
                          <a:spcPts val="0"/>
                        </a:spcAft>
                      </a:pPr>
                      <a:r>
                        <a:rPr lang="en-SG" sz="1600" dirty="0">
                          <a:solidFill>
                            <a:schemeClr val="tx1"/>
                          </a:solidFill>
                          <a:effectLst/>
                        </a:rPr>
                        <a:t>Full Blood Count</a:t>
                      </a:r>
                    </a:p>
                    <a:p>
                      <a:pPr>
                        <a:lnSpc>
                          <a:spcPct val="107000"/>
                        </a:lnSpc>
                        <a:spcAft>
                          <a:spcPts val="0"/>
                        </a:spcAft>
                      </a:pPr>
                      <a:r>
                        <a:rPr lang="en-SG" sz="1600" dirty="0">
                          <a:solidFill>
                            <a:schemeClr val="tx1"/>
                          </a:solidFill>
                          <a:effectLst/>
                        </a:rPr>
                        <a:t>Fasting blood glucose &amp; lipid</a:t>
                      </a:r>
                    </a:p>
                    <a:p>
                      <a:pPr>
                        <a:lnSpc>
                          <a:spcPct val="107000"/>
                        </a:lnSpc>
                        <a:spcAft>
                          <a:spcPts val="0"/>
                        </a:spcAft>
                      </a:pPr>
                      <a:r>
                        <a:rPr lang="en-SG" sz="1600" dirty="0">
                          <a:solidFill>
                            <a:schemeClr val="tx1"/>
                          </a:solidFill>
                          <a:effectLst/>
                        </a:rPr>
                        <a:t>Renal function test</a:t>
                      </a:r>
                    </a:p>
                    <a:p>
                      <a:pPr>
                        <a:lnSpc>
                          <a:spcPct val="107000"/>
                        </a:lnSpc>
                        <a:spcAft>
                          <a:spcPts val="0"/>
                        </a:spcAft>
                      </a:pPr>
                      <a:r>
                        <a:rPr lang="en-SG" sz="1600" dirty="0">
                          <a:solidFill>
                            <a:schemeClr val="tx1"/>
                          </a:solidFill>
                          <a:effectLst/>
                        </a:rPr>
                        <a:t>Liver function test</a:t>
                      </a:r>
                    </a:p>
                  </a:txBody>
                  <a:tcPr marL="68580" marR="68580" marT="0" marB="0"/>
                </a:tc>
                <a:tc>
                  <a:txBody>
                    <a:bodyPr/>
                    <a:lstStyle/>
                    <a:p>
                      <a:pPr>
                        <a:lnSpc>
                          <a:spcPct val="107000"/>
                        </a:lnSpc>
                        <a:spcAft>
                          <a:spcPts val="0"/>
                        </a:spcAft>
                      </a:pPr>
                      <a:r>
                        <a:rPr lang="en-SG" sz="1600" dirty="0">
                          <a:solidFill>
                            <a:schemeClr val="tx1"/>
                          </a:solidFill>
                          <a:effectLst/>
                        </a:rPr>
                        <a:t>Screening for Infection &amp; Anaemia</a:t>
                      </a:r>
                    </a:p>
                    <a:p>
                      <a:pPr>
                        <a:lnSpc>
                          <a:spcPct val="107000"/>
                        </a:lnSpc>
                        <a:spcAft>
                          <a:spcPts val="0"/>
                        </a:spcAft>
                      </a:pPr>
                      <a:r>
                        <a:rPr lang="en-SG" sz="1600" dirty="0">
                          <a:solidFill>
                            <a:schemeClr val="tx1"/>
                          </a:solidFill>
                          <a:effectLst/>
                        </a:rPr>
                        <a:t>Baseline assessment for metabolic diseases before starting medication</a:t>
                      </a:r>
                    </a:p>
                    <a:p>
                      <a:pPr>
                        <a:lnSpc>
                          <a:spcPct val="107000"/>
                        </a:lnSpc>
                        <a:spcAft>
                          <a:spcPts val="0"/>
                        </a:spcAft>
                      </a:pPr>
                      <a:r>
                        <a:rPr lang="en-SG" sz="1600" dirty="0">
                          <a:solidFill>
                            <a:schemeClr val="tx1"/>
                          </a:solidFill>
                          <a:effectLst/>
                        </a:rPr>
                        <a:t>Electrolytes abnormalities</a:t>
                      </a:r>
                    </a:p>
                    <a:p>
                      <a:pPr>
                        <a:lnSpc>
                          <a:spcPct val="107000"/>
                        </a:lnSpc>
                        <a:spcAft>
                          <a:spcPts val="0"/>
                        </a:spcAft>
                      </a:pPr>
                      <a:r>
                        <a:rPr lang="en-SG" sz="1600" dirty="0">
                          <a:solidFill>
                            <a:schemeClr val="tx1"/>
                          </a:solidFill>
                          <a:effectLst/>
                        </a:rPr>
                        <a:t>Alcoholic consumption</a:t>
                      </a:r>
                    </a:p>
                  </a:txBody>
                  <a:tcPr marL="68580" marR="68580" marT="0" marB="0"/>
                </a:tc>
                <a:extLst>
                  <a:ext uri="{0D108BD9-81ED-4DB2-BD59-A6C34878D82A}">
                    <a16:rowId xmlns:a16="http://schemas.microsoft.com/office/drawing/2014/main" val="206729403"/>
                  </a:ext>
                </a:extLst>
              </a:tr>
              <a:tr h="394065">
                <a:tc>
                  <a:txBody>
                    <a:bodyPr/>
                    <a:lstStyle/>
                    <a:p>
                      <a:pPr>
                        <a:lnSpc>
                          <a:spcPct val="107000"/>
                        </a:lnSpc>
                        <a:spcAft>
                          <a:spcPts val="0"/>
                        </a:spcAft>
                      </a:pPr>
                      <a:r>
                        <a:rPr lang="en-SG" sz="1600" dirty="0">
                          <a:effectLst/>
                        </a:rPr>
                        <a:t>Vitamin B12, Folate</a:t>
                      </a:r>
                    </a:p>
                    <a:p>
                      <a:pPr>
                        <a:lnSpc>
                          <a:spcPct val="107000"/>
                        </a:lnSpc>
                        <a:spcAft>
                          <a:spcPts val="0"/>
                        </a:spcAft>
                      </a:pPr>
                      <a:r>
                        <a:rPr lang="en-SG" sz="1600" dirty="0">
                          <a:effectLst/>
                        </a:rPr>
                        <a:t>Calcium, Vitamin D3</a:t>
                      </a:r>
                    </a:p>
                    <a:p>
                      <a:pPr>
                        <a:lnSpc>
                          <a:spcPct val="107000"/>
                        </a:lnSpc>
                        <a:spcAft>
                          <a:spcPts val="0"/>
                        </a:spcAft>
                      </a:pPr>
                      <a:r>
                        <a:rPr lang="en-SG" sz="1600" dirty="0">
                          <a:effectLst/>
                          <a:latin typeface="Calibri" panose="020F0502020204030204" pitchFamily="34" charset="0"/>
                          <a:ea typeface="DengXian" panose="02010600030101010101" pitchFamily="2" charset="-122"/>
                          <a:cs typeface="Times New Roman" panose="02020603050405020304" pitchFamily="18" charset="0"/>
                        </a:rPr>
                        <a:t>Ferritin, Magnesium</a:t>
                      </a:r>
                    </a:p>
                  </a:txBody>
                  <a:tcPr marL="68580" marR="68580" marT="0" marB="0"/>
                </a:tc>
                <a:tc>
                  <a:txBody>
                    <a:bodyPr/>
                    <a:lstStyle/>
                    <a:p>
                      <a:pPr>
                        <a:lnSpc>
                          <a:spcPct val="107000"/>
                        </a:lnSpc>
                        <a:spcAft>
                          <a:spcPts val="0"/>
                        </a:spcAft>
                      </a:pPr>
                      <a:r>
                        <a:rPr lang="en-SG" sz="1600" dirty="0">
                          <a:effectLst/>
                        </a:rPr>
                        <a:t>Nutritional deficiencies</a:t>
                      </a:r>
                    </a:p>
                  </a:txBody>
                  <a:tcPr marL="68580" marR="68580" marT="0" marB="0"/>
                </a:tc>
                <a:extLst>
                  <a:ext uri="{0D108BD9-81ED-4DB2-BD59-A6C34878D82A}">
                    <a16:rowId xmlns:a16="http://schemas.microsoft.com/office/drawing/2014/main" val="728517290"/>
                  </a:ext>
                </a:extLst>
              </a:tr>
              <a:tr h="394065">
                <a:tc>
                  <a:txBody>
                    <a:bodyPr/>
                    <a:lstStyle/>
                    <a:p>
                      <a:pPr>
                        <a:lnSpc>
                          <a:spcPct val="107000"/>
                        </a:lnSpc>
                        <a:spcAft>
                          <a:spcPts val="0"/>
                        </a:spcAft>
                      </a:pPr>
                      <a:r>
                        <a:rPr lang="en-SG" sz="1600" dirty="0">
                          <a:effectLst/>
                        </a:rPr>
                        <a:t>Thyroid Function Test</a:t>
                      </a:r>
                    </a:p>
                  </a:txBody>
                  <a:tcPr marL="68580" marR="68580" marT="0" marB="0"/>
                </a:tc>
                <a:tc>
                  <a:txBody>
                    <a:bodyPr/>
                    <a:lstStyle/>
                    <a:p>
                      <a:pPr>
                        <a:lnSpc>
                          <a:spcPct val="107000"/>
                        </a:lnSpc>
                        <a:spcAft>
                          <a:spcPts val="0"/>
                        </a:spcAft>
                      </a:pPr>
                      <a:r>
                        <a:rPr lang="en-SG" sz="1600" dirty="0">
                          <a:effectLst/>
                        </a:rPr>
                        <a:t>Hyperthyroidism, Hypothyroidism</a:t>
                      </a:r>
                    </a:p>
                  </a:txBody>
                  <a:tcPr marL="68580" marR="68580" marT="0" marB="0"/>
                </a:tc>
                <a:extLst>
                  <a:ext uri="{0D108BD9-81ED-4DB2-BD59-A6C34878D82A}">
                    <a16:rowId xmlns:a16="http://schemas.microsoft.com/office/drawing/2014/main" val="1780078636"/>
                  </a:ext>
                </a:extLst>
              </a:tr>
              <a:tr h="394065">
                <a:tc>
                  <a:txBody>
                    <a:bodyPr/>
                    <a:lstStyle/>
                    <a:p>
                      <a:pPr>
                        <a:lnSpc>
                          <a:spcPct val="107000"/>
                        </a:lnSpc>
                        <a:spcAft>
                          <a:spcPts val="0"/>
                        </a:spcAft>
                      </a:pPr>
                      <a:r>
                        <a:rPr lang="en-SG" sz="1600" dirty="0">
                          <a:effectLst/>
                        </a:rPr>
                        <a:t>HIV, VDRL/TPHA</a:t>
                      </a:r>
                      <a:endParaRPr lang="en-SG"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SG" sz="1600" dirty="0">
                          <a:effectLst/>
                        </a:rPr>
                        <a:t>HIV opportunistic infection, Neurosyphilis </a:t>
                      </a:r>
                      <a:endParaRPr lang="en-SG"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51779071"/>
                  </a:ext>
                </a:extLst>
              </a:tr>
              <a:tr h="12436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SG" sz="1600" dirty="0">
                          <a:solidFill>
                            <a:schemeClr val="tx1"/>
                          </a:solidFill>
                          <a:effectLst/>
                        </a:rPr>
                        <a:t>Urine FEME &amp; drug screening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SG"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SG" sz="1600" dirty="0">
                          <a:effectLst/>
                          <a:latin typeface="Calibri" panose="020F0502020204030204" pitchFamily="34" charset="0"/>
                          <a:ea typeface="DengXian" panose="02010600030101010101" pitchFamily="2" charset="-122"/>
                          <a:cs typeface="Times New Roman" panose="02020603050405020304" pitchFamily="18" charset="0"/>
                        </a:rPr>
                        <a:t>Urinary tract infection &amp; substance abuse</a:t>
                      </a:r>
                    </a:p>
                  </a:txBody>
                  <a:tcPr marL="68580" marR="68580" marT="0" marB="0"/>
                </a:tc>
                <a:extLst>
                  <a:ext uri="{0D108BD9-81ED-4DB2-BD59-A6C34878D82A}">
                    <a16:rowId xmlns:a16="http://schemas.microsoft.com/office/drawing/2014/main" val="3174979469"/>
                  </a:ext>
                </a:extLst>
              </a:tr>
              <a:tr h="4320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SG" sz="1600" dirty="0">
                          <a:effectLst/>
                          <a:latin typeface="Calibri" panose="020F0502020204030204" pitchFamily="34" charset="0"/>
                          <a:ea typeface="DengXian" panose="02010600030101010101" pitchFamily="2" charset="-122"/>
                          <a:cs typeface="Times New Roman" panose="02020603050405020304" pitchFamily="18" charset="0"/>
                        </a:rPr>
                        <a:t>Electrocardiogram</a:t>
                      </a:r>
                    </a:p>
                  </a:txBody>
                  <a:tcPr marL="68580" marR="68580" marT="0" marB="0"/>
                </a:tc>
                <a:tc>
                  <a:txBody>
                    <a:bodyPr/>
                    <a:lstStyle/>
                    <a:p>
                      <a:pPr>
                        <a:lnSpc>
                          <a:spcPct val="107000"/>
                        </a:lnSpc>
                        <a:spcAft>
                          <a:spcPts val="0"/>
                        </a:spcAft>
                      </a:pPr>
                      <a:r>
                        <a:rPr lang="en-SG" sz="1600" dirty="0">
                          <a:effectLst/>
                          <a:latin typeface="Calibri" panose="020F0502020204030204" pitchFamily="34" charset="0"/>
                          <a:ea typeface="DengXian" panose="02010600030101010101" pitchFamily="2" charset="-122"/>
                          <a:cs typeface="Times New Roman" panose="02020603050405020304" pitchFamily="18" charset="0"/>
                        </a:rPr>
                        <a:t>To rule out cardiac arrhythmias before</a:t>
                      </a:r>
                      <a:r>
                        <a:rPr lang="en-SG" sz="1600" baseline="0" dirty="0">
                          <a:effectLst/>
                          <a:latin typeface="Calibri" panose="020F0502020204030204" pitchFamily="34" charset="0"/>
                          <a:ea typeface="DengXian" panose="02010600030101010101" pitchFamily="2" charset="-122"/>
                          <a:cs typeface="Times New Roman" panose="02020603050405020304" pitchFamily="18" charset="0"/>
                        </a:rPr>
                        <a:t> starting medication</a:t>
                      </a:r>
                    </a:p>
                  </a:txBody>
                  <a:tcPr marL="68580" marR="68580" marT="0" marB="0"/>
                </a:tc>
                <a:extLst>
                  <a:ext uri="{0D108BD9-81ED-4DB2-BD59-A6C34878D82A}">
                    <a16:rowId xmlns:a16="http://schemas.microsoft.com/office/drawing/2014/main" val="307153111"/>
                  </a:ext>
                </a:extLst>
              </a:tr>
            </a:tbl>
          </a:graphicData>
        </a:graphic>
      </p:graphicFrame>
    </p:spTree>
    <p:extLst>
      <p:ext uri="{BB962C8B-B14F-4D97-AF65-F5344CB8AC3E}">
        <p14:creationId xmlns:p14="http://schemas.microsoft.com/office/powerpoint/2010/main" val="118118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B1C7-3D8C-48F7-9A5B-34DBDA38B928}"/>
              </a:ext>
            </a:extLst>
          </p:cNvPr>
          <p:cNvSpPr>
            <a:spLocks noGrp="1"/>
          </p:cNvSpPr>
          <p:nvPr>
            <p:ph type="title"/>
          </p:nvPr>
        </p:nvSpPr>
        <p:spPr>
          <a:xfrm>
            <a:off x="423081" y="286604"/>
            <a:ext cx="11477767" cy="668740"/>
          </a:xfrm>
        </p:spPr>
        <p:txBody>
          <a:bodyPr>
            <a:noAutofit/>
          </a:bodyPr>
          <a:lstStyle/>
          <a:p>
            <a:br>
              <a:rPr lang="en-SG" sz="3600" dirty="0"/>
            </a:br>
            <a:r>
              <a:rPr lang="en-SG" sz="3800" dirty="0"/>
              <a:t>Dennis fulfils the DSM-5 Diagnostic Criteria of OCD</a:t>
            </a:r>
            <a:r>
              <a:rPr lang="en-SG" sz="3800" b="0" dirty="0"/>
              <a:t> </a:t>
            </a:r>
            <a:r>
              <a:rPr lang="en-SG" sz="2800" b="0" dirty="0"/>
              <a:t>(simplified)</a:t>
            </a:r>
            <a:r>
              <a:rPr lang="en-SG" sz="2800" b="0" baseline="30000" dirty="0"/>
              <a:t>1</a:t>
            </a:r>
            <a:endParaRPr lang="en-SG" sz="3600" b="0" baseline="30000" dirty="0"/>
          </a:p>
        </p:txBody>
      </p:sp>
      <p:graphicFrame>
        <p:nvGraphicFramePr>
          <p:cNvPr id="4" name="Table 4">
            <a:extLst>
              <a:ext uri="{FF2B5EF4-FFF2-40B4-BE49-F238E27FC236}">
                <a16:creationId xmlns:a16="http://schemas.microsoft.com/office/drawing/2014/main" id="{F3DAE0F0-1D7E-41CA-9A0D-FF9A51CEF586}"/>
              </a:ext>
            </a:extLst>
          </p:cNvPr>
          <p:cNvGraphicFramePr>
            <a:graphicFrameLocks noGrp="1"/>
          </p:cNvGraphicFramePr>
          <p:nvPr>
            <p:ph idx="1"/>
            <p:extLst>
              <p:ext uri="{D42A27DB-BD31-4B8C-83A1-F6EECF244321}">
                <p14:modId xmlns:p14="http://schemas.microsoft.com/office/powerpoint/2010/main" val="3038983725"/>
              </p:ext>
            </p:extLst>
          </p:nvPr>
        </p:nvGraphicFramePr>
        <p:xfrm>
          <a:off x="167564" y="955344"/>
          <a:ext cx="11988800" cy="4643437"/>
        </p:xfrm>
        <a:graphic>
          <a:graphicData uri="http://schemas.openxmlformats.org/drawingml/2006/table">
            <a:tbl>
              <a:tblPr firstRow="1" bandRow="1">
                <a:tableStyleId>{69CF1AB2-1976-4502-BF36-3FF5EA218861}</a:tableStyleId>
              </a:tblPr>
              <a:tblGrid>
                <a:gridCol w="3108960">
                  <a:extLst>
                    <a:ext uri="{9D8B030D-6E8A-4147-A177-3AD203B41FA5}">
                      <a16:colId xmlns:a16="http://schemas.microsoft.com/office/drawing/2014/main" val="113466429"/>
                    </a:ext>
                  </a:extLst>
                </a:gridCol>
                <a:gridCol w="8392160">
                  <a:extLst>
                    <a:ext uri="{9D8B030D-6E8A-4147-A177-3AD203B41FA5}">
                      <a16:colId xmlns:a16="http://schemas.microsoft.com/office/drawing/2014/main" val="2766819154"/>
                    </a:ext>
                  </a:extLst>
                </a:gridCol>
                <a:gridCol w="487680">
                  <a:extLst>
                    <a:ext uri="{9D8B030D-6E8A-4147-A177-3AD203B41FA5}">
                      <a16:colId xmlns:a16="http://schemas.microsoft.com/office/drawing/2014/main" val="2130998158"/>
                    </a:ext>
                  </a:extLst>
                </a:gridCol>
              </a:tblGrid>
              <a:tr h="370840">
                <a:tc>
                  <a:txBody>
                    <a:bodyPr/>
                    <a:lstStyle/>
                    <a:p>
                      <a:pPr>
                        <a:lnSpc>
                          <a:spcPct val="107000"/>
                        </a:lnSpc>
                        <a:spcAft>
                          <a:spcPts val="0"/>
                        </a:spcAft>
                      </a:pPr>
                      <a:endParaRPr lang="en-SG" sz="1600" b="1" dirty="0">
                        <a:effectLst/>
                        <a:latin typeface="+mn-lt"/>
                        <a:ea typeface="DengXian" panose="02010600030101010101" pitchFamily="2" charset="-122"/>
                        <a:cs typeface="Times New Roman" panose="02020603050405020304" pitchFamily="18" charset="0"/>
                      </a:endParaRPr>
                    </a:p>
                    <a:p>
                      <a:pPr>
                        <a:lnSpc>
                          <a:spcPct val="107000"/>
                        </a:lnSpc>
                        <a:spcAft>
                          <a:spcPts val="0"/>
                        </a:spcAft>
                      </a:pPr>
                      <a:r>
                        <a:rPr lang="en-SG" sz="1600" b="1" dirty="0">
                          <a:effectLst/>
                          <a:latin typeface="+mn-lt"/>
                          <a:ea typeface="DengXian" panose="02010600030101010101" pitchFamily="2" charset="-122"/>
                          <a:cs typeface="Times New Roman" panose="02020603050405020304" pitchFamily="18" charset="0"/>
                        </a:rPr>
                        <a:t>A. Presence of Obsessions, Compulsions, or both:</a:t>
                      </a:r>
                      <a:endParaRPr lang="en-SG" sz="16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dirty="0">
                          <a:solidFill>
                            <a:srgbClr val="000000"/>
                          </a:solidFill>
                          <a:effectLst/>
                          <a:latin typeface="Calibri Light" panose="020F0302020204030204" pitchFamily="34" charset="0"/>
                          <a:cs typeface="Calibri Light" panose="020F0302020204030204" pitchFamily="34" charset="0"/>
                        </a:rPr>
                        <a:t>Obsessions are defined by </a:t>
                      </a:r>
                      <a:r>
                        <a:rPr lang="en-US" sz="1600" b="1" i="0" dirty="0">
                          <a:solidFill>
                            <a:srgbClr val="000000"/>
                          </a:solidFill>
                          <a:effectLst/>
                          <a:latin typeface="Calibri Light" panose="020F0302020204030204" pitchFamily="34" charset="0"/>
                          <a:cs typeface="Calibri Light" panose="020F0302020204030204" pitchFamily="34" charset="0"/>
                        </a:rPr>
                        <a:t>(1)</a:t>
                      </a:r>
                      <a:r>
                        <a:rPr lang="en-US" sz="1600" b="0" i="0" dirty="0">
                          <a:solidFill>
                            <a:srgbClr val="000000"/>
                          </a:solidFill>
                          <a:effectLst/>
                          <a:latin typeface="Calibri Light" panose="020F0302020204030204" pitchFamily="34" charset="0"/>
                          <a:cs typeface="Calibri Light" panose="020F0302020204030204" pitchFamily="34" charset="0"/>
                        </a:rPr>
                        <a:t> and </a:t>
                      </a:r>
                      <a:r>
                        <a:rPr lang="en-US" sz="1600" b="1" i="0" dirty="0">
                          <a:solidFill>
                            <a:srgbClr val="000000"/>
                          </a:solidFill>
                          <a:effectLst/>
                          <a:latin typeface="Calibri Light" panose="020F0302020204030204" pitchFamily="34" charset="0"/>
                          <a:cs typeface="Calibri Light" panose="020F0302020204030204" pitchFamily="34" charset="0"/>
                        </a:rPr>
                        <a:t>(2)</a:t>
                      </a:r>
                      <a:r>
                        <a:rPr lang="en-US" sz="1600" b="0" i="0" dirty="0">
                          <a:solidFill>
                            <a:srgbClr val="000000"/>
                          </a:solidFill>
                          <a:effectLst/>
                          <a:latin typeface="Calibri Light" panose="020F0302020204030204" pitchFamily="34" charset="0"/>
                          <a:cs typeface="Calibri Light" panose="020F0302020204030204" pitchFamily="34" charset="0"/>
                        </a:rPr>
                        <a:t>:</a:t>
                      </a:r>
                    </a:p>
                    <a:p>
                      <a:pPr marL="800100" lvl="1" indent="-342900">
                        <a:buFont typeface="+mj-lt"/>
                        <a:buAutoNum type="arabicParenBoth"/>
                      </a:pPr>
                      <a:r>
                        <a:rPr lang="en-US" sz="1600" b="0" i="0" dirty="0">
                          <a:solidFill>
                            <a:srgbClr val="000000"/>
                          </a:solidFill>
                          <a:effectLst/>
                          <a:latin typeface="Calibri Light" panose="020F0302020204030204" pitchFamily="34" charset="0"/>
                          <a:cs typeface="Calibri Light" panose="020F0302020204030204" pitchFamily="34" charset="0"/>
                        </a:rPr>
                        <a:t>Recurrent &amp; persistent </a:t>
                      </a:r>
                      <a:r>
                        <a:rPr lang="en-US" sz="1600" b="1" i="0" dirty="0">
                          <a:solidFill>
                            <a:srgbClr val="000000"/>
                          </a:solidFill>
                          <a:effectLst/>
                          <a:latin typeface="Calibri Light" panose="020F0302020204030204" pitchFamily="34" charset="0"/>
                          <a:cs typeface="Calibri Light" panose="020F0302020204030204" pitchFamily="34" charset="0"/>
                        </a:rPr>
                        <a:t>thoughts, urges, or images </a:t>
                      </a:r>
                      <a:r>
                        <a:rPr lang="en-US" sz="1600" b="0" i="0" dirty="0">
                          <a:solidFill>
                            <a:srgbClr val="000000"/>
                          </a:solidFill>
                          <a:effectLst/>
                          <a:latin typeface="Calibri Light" panose="020F0302020204030204" pitchFamily="34" charset="0"/>
                          <a:cs typeface="Calibri Light" panose="020F0302020204030204" pitchFamily="34" charset="0"/>
                        </a:rPr>
                        <a:t>that are </a:t>
                      </a:r>
                      <a:r>
                        <a:rPr lang="en-US" sz="1600" b="1" i="0" dirty="0">
                          <a:solidFill>
                            <a:srgbClr val="000000"/>
                          </a:solidFill>
                          <a:effectLst/>
                          <a:latin typeface="Calibri Light" panose="020F0302020204030204" pitchFamily="34" charset="0"/>
                          <a:cs typeface="Calibri Light" panose="020F0302020204030204" pitchFamily="34" charset="0"/>
                        </a:rPr>
                        <a:t>intrusive </a:t>
                      </a:r>
                      <a:r>
                        <a:rPr lang="en-US" sz="1600" b="0" i="0" dirty="0">
                          <a:solidFill>
                            <a:srgbClr val="000000"/>
                          </a:solidFill>
                          <a:effectLst/>
                          <a:latin typeface="Calibri Light" panose="020F0302020204030204" pitchFamily="34" charset="0"/>
                          <a:cs typeface="Calibri Light" panose="020F0302020204030204" pitchFamily="34" charset="0"/>
                        </a:rPr>
                        <a:t>and unwanted, and causing marked anxiety or </a:t>
                      </a:r>
                      <a:r>
                        <a:rPr lang="en-US" sz="1600" b="1" i="0" dirty="0">
                          <a:solidFill>
                            <a:srgbClr val="000000"/>
                          </a:solidFill>
                          <a:effectLst/>
                          <a:latin typeface="Calibri Light" panose="020F0302020204030204" pitchFamily="34" charset="0"/>
                          <a:cs typeface="Calibri Light" panose="020F0302020204030204" pitchFamily="34" charset="0"/>
                        </a:rPr>
                        <a:t>distress</a:t>
                      </a:r>
                      <a:r>
                        <a:rPr lang="en-US" sz="1600" b="0" i="0" dirty="0">
                          <a:solidFill>
                            <a:srgbClr val="000000"/>
                          </a:solidFill>
                          <a:effectLst/>
                          <a:latin typeface="Calibri Light" panose="020F0302020204030204" pitchFamily="34" charset="0"/>
                          <a:cs typeface="Calibri Light" panose="020F0302020204030204" pitchFamily="34" charset="0"/>
                        </a:rPr>
                        <a:t>.</a:t>
                      </a:r>
                    </a:p>
                    <a:p>
                      <a:pPr marL="800100" lvl="1" indent="-342900">
                        <a:buFont typeface="+mj-lt"/>
                        <a:buAutoNum type="arabicParenBoth"/>
                      </a:pPr>
                      <a:r>
                        <a:rPr lang="en-US" sz="1600" b="0" i="0" dirty="0">
                          <a:solidFill>
                            <a:srgbClr val="000000"/>
                          </a:solidFill>
                          <a:effectLst/>
                          <a:latin typeface="Calibri Light" panose="020F0302020204030204" pitchFamily="34" charset="0"/>
                          <a:cs typeface="Calibri Light" panose="020F0302020204030204" pitchFamily="34" charset="0"/>
                        </a:rPr>
                        <a:t>The individual attempts to ignore or suppress such thoughts, urges, or images, or to neutralize them with some other thought or action (i.e., by performing a compulsion).</a:t>
                      </a:r>
                    </a:p>
                  </a:txBody>
                  <a:tcPr marL="68580" marR="68580" marT="0" marB="0"/>
                </a:tc>
                <a:tc>
                  <a:txBody>
                    <a:bodyPr/>
                    <a:lstStyle/>
                    <a:p>
                      <a:pPr algn="ctr">
                        <a:lnSpc>
                          <a:spcPct val="107000"/>
                        </a:lnSpc>
                        <a:spcAft>
                          <a:spcPts val="0"/>
                        </a:spcAft>
                      </a:pPr>
                      <a:r>
                        <a:rPr lang="en-SG" sz="1600" b="0" dirty="0">
                          <a:effectLst/>
                          <a:latin typeface="+mn-lt"/>
                          <a:ea typeface="DengXian" panose="02010600030101010101" pitchFamily="2" charset="-122"/>
                          <a:cs typeface="Times New Roman" panose="02020603050405020304" pitchFamily="18" charset="0"/>
                        </a:rPr>
                        <a:t>√</a:t>
                      </a:r>
                    </a:p>
                  </a:txBody>
                  <a:tcPr marL="68580" marR="68580" marT="0" marB="0"/>
                </a:tc>
                <a:extLst>
                  <a:ext uri="{0D108BD9-81ED-4DB2-BD59-A6C34878D82A}">
                    <a16:rowId xmlns:a16="http://schemas.microsoft.com/office/drawing/2014/main" val="1685665826"/>
                  </a:ext>
                </a:extLst>
              </a:tr>
              <a:tr h="370840">
                <a:tc>
                  <a:txBody>
                    <a:bodyPr/>
                    <a:lstStyle/>
                    <a:p>
                      <a:pPr marL="495300">
                        <a:lnSpc>
                          <a:spcPct val="107000"/>
                        </a:lnSpc>
                        <a:spcAft>
                          <a:spcPts val="0"/>
                        </a:spcAft>
                      </a:pPr>
                      <a:r>
                        <a:rPr lang="en-SG" sz="1600" b="1" dirty="0">
                          <a:effectLst/>
                          <a:latin typeface="+mn-lt"/>
                          <a:ea typeface="DengXian" panose="02010600030101010101" pitchFamily="2" charset="-122"/>
                          <a:cs typeface="Times New Roman" panose="02020603050405020304" pitchFamily="18" charset="0"/>
                        </a:rPr>
                        <a:t> </a:t>
                      </a:r>
                      <a:endParaRPr lang="en-SG" sz="16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dirty="0">
                          <a:solidFill>
                            <a:srgbClr val="000000"/>
                          </a:solidFill>
                          <a:effectLst/>
                          <a:latin typeface="Calibri Light" panose="020F0302020204030204" pitchFamily="34" charset="0"/>
                          <a:cs typeface="Calibri Light" panose="020F0302020204030204" pitchFamily="34" charset="0"/>
                        </a:rPr>
                        <a:t>Compulsions are defined by </a:t>
                      </a:r>
                      <a:r>
                        <a:rPr lang="en-US" sz="1600" b="1" i="0" dirty="0">
                          <a:solidFill>
                            <a:srgbClr val="000000"/>
                          </a:solidFill>
                          <a:effectLst/>
                          <a:latin typeface="Calibri Light" panose="020F0302020204030204" pitchFamily="34" charset="0"/>
                          <a:cs typeface="Calibri Light" panose="020F0302020204030204" pitchFamily="34" charset="0"/>
                        </a:rPr>
                        <a:t>(1)</a:t>
                      </a:r>
                      <a:r>
                        <a:rPr lang="en-US" sz="1600" b="0" i="0" dirty="0">
                          <a:solidFill>
                            <a:srgbClr val="000000"/>
                          </a:solidFill>
                          <a:effectLst/>
                          <a:latin typeface="Calibri Light" panose="020F0302020204030204" pitchFamily="34" charset="0"/>
                          <a:cs typeface="Calibri Light" panose="020F0302020204030204" pitchFamily="34" charset="0"/>
                        </a:rPr>
                        <a:t> and </a:t>
                      </a:r>
                      <a:r>
                        <a:rPr lang="en-US" sz="1600" b="1" i="0" dirty="0">
                          <a:solidFill>
                            <a:srgbClr val="000000"/>
                          </a:solidFill>
                          <a:effectLst/>
                          <a:latin typeface="Calibri Light" panose="020F0302020204030204" pitchFamily="34" charset="0"/>
                          <a:cs typeface="Calibri Light" panose="020F0302020204030204" pitchFamily="34" charset="0"/>
                        </a:rPr>
                        <a:t>(2)</a:t>
                      </a:r>
                      <a:r>
                        <a:rPr lang="en-US" sz="1600" b="0" i="0" dirty="0">
                          <a:solidFill>
                            <a:srgbClr val="000000"/>
                          </a:solidFill>
                          <a:effectLst/>
                          <a:latin typeface="Calibri Light" panose="020F0302020204030204" pitchFamily="34" charset="0"/>
                          <a:cs typeface="Calibri Light" panose="020F0302020204030204" pitchFamily="34" charset="0"/>
                        </a:rPr>
                        <a:t>:</a:t>
                      </a:r>
                    </a:p>
                    <a:p>
                      <a:pPr lvl="1">
                        <a:buFont typeface="+mj-lt"/>
                        <a:buNone/>
                      </a:pPr>
                      <a:r>
                        <a:rPr lang="en-US" sz="1600" b="1" i="0" dirty="0">
                          <a:solidFill>
                            <a:srgbClr val="000000"/>
                          </a:solidFill>
                          <a:effectLst/>
                          <a:latin typeface="Calibri Light" panose="020F0302020204030204" pitchFamily="34" charset="0"/>
                          <a:cs typeface="Calibri Light" panose="020F0302020204030204" pitchFamily="34" charset="0"/>
                        </a:rPr>
                        <a:t>(1) Repetitive behaviors</a:t>
                      </a:r>
                      <a:r>
                        <a:rPr lang="en-US" sz="1600" b="0" i="0" dirty="0">
                          <a:solidFill>
                            <a:srgbClr val="000000"/>
                          </a:solidFill>
                          <a:effectLst/>
                          <a:latin typeface="Calibri Light" panose="020F0302020204030204" pitchFamily="34" charset="0"/>
                          <a:cs typeface="Calibri Light" panose="020F0302020204030204" pitchFamily="34" charset="0"/>
                        </a:rPr>
                        <a:t> (e.g., hand washing, ordering, checking) or mental acts (e.g., praying, counting, repeating words silently) that the individual feels driven to perform in response to an obsession.</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600" b="0" i="0" dirty="0">
                          <a:solidFill>
                            <a:srgbClr val="000000"/>
                          </a:solidFill>
                          <a:effectLst/>
                          <a:latin typeface="Calibri Light" panose="020F0302020204030204" pitchFamily="34" charset="0"/>
                          <a:cs typeface="Calibri Light" panose="020F0302020204030204" pitchFamily="34" charset="0"/>
                        </a:rPr>
                        <a:t>(2) The behaviors or mental acts are aimed at preventing or reducing anxiety or distress, or preventing some dreaded event or situation; however, these behaviors or mental acts are not connected in a realistic way with what they are designed to neutralize or prevent, or are clearly excessive. (Note: Young children may not be able to articulate the aims of these behaviors or mental acts.)</a:t>
                      </a:r>
                      <a:endParaRPr lang="en-SG" sz="1600" dirty="0">
                        <a:latin typeface="Calibri Light" panose="020F0302020204030204" pitchFamily="34" charset="0"/>
                        <a:cs typeface="Calibri Light" panose="020F0302020204030204" pitchFamily="34" charset="0"/>
                      </a:endParaRPr>
                    </a:p>
                  </a:txBody>
                  <a:tcPr marL="68580" marR="68580" marT="0" marB="0"/>
                </a:tc>
                <a:tc>
                  <a:txBody>
                    <a:bodyPr/>
                    <a:lstStyle/>
                    <a:p>
                      <a:pPr algn="ctr">
                        <a:lnSpc>
                          <a:spcPct val="107000"/>
                        </a:lnSpc>
                        <a:spcAft>
                          <a:spcPts val="0"/>
                        </a:spcAft>
                      </a:pPr>
                      <a:r>
                        <a:rPr lang="en-SG" sz="1600" dirty="0">
                          <a:effectLst/>
                          <a:latin typeface="+mn-lt"/>
                          <a:ea typeface="DengXian" panose="02010600030101010101" pitchFamily="2" charset="-122"/>
                          <a:cs typeface="Times New Roman" panose="02020603050405020304" pitchFamily="18" charset="0"/>
                        </a:rPr>
                        <a:t>√</a:t>
                      </a:r>
                    </a:p>
                  </a:txBody>
                  <a:tcPr marL="68580" marR="68580" marT="0" marB="0"/>
                </a:tc>
                <a:extLst>
                  <a:ext uri="{0D108BD9-81ED-4DB2-BD59-A6C34878D82A}">
                    <a16:rowId xmlns:a16="http://schemas.microsoft.com/office/drawing/2014/main" val="3386446310"/>
                  </a:ext>
                </a:extLst>
              </a:tr>
              <a:tr h="370840">
                <a:tc>
                  <a:txBody>
                    <a:bodyPr/>
                    <a:lstStyle/>
                    <a:p>
                      <a:pPr>
                        <a:lnSpc>
                          <a:spcPct val="107000"/>
                        </a:lnSpc>
                        <a:spcAft>
                          <a:spcPts val="0"/>
                        </a:spcAft>
                      </a:pPr>
                      <a:r>
                        <a:rPr lang="en-SG" sz="1600" b="1" dirty="0">
                          <a:effectLst/>
                          <a:latin typeface="+mn-lt"/>
                          <a:ea typeface="DengXian" panose="02010600030101010101" pitchFamily="2" charset="-122"/>
                          <a:cs typeface="Times New Roman" panose="02020603050405020304" pitchFamily="18" charset="0"/>
                        </a:rPr>
                        <a:t>B. Function</a:t>
                      </a:r>
                      <a:endParaRPr lang="en-SG" sz="16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SG" sz="1600" dirty="0">
                          <a:effectLst/>
                          <a:latin typeface="+mn-lt"/>
                          <a:ea typeface="DengXian" panose="02010600030101010101" pitchFamily="2" charset="-122"/>
                          <a:cs typeface="Times New Roman" panose="02020603050405020304" pitchFamily="18" charset="0"/>
                        </a:rPr>
                        <a:t>Time-consuming (taking more than an hour) </a:t>
                      </a:r>
                    </a:p>
                    <a:p>
                      <a:pPr>
                        <a:lnSpc>
                          <a:spcPct val="107000"/>
                        </a:lnSpc>
                        <a:spcAft>
                          <a:spcPts val="0"/>
                        </a:spcAft>
                      </a:pPr>
                      <a:r>
                        <a:rPr lang="en-SG" sz="1600" dirty="0">
                          <a:effectLst/>
                          <a:latin typeface="+mn-lt"/>
                          <a:ea typeface="DengXian" panose="02010600030101010101" pitchFamily="2" charset="-122"/>
                          <a:cs typeface="Times New Roman" panose="02020603050405020304" pitchFamily="18" charset="0"/>
                        </a:rPr>
                        <a:t>Leading to social / occupational dysfunction or significant distress</a:t>
                      </a:r>
                    </a:p>
                  </a:txBody>
                  <a:tcPr marL="68580" marR="68580" marT="0" marB="0"/>
                </a:tc>
                <a:tc>
                  <a:txBody>
                    <a:bodyPr/>
                    <a:lstStyle/>
                    <a:p>
                      <a:pPr algn="ctr">
                        <a:lnSpc>
                          <a:spcPct val="107000"/>
                        </a:lnSpc>
                        <a:spcAft>
                          <a:spcPts val="0"/>
                        </a:spcAft>
                      </a:pPr>
                      <a:r>
                        <a:rPr lang="en-SG" sz="1600" dirty="0">
                          <a:effectLst/>
                          <a:latin typeface="+mn-lt"/>
                          <a:ea typeface="DengXian" panose="02010600030101010101" pitchFamily="2" charset="-122"/>
                          <a:cs typeface="Times New Roman" panose="02020603050405020304" pitchFamily="18" charset="0"/>
                        </a:rPr>
                        <a:t>√</a:t>
                      </a:r>
                    </a:p>
                  </a:txBody>
                  <a:tcPr marL="68580" marR="68580" marT="0" marB="0"/>
                </a:tc>
                <a:extLst>
                  <a:ext uri="{0D108BD9-81ED-4DB2-BD59-A6C34878D82A}">
                    <a16:rowId xmlns:a16="http://schemas.microsoft.com/office/drawing/2014/main" val="3430952465"/>
                  </a:ext>
                </a:extLst>
              </a:tr>
              <a:tr h="314450">
                <a:tc>
                  <a:txBody>
                    <a:bodyPr/>
                    <a:lstStyle/>
                    <a:p>
                      <a:pPr>
                        <a:lnSpc>
                          <a:spcPct val="107000"/>
                        </a:lnSpc>
                        <a:spcAft>
                          <a:spcPts val="0"/>
                        </a:spcAft>
                      </a:pPr>
                      <a:r>
                        <a:rPr lang="en-SG" sz="1600" b="1" dirty="0">
                          <a:effectLst/>
                          <a:latin typeface="+mn-lt"/>
                          <a:ea typeface="DengXian" panose="02010600030101010101" pitchFamily="2" charset="-122"/>
                          <a:cs typeface="Times New Roman" panose="02020603050405020304" pitchFamily="18" charset="0"/>
                        </a:rPr>
                        <a:t>C. Exclude organic disorders</a:t>
                      </a:r>
                      <a:endParaRPr lang="en-SG" sz="16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SG" sz="1600" dirty="0">
                          <a:effectLst/>
                          <a:latin typeface="+mn-lt"/>
                          <a:ea typeface="DengXian" panose="02010600030101010101" pitchFamily="2" charset="-122"/>
                          <a:cs typeface="Times New Roman" panose="02020603050405020304" pitchFamily="18" charset="0"/>
                        </a:rPr>
                        <a:t>Exclude other medical conditions, side effects of medications or substance use disorder </a:t>
                      </a:r>
                    </a:p>
                  </a:txBody>
                  <a:tcPr marL="68580" marR="68580" marT="0" marB="0"/>
                </a:tc>
                <a:tc>
                  <a:txBody>
                    <a:bodyPr/>
                    <a:lstStyle/>
                    <a:p>
                      <a:pPr algn="ctr">
                        <a:lnSpc>
                          <a:spcPct val="107000"/>
                        </a:lnSpc>
                        <a:spcAft>
                          <a:spcPts val="0"/>
                        </a:spcAft>
                      </a:pPr>
                      <a:r>
                        <a:rPr lang="en-SG" sz="1600" dirty="0">
                          <a:effectLst/>
                          <a:latin typeface="+mn-lt"/>
                          <a:ea typeface="DengXian" panose="02010600030101010101" pitchFamily="2" charset="-122"/>
                          <a:cs typeface="Times New Roman" panose="02020603050405020304" pitchFamily="18" charset="0"/>
                        </a:rPr>
                        <a:t>√</a:t>
                      </a:r>
                    </a:p>
                  </a:txBody>
                  <a:tcPr marL="68580" marR="68580" marT="0" marB="0"/>
                </a:tc>
                <a:extLst>
                  <a:ext uri="{0D108BD9-81ED-4DB2-BD59-A6C34878D82A}">
                    <a16:rowId xmlns:a16="http://schemas.microsoft.com/office/drawing/2014/main" val="433243624"/>
                  </a:ext>
                </a:extLst>
              </a:tr>
              <a:tr h="370840">
                <a:tc>
                  <a:txBody>
                    <a:bodyPr/>
                    <a:lstStyle/>
                    <a:p>
                      <a:pPr>
                        <a:lnSpc>
                          <a:spcPct val="107000"/>
                        </a:lnSpc>
                        <a:spcAft>
                          <a:spcPts val="0"/>
                        </a:spcAft>
                      </a:pPr>
                      <a:r>
                        <a:rPr lang="en-SG" sz="1600" b="1" dirty="0">
                          <a:effectLst/>
                          <a:latin typeface="+mn-lt"/>
                          <a:ea typeface="DengXian" panose="02010600030101010101" pitchFamily="2" charset="-122"/>
                          <a:cs typeface="Times New Roman" panose="02020603050405020304" pitchFamily="18" charset="0"/>
                        </a:rPr>
                        <a:t>D. Exclude other mental disorders </a:t>
                      </a:r>
                      <a:endParaRPr lang="en-SG" sz="16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SG" sz="1600" dirty="0">
                          <a:effectLst/>
                          <a:latin typeface="+mn-lt"/>
                          <a:ea typeface="DengXian" panose="02010600030101010101" pitchFamily="2" charset="-122"/>
                          <a:cs typeface="Times New Roman" panose="02020603050405020304" pitchFamily="18" charset="0"/>
                        </a:rPr>
                        <a:t>Exclude all other mental disorders </a:t>
                      </a:r>
                      <a:r>
                        <a:rPr lang="en-SG" sz="1400" dirty="0">
                          <a:effectLst/>
                          <a:latin typeface="+mn-lt"/>
                          <a:ea typeface="DengXian" panose="02010600030101010101" pitchFamily="2" charset="-122"/>
                          <a:cs typeface="Times New Roman" panose="02020603050405020304" pitchFamily="18" charset="0"/>
                        </a:rPr>
                        <a:t>(e.g. GAD, delusion, depression, psychosis, ASD, eating disorder etc)</a:t>
                      </a:r>
                      <a:endParaRPr lang="en-SG" sz="16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SG" sz="1600" dirty="0">
                          <a:effectLst/>
                          <a:latin typeface="+mn-lt"/>
                          <a:ea typeface="DengXian" panose="02010600030101010101" pitchFamily="2" charset="-122"/>
                          <a:cs typeface="Times New Roman" panose="02020603050405020304" pitchFamily="18" charset="0"/>
                        </a:rPr>
                        <a:t>√</a:t>
                      </a:r>
                    </a:p>
                  </a:txBody>
                  <a:tcPr marL="68580" marR="68580" marT="0" marB="0"/>
                </a:tc>
                <a:extLst>
                  <a:ext uri="{0D108BD9-81ED-4DB2-BD59-A6C34878D82A}">
                    <a16:rowId xmlns:a16="http://schemas.microsoft.com/office/drawing/2014/main" val="2936864078"/>
                  </a:ext>
                </a:extLst>
              </a:tr>
            </a:tbl>
          </a:graphicData>
        </a:graphic>
      </p:graphicFrame>
    </p:spTree>
    <p:extLst>
      <p:ext uri="{BB962C8B-B14F-4D97-AF65-F5344CB8AC3E}">
        <p14:creationId xmlns:p14="http://schemas.microsoft.com/office/powerpoint/2010/main" val="89630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EC49-4A5B-E220-5D49-34AEE99002CC}"/>
              </a:ext>
            </a:extLst>
          </p:cNvPr>
          <p:cNvSpPr>
            <a:spLocks noGrp="1"/>
          </p:cNvSpPr>
          <p:nvPr>
            <p:ph type="title"/>
          </p:nvPr>
        </p:nvSpPr>
        <p:spPr/>
        <p:txBody>
          <a:bodyPr>
            <a:normAutofit/>
          </a:bodyPr>
          <a:lstStyle/>
          <a:p>
            <a:r>
              <a:rPr lang="en-SG" sz="4400" b="1" dirty="0">
                <a:solidFill>
                  <a:srgbClr val="000000"/>
                </a:solidFill>
                <a:effectLst/>
                <a:latin typeface="Calibri Light" panose="020F0302020204030204" pitchFamily="34" charset="0"/>
                <a:cs typeface="Calibri Light" panose="020F0302020204030204" pitchFamily="34" charset="0"/>
              </a:rPr>
              <a:t>Obsessive-Compulsive and Related Disorders</a:t>
            </a:r>
            <a:endParaRPr lang="en-SG" sz="44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8312CCC6-DDE0-A529-05FF-E710E0978304}"/>
              </a:ext>
            </a:extLst>
          </p:cNvPr>
          <p:cNvSpPr>
            <a:spLocks noGrp="1"/>
          </p:cNvSpPr>
          <p:nvPr>
            <p:ph idx="1"/>
          </p:nvPr>
        </p:nvSpPr>
        <p:spPr/>
        <p:txBody>
          <a:bodyPr>
            <a:normAutofit fontScale="92500" lnSpcReduction="20000"/>
          </a:bodyPr>
          <a:lstStyle/>
          <a:p>
            <a:r>
              <a:rPr lang="en-SG" sz="2400" dirty="0">
                <a:solidFill>
                  <a:schemeClr val="tx1"/>
                </a:solidFill>
              </a:rPr>
              <a:t>In DSM-5</a:t>
            </a:r>
            <a:r>
              <a:rPr lang="en-SG" sz="2400" baseline="30000" dirty="0">
                <a:solidFill>
                  <a:schemeClr val="tx1"/>
                </a:solidFill>
              </a:rPr>
              <a:t>1</a:t>
            </a:r>
            <a:r>
              <a:rPr lang="en-SG" sz="2400" dirty="0">
                <a:solidFill>
                  <a:schemeClr val="tx1"/>
                </a:solidFill>
              </a:rPr>
              <a:t>, Obsessive-Compulsive Disorder sits under its own category of </a:t>
            </a:r>
            <a:r>
              <a:rPr lang="en-SG" sz="2400" u="sng" dirty="0">
                <a:solidFill>
                  <a:schemeClr val="tx1"/>
                </a:solidFill>
              </a:rPr>
              <a:t>Obsessive-Compulsive and Related Disorders </a:t>
            </a:r>
            <a:r>
              <a:rPr lang="en-SG" sz="2400" dirty="0">
                <a:solidFill>
                  <a:schemeClr val="tx1"/>
                </a:solidFill>
              </a:rPr>
              <a:t>and within that the following subcategories were placed:</a:t>
            </a:r>
          </a:p>
          <a:p>
            <a:pPr marL="576000" lvl="2">
              <a:lnSpc>
                <a:spcPct val="110000"/>
              </a:lnSpc>
            </a:pPr>
            <a:r>
              <a:rPr lang="en-SG" sz="2100" dirty="0">
                <a:solidFill>
                  <a:srgbClr val="FF0000"/>
                </a:solidFill>
              </a:rPr>
              <a:t>O</a:t>
            </a:r>
            <a:r>
              <a:rPr lang="en-SG" sz="2100" dirty="0">
                <a:solidFill>
                  <a:schemeClr val="tx1"/>
                </a:solidFill>
              </a:rPr>
              <a:t>bsessive</a:t>
            </a:r>
            <a:r>
              <a:rPr lang="en-SG" sz="2100" dirty="0">
                <a:solidFill>
                  <a:srgbClr val="FF0000"/>
                </a:solidFill>
              </a:rPr>
              <a:t>-C</a:t>
            </a:r>
            <a:r>
              <a:rPr lang="en-SG" sz="2100" dirty="0">
                <a:solidFill>
                  <a:schemeClr val="tx1"/>
                </a:solidFill>
              </a:rPr>
              <a:t>ompulsive</a:t>
            </a:r>
            <a:r>
              <a:rPr lang="en-SG" sz="2100" dirty="0">
                <a:solidFill>
                  <a:srgbClr val="FF0000"/>
                </a:solidFill>
              </a:rPr>
              <a:t> D</a:t>
            </a:r>
            <a:r>
              <a:rPr lang="en-SG" sz="2100" dirty="0">
                <a:solidFill>
                  <a:schemeClr val="tx1"/>
                </a:solidFill>
              </a:rPr>
              <a:t>isorder</a:t>
            </a:r>
            <a:r>
              <a:rPr lang="en-SG" sz="2100" dirty="0">
                <a:solidFill>
                  <a:srgbClr val="FF0000"/>
                </a:solidFill>
              </a:rPr>
              <a:t> (OCD)</a:t>
            </a:r>
          </a:p>
          <a:p>
            <a:pPr marL="576000" lvl="2">
              <a:lnSpc>
                <a:spcPct val="110000"/>
              </a:lnSpc>
            </a:pPr>
            <a:r>
              <a:rPr lang="en-SG" sz="2100" dirty="0">
                <a:solidFill>
                  <a:schemeClr val="tx1"/>
                </a:solidFill>
              </a:rPr>
              <a:t>Body Dysmorphic Disorder (BDD)</a:t>
            </a:r>
          </a:p>
          <a:p>
            <a:pPr marL="576000" lvl="2">
              <a:lnSpc>
                <a:spcPct val="110000"/>
              </a:lnSpc>
            </a:pPr>
            <a:r>
              <a:rPr lang="en-SG" sz="2100" dirty="0">
                <a:solidFill>
                  <a:schemeClr val="tx1"/>
                </a:solidFill>
              </a:rPr>
              <a:t>Hoarding Disorder</a:t>
            </a:r>
          </a:p>
          <a:p>
            <a:pPr marL="576000" lvl="2">
              <a:lnSpc>
                <a:spcPct val="110000"/>
              </a:lnSpc>
            </a:pPr>
            <a:r>
              <a:rPr lang="en-SG" sz="2100" dirty="0">
                <a:solidFill>
                  <a:schemeClr val="tx1"/>
                </a:solidFill>
              </a:rPr>
              <a:t>Trichotillomania</a:t>
            </a:r>
          </a:p>
          <a:p>
            <a:pPr marL="576000" lvl="2">
              <a:lnSpc>
                <a:spcPct val="110000"/>
              </a:lnSpc>
            </a:pPr>
            <a:r>
              <a:rPr lang="en-SG" sz="2100" dirty="0">
                <a:solidFill>
                  <a:schemeClr val="tx1"/>
                </a:solidFill>
              </a:rPr>
              <a:t>Excoriation (Skin Picking) Disorder</a:t>
            </a:r>
          </a:p>
          <a:p>
            <a:pPr marL="576000" lvl="2">
              <a:lnSpc>
                <a:spcPct val="110000"/>
              </a:lnSpc>
            </a:pPr>
            <a:r>
              <a:rPr lang="en-SG" sz="2100" dirty="0">
                <a:solidFill>
                  <a:schemeClr val="tx1"/>
                </a:solidFill>
              </a:rPr>
              <a:t>Substance/Medication-induced Obsessive-Compulsive and related Disorder</a:t>
            </a:r>
          </a:p>
          <a:p>
            <a:pPr marL="576000" lvl="2">
              <a:lnSpc>
                <a:spcPct val="110000"/>
              </a:lnSpc>
            </a:pPr>
            <a:r>
              <a:rPr lang="en-SG" sz="2100" dirty="0">
                <a:solidFill>
                  <a:schemeClr val="tx1"/>
                </a:solidFill>
              </a:rPr>
              <a:t>Obsessive-Compulsive and Related Disorder due to another medical condition</a:t>
            </a:r>
          </a:p>
          <a:p>
            <a:pPr marL="576000" lvl="2">
              <a:lnSpc>
                <a:spcPct val="110000"/>
              </a:lnSpc>
            </a:pPr>
            <a:r>
              <a:rPr lang="en-SG" sz="2100" dirty="0">
                <a:solidFill>
                  <a:schemeClr val="tx1"/>
                </a:solidFill>
              </a:rPr>
              <a:t>Other specified Obsessive-Compulsive and Related Disorder</a:t>
            </a:r>
          </a:p>
          <a:p>
            <a:pPr marL="576000" lvl="2">
              <a:lnSpc>
                <a:spcPct val="110000"/>
              </a:lnSpc>
            </a:pPr>
            <a:r>
              <a:rPr lang="en-SG" sz="2100" dirty="0">
                <a:solidFill>
                  <a:schemeClr val="tx1"/>
                </a:solidFill>
              </a:rPr>
              <a:t>Unspecified Obsessive-Compulsive and Related Disorder</a:t>
            </a:r>
          </a:p>
          <a:p>
            <a:endParaRPr lang="en-SG" dirty="0"/>
          </a:p>
        </p:txBody>
      </p:sp>
    </p:spTree>
    <p:extLst>
      <p:ext uri="{BB962C8B-B14F-4D97-AF65-F5344CB8AC3E}">
        <p14:creationId xmlns:p14="http://schemas.microsoft.com/office/powerpoint/2010/main" val="328599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B1C7-3D8C-48F7-9A5B-34DBDA38B928}"/>
              </a:ext>
            </a:extLst>
          </p:cNvPr>
          <p:cNvSpPr>
            <a:spLocks noGrp="1"/>
          </p:cNvSpPr>
          <p:nvPr>
            <p:ph type="title"/>
          </p:nvPr>
        </p:nvSpPr>
        <p:spPr/>
        <p:txBody>
          <a:bodyPr>
            <a:noAutofit/>
          </a:bodyPr>
          <a:lstStyle/>
          <a:p>
            <a:br>
              <a:rPr lang="en-SG" sz="3600" dirty="0"/>
            </a:br>
            <a:r>
              <a:rPr lang="en-SG" sz="4400" dirty="0"/>
              <a:t>Differential Diagnosis</a:t>
            </a:r>
            <a:endParaRPr lang="en-SG" sz="3600" b="0" baseline="30000" dirty="0"/>
          </a:p>
        </p:txBody>
      </p:sp>
      <p:graphicFrame>
        <p:nvGraphicFramePr>
          <p:cNvPr id="4" name="Table 4">
            <a:extLst>
              <a:ext uri="{FF2B5EF4-FFF2-40B4-BE49-F238E27FC236}">
                <a16:creationId xmlns:a16="http://schemas.microsoft.com/office/drawing/2014/main" id="{F3DAE0F0-1D7E-41CA-9A0D-FF9A51CEF586}"/>
              </a:ext>
            </a:extLst>
          </p:cNvPr>
          <p:cNvGraphicFramePr>
            <a:graphicFrameLocks noGrp="1"/>
          </p:cNvGraphicFramePr>
          <p:nvPr>
            <p:ph idx="1"/>
            <p:extLst>
              <p:ext uri="{D42A27DB-BD31-4B8C-83A1-F6EECF244321}">
                <p14:modId xmlns:p14="http://schemas.microsoft.com/office/powerpoint/2010/main" val="2810400338"/>
              </p:ext>
            </p:extLst>
          </p:nvPr>
        </p:nvGraphicFramePr>
        <p:xfrm>
          <a:off x="1261044" y="1887817"/>
          <a:ext cx="9730872" cy="4522048"/>
        </p:xfrm>
        <a:graphic>
          <a:graphicData uri="http://schemas.openxmlformats.org/drawingml/2006/table">
            <a:tbl>
              <a:tblPr firstRow="1" bandRow="1">
                <a:tableStyleId>{69CF1AB2-1976-4502-BF36-3FF5EA218861}</a:tableStyleId>
              </a:tblPr>
              <a:tblGrid>
                <a:gridCol w="3228372">
                  <a:extLst>
                    <a:ext uri="{9D8B030D-6E8A-4147-A177-3AD203B41FA5}">
                      <a16:colId xmlns:a16="http://schemas.microsoft.com/office/drawing/2014/main" val="113466429"/>
                    </a:ext>
                  </a:extLst>
                </a:gridCol>
                <a:gridCol w="6502500">
                  <a:extLst>
                    <a:ext uri="{9D8B030D-6E8A-4147-A177-3AD203B41FA5}">
                      <a16:colId xmlns:a16="http://schemas.microsoft.com/office/drawing/2014/main" val="2766819154"/>
                    </a:ext>
                  </a:extLst>
                </a:gridCol>
              </a:tblGrid>
              <a:tr h="1033513">
                <a:tc>
                  <a:txBody>
                    <a:bodyPr/>
                    <a:lstStyle/>
                    <a:p>
                      <a:pPr algn="l">
                        <a:lnSpc>
                          <a:spcPct val="107000"/>
                        </a:lnSpc>
                        <a:spcAft>
                          <a:spcPts val="0"/>
                        </a:spcAft>
                      </a:pPr>
                      <a:endParaRPr lang="en-SG" sz="1800" b="1" dirty="0">
                        <a:solidFill>
                          <a:schemeClr val="tx1"/>
                        </a:solidFill>
                        <a:effectLst/>
                        <a:latin typeface="+mn-lt"/>
                        <a:ea typeface="DengXian" panose="02010600030101010101" pitchFamily="2" charset="-122"/>
                        <a:cs typeface="Times New Roman" panose="02020603050405020304" pitchFamily="18" charset="0"/>
                      </a:endParaRPr>
                    </a:p>
                    <a:p>
                      <a:pPr algn="l">
                        <a:lnSpc>
                          <a:spcPct val="107000"/>
                        </a:lnSpc>
                        <a:spcAft>
                          <a:spcPts val="0"/>
                        </a:spcAft>
                      </a:pPr>
                      <a:r>
                        <a:rPr lang="en-SG" sz="1800" b="1" dirty="0">
                          <a:solidFill>
                            <a:schemeClr val="tx1"/>
                          </a:solidFill>
                          <a:effectLst/>
                          <a:latin typeface="+mn-lt"/>
                          <a:ea typeface="DengXian" panose="02010600030101010101" pitchFamily="2" charset="-122"/>
                          <a:cs typeface="Times New Roman" panose="02020603050405020304" pitchFamily="18" charset="0"/>
                        </a:rPr>
                        <a:t>         Normal variation</a:t>
                      </a:r>
                      <a:endParaRPr lang="en-SG" sz="1800" dirty="0">
                        <a:solidFill>
                          <a:schemeClr val="tx1"/>
                        </a:solidFill>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SG" sz="1800" b="0" dirty="0">
                          <a:solidFill>
                            <a:schemeClr val="tx1"/>
                          </a:solidFill>
                          <a:effectLst/>
                          <a:latin typeface="+mn-lt"/>
                          <a:ea typeface="DengXian" panose="02010600030101010101" pitchFamily="2" charset="-122"/>
                          <a:cs typeface="Times New Roman" panose="02020603050405020304" pitchFamily="18" charset="0"/>
                        </a:rPr>
                        <a:t>Thoughts are reasonable, not intrusive</a:t>
                      </a:r>
                      <a:r>
                        <a:rPr lang="en-SG" sz="1800" b="0" baseline="0" dirty="0">
                          <a:solidFill>
                            <a:schemeClr val="tx1"/>
                          </a:solidFill>
                          <a:effectLst/>
                          <a:latin typeface="+mn-lt"/>
                          <a:ea typeface="DengXian" panose="02010600030101010101" pitchFamily="2" charset="-122"/>
                          <a:cs typeface="Times New Roman" panose="02020603050405020304" pitchFamily="18" charset="0"/>
                        </a:rPr>
                        <a:t> or </a:t>
                      </a:r>
                      <a:r>
                        <a:rPr lang="en-SG" sz="1800" b="0" dirty="0">
                          <a:solidFill>
                            <a:schemeClr val="tx1"/>
                          </a:solidFill>
                          <a:effectLst/>
                          <a:latin typeface="+mn-lt"/>
                          <a:ea typeface="DengXian" panose="02010600030101010101" pitchFamily="2" charset="-122"/>
                          <a:cs typeface="Times New Roman" panose="02020603050405020304" pitchFamily="18" charset="0"/>
                        </a:rPr>
                        <a:t>senseless.</a:t>
                      </a:r>
                    </a:p>
                    <a:p>
                      <a:pPr>
                        <a:lnSpc>
                          <a:spcPct val="107000"/>
                        </a:lnSpc>
                        <a:spcAft>
                          <a:spcPts val="0"/>
                        </a:spcAft>
                      </a:pPr>
                      <a:r>
                        <a:rPr lang="en-US" sz="1800" b="0" dirty="0">
                          <a:solidFill>
                            <a:schemeClr val="tx1"/>
                          </a:solidFill>
                          <a:effectLst/>
                          <a:latin typeface="+mn-lt"/>
                          <a:ea typeface="DengXian" panose="02010600030101010101" pitchFamily="2" charset="-122"/>
                          <a:cs typeface="Times New Roman" panose="02020603050405020304" pitchFamily="18" charset="0"/>
                        </a:rPr>
                        <a:t>Not accompanied</a:t>
                      </a:r>
                      <a:r>
                        <a:rPr lang="en-US" sz="1800" b="0" baseline="0" dirty="0">
                          <a:solidFill>
                            <a:schemeClr val="tx1"/>
                          </a:solidFill>
                          <a:effectLst/>
                          <a:latin typeface="+mn-lt"/>
                          <a:ea typeface="DengXian" panose="02010600030101010101" pitchFamily="2" charset="-122"/>
                          <a:cs typeface="Times New Roman" panose="02020603050405020304" pitchFamily="18" charset="0"/>
                        </a:rPr>
                        <a:t> by ritualistic/repetitive actions. </a:t>
                      </a:r>
                      <a:endParaRPr lang="en-SG" sz="1800" b="0" dirty="0">
                        <a:solidFill>
                          <a:schemeClr val="tx1"/>
                        </a:solidFill>
                        <a:effectLst/>
                        <a:latin typeface="+mn-lt"/>
                        <a:ea typeface="DengXian" panose="02010600030101010101" pitchFamily="2" charset="-122"/>
                        <a:cs typeface="Times New Roman" panose="02020603050405020304" pitchFamily="18" charset="0"/>
                      </a:endParaRPr>
                    </a:p>
                    <a:p>
                      <a:pPr>
                        <a:lnSpc>
                          <a:spcPct val="107000"/>
                        </a:lnSpc>
                        <a:spcAft>
                          <a:spcPts val="0"/>
                        </a:spcAft>
                      </a:pPr>
                      <a:r>
                        <a:rPr lang="en-SG" sz="1800" b="0" dirty="0">
                          <a:solidFill>
                            <a:schemeClr val="tx1"/>
                          </a:solidFill>
                          <a:effectLst/>
                          <a:latin typeface="+mn-lt"/>
                          <a:ea typeface="DengXian" panose="02010600030101010101" pitchFamily="2" charset="-122"/>
                          <a:cs typeface="Times New Roman" panose="02020603050405020304" pitchFamily="18" charset="0"/>
                        </a:rPr>
                        <a:t>Function unaffected.</a:t>
                      </a:r>
                    </a:p>
                  </a:txBody>
                  <a:tcPr marL="68580" marR="68580" marT="0" marB="0"/>
                </a:tc>
                <a:extLst>
                  <a:ext uri="{0D108BD9-81ED-4DB2-BD59-A6C34878D82A}">
                    <a16:rowId xmlns:a16="http://schemas.microsoft.com/office/drawing/2014/main" val="1685665826"/>
                  </a:ext>
                </a:extLst>
              </a:tr>
              <a:tr h="1021278">
                <a:tc>
                  <a:txBody>
                    <a:bodyPr/>
                    <a:lstStyle/>
                    <a:p>
                      <a:pPr marL="495300" algn="l">
                        <a:lnSpc>
                          <a:spcPct val="107000"/>
                        </a:lnSpc>
                        <a:spcAft>
                          <a:spcPts val="0"/>
                        </a:spcAft>
                      </a:pPr>
                      <a:endParaRPr lang="en-SG" sz="1800" b="1" dirty="0">
                        <a:solidFill>
                          <a:schemeClr val="tx1"/>
                        </a:solidFill>
                        <a:effectLst/>
                        <a:latin typeface="+mn-lt"/>
                        <a:ea typeface="DengXian" panose="02010600030101010101" pitchFamily="2" charset="-122"/>
                        <a:cs typeface="Times New Roman" panose="02020603050405020304" pitchFamily="18" charset="0"/>
                      </a:endParaRPr>
                    </a:p>
                    <a:p>
                      <a:pPr marL="495300" algn="l">
                        <a:lnSpc>
                          <a:spcPct val="107000"/>
                        </a:lnSpc>
                        <a:spcAft>
                          <a:spcPts val="0"/>
                        </a:spcAft>
                      </a:pPr>
                      <a:r>
                        <a:rPr lang="en-SG" sz="1800" b="1" dirty="0">
                          <a:solidFill>
                            <a:schemeClr val="tx1"/>
                          </a:solidFill>
                          <a:effectLst/>
                          <a:latin typeface="+mn-lt"/>
                          <a:ea typeface="DengXian" panose="02010600030101010101" pitchFamily="2" charset="-122"/>
                          <a:cs typeface="Times New Roman" panose="02020603050405020304" pitchFamily="18" charset="0"/>
                        </a:rPr>
                        <a:t>Obsessive-compulsive Personality Disorder</a:t>
                      </a:r>
                      <a:endParaRPr lang="en-SG" sz="1800" dirty="0">
                        <a:solidFill>
                          <a:schemeClr val="tx1"/>
                        </a:solidFill>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1800" baseline="0" dirty="0">
                          <a:solidFill>
                            <a:schemeClr val="tx1"/>
                          </a:solidFill>
                          <a:effectLst/>
                          <a:latin typeface="+mn-lt"/>
                          <a:ea typeface="DengXian" panose="02010600030101010101" pitchFamily="2" charset="-122"/>
                          <a:cs typeface="Times New Roman" panose="02020603050405020304" pitchFamily="18" charset="0"/>
                        </a:rPr>
                        <a:t>Particular about order, neatness and being perfect.</a:t>
                      </a:r>
                    </a:p>
                    <a:p>
                      <a:pPr>
                        <a:lnSpc>
                          <a:spcPct val="107000"/>
                        </a:lnSpc>
                        <a:spcAft>
                          <a:spcPts val="0"/>
                        </a:spcAft>
                      </a:pPr>
                      <a:r>
                        <a:rPr lang="en-US" sz="1800" baseline="0" dirty="0">
                          <a:solidFill>
                            <a:schemeClr val="tx1"/>
                          </a:solidFill>
                          <a:effectLst/>
                          <a:latin typeface="+mn-lt"/>
                          <a:ea typeface="DengXian" panose="02010600030101010101" pitchFamily="2" charset="-122"/>
                          <a:cs typeface="Times New Roman" panose="02020603050405020304" pitchFamily="18" charset="0"/>
                        </a:rPr>
                        <a:t>Thoughts and actions do not meet criteria required for OCD diagnosis. </a:t>
                      </a:r>
                      <a:r>
                        <a:rPr lang="en-US" sz="1800" baseline="0">
                          <a:solidFill>
                            <a:schemeClr val="tx1"/>
                          </a:solidFill>
                          <a:effectLst/>
                          <a:latin typeface="+mn-lt"/>
                          <a:ea typeface="DengXian" panose="02010600030101010101" pitchFamily="2" charset="-122"/>
                          <a:cs typeface="Times New Roman" panose="02020603050405020304" pitchFamily="18" charset="0"/>
                        </a:rPr>
                        <a:t>Function unaffected.</a:t>
                      </a:r>
                      <a:endParaRPr lang="en-SG" sz="1800" dirty="0">
                        <a:solidFill>
                          <a:schemeClr val="tx1"/>
                        </a:solidFill>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86446310"/>
                  </a:ext>
                </a:extLst>
              </a:tr>
              <a:tr h="926275">
                <a:tc>
                  <a:txBody>
                    <a:bodyPr/>
                    <a:lstStyle/>
                    <a:p>
                      <a:pPr marL="495300" algn="l">
                        <a:lnSpc>
                          <a:spcPct val="107000"/>
                        </a:lnSpc>
                        <a:spcAft>
                          <a:spcPts val="0"/>
                        </a:spcAft>
                      </a:pPr>
                      <a:endParaRPr lang="en-SG" sz="1800" b="1" dirty="0">
                        <a:solidFill>
                          <a:schemeClr val="tx1"/>
                        </a:solidFill>
                        <a:effectLst/>
                        <a:latin typeface="+mn-lt"/>
                        <a:ea typeface="DengXian" panose="02010600030101010101" pitchFamily="2" charset="-122"/>
                        <a:cs typeface="Times New Roman" panose="02020603050405020304" pitchFamily="18" charset="0"/>
                      </a:endParaRPr>
                    </a:p>
                    <a:p>
                      <a:pPr marL="495300" algn="l">
                        <a:lnSpc>
                          <a:spcPct val="107000"/>
                        </a:lnSpc>
                        <a:spcAft>
                          <a:spcPts val="0"/>
                        </a:spcAft>
                      </a:pPr>
                      <a:r>
                        <a:rPr lang="en-SG" sz="1800" b="1" dirty="0">
                          <a:solidFill>
                            <a:schemeClr val="tx1"/>
                          </a:solidFill>
                          <a:effectLst/>
                          <a:latin typeface="+mn-lt"/>
                          <a:ea typeface="DengXian" panose="02010600030101010101" pitchFamily="2" charset="-122"/>
                          <a:cs typeface="Times New Roman" panose="02020603050405020304" pitchFamily="18" charset="0"/>
                        </a:rPr>
                        <a:t>Generalised Anxiety Disorder</a:t>
                      </a:r>
                    </a:p>
                  </a:txBody>
                  <a:tcPr marL="68580" marR="68580" marT="0" marB="0"/>
                </a:tc>
                <a:tc>
                  <a:txBody>
                    <a:bodyPr/>
                    <a:lstStyle/>
                    <a:p>
                      <a:pPr>
                        <a:lnSpc>
                          <a:spcPct val="107000"/>
                        </a:lnSpc>
                        <a:spcAft>
                          <a:spcPts val="0"/>
                        </a:spcAft>
                      </a:pPr>
                      <a:r>
                        <a:rPr lang="en-SG" sz="1800" dirty="0">
                          <a:solidFill>
                            <a:schemeClr val="tx1"/>
                          </a:solidFill>
                          <a:effectLst/>
                          <a:latin typeface="+mn-lt"/>
                          <a:ea typeface="DengXian" panose="02010600030101010101" pitchFamily="2" charset="-122"/>
                          <a:cs typeface="Times New Roman" panose="02020603050405020304" pitchFamily="18" charset="0"/>
                        </a:rPr>
                        <a:t>Free-floating anxiety &amp; worry with restlessness, fatigue, irritability, difficulty in concentrating, sleep disturbance, muscle tension &amp; other somatic presentations; not necessarily accompanied with repetitive behaviour.</a:t>
                      </a:r>
                    </a:p>
                  </a:txBody>
                  <a:tcPr marL="68580" marR="68580" marT="0" marB="0"/>
                </a:tc>
                <a:extLst>
                  <a:ext uri="{0D108BD9-81ED-4DB2-BD59-A6C34878D82A}">
                    <a16:rowId xmlns:a16="http://schemas.microsoft.com/office/drawing/2014/main" val="2930559478"/>
                  </a:ext>
                </a:extLst>
              </a:tr>
              <a:tr h="1306286">
                <a:tc>
                  <a:txBody>
                    <a:bodyPr/>
                    <a:lstStyle/>
                    <a:p>
                      <a:pPr marL="495300" algn="l">
                        <a:lnSpc>
                          <a:spcPct val="107000"/>
                        </a:lnSpc>
                        <a:spcAft>
                          <a:spcPts val="0"/>
                        </a:spcAft>
                      </a:pPr>
                      <a:r>
                        <a:rPr lang="en-SG" sz="1800" b="1" dirty="0">
                          <a:solidFill>
                            <a:schemeClr val="tx1"/>
                          </a:solidFill>
                          <a:effectLst/>
                          <a:latin typeface="+mn-lt"/>
                          <a:ea typeface="DengXian" panose="02010600030101010101" pitchFamily="2" charset="-122"/>
                          <a:cs typeface="Times New Roman" panose="02020603050405020304" pitchFamily="18" charset="0"/>
                        </a:rPr>
                        <a:t> </a:t>
                      </a:r>
                    </a:p>
                    <a:p>
                      <a:pPr marL="495300" algn="l">
                        <a:lnSpc>
                          <a:spcPct val="107000"/>
                        </a:lnSpc>
                        <a:spcAft>
                          <a:spcPts val="0"/>
                        </a:spcAft>
                      </a:pPr>
                      <a:r>
                        <a:rPr lang="en-US" sz="1800" b="1" dirty="0">
                          <a:solidFill>
                            <a:schemeClr val="tx1"/>
                          </a:solidFill>
                          <a:effectLst/>
                          <a:latin typeface="+mn-lt"/>
                          <a:ea typeface="DengXian" panose="02010600030101010101" pitchFamily="2" charset="-122"/>
                          <a:cs typeface="Times New Roman" panose="02020603050405020304" pitchFamily="18" charset="0"/>
                        </a:rPr>
                        <a:t>Psychosis</a:t>
                      </a:r>
                      <a:endParaRPr lang="en-SG" sz="1800" dirty="0">
                        <a:solidFill>
                          <a:schemeClr val="tx1"/>
                        </a:solidFill>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SG" sz="1800" dirty="0">
                          <a:solidFill>
                            <a:schemeClr val="tx1"/>
                          </a:solidFill>
                          <a:effectLst/>
                          <a:latin typeface="+mn-lt"/>
                          <a:ea typeface="DengXian" panose="02010600030101010101" pitchFamily="2" charset="-122"/>
                          <a:cs typeface="Times New Roman" panose="02020603050405020304" pitchFamily="18" charset="0"/>
                        </a:rPr>
                        <a:t>Thoughts</a:t>
                      </a:r>
                      <a:r>
                        <a:rPr lang="en-SG" sz="1800" baseline="0" dirty="0">
                          <a:solidFill>
                            <a:schemeClr val="tx1"/>
                          </a:solidFill>
                          <a:effectLst/>
                          <a:latin typeface="+mn-lt"/>
                          <a:ea typeface="DengXian" panose="02010600030101010101" pitchFamily="2" charset="-122"/>
                          <a:cs typeface="Times New Roman" panose="02020603050405020304" pitchFamily="18" charset="0"/>
                        </a:rPr>
                        <a:t> are false and</a:t>
                      </a:r>
                      <a:r>
                        <a:rPr lang="en-SG" sz="1800" dirty="0">
                          <a:solidFill>
                            <a:schemeClr val="tx1"/>
                          </a:solidFill>
                          <a:effectLst/>
                          <a:latin typeface="+mn-lt"/>
                          <a:ea typeface="DengXian" panose="02010600030101010101" pitchFamily="2" charset="-122"/>
                          <a:cs typeface="Times New Roman" panose="02020603050405020304" pitchFamily="18" charset="0"/>
                        </a:rPr>
                        <a:t> unshakeable (delusions) &amp; </a:t>
                      </a:r>
                    </a:p>
                    <a:p>
                      <a:pPr>
                        <a:lnSpc>
                          <a:spcPct val="107000"/>
                        </a:lnSpc>
                        <a:spcAft>
                          <a:spcPts val="0"/>
                        </a:spcAft>
                      </a:pPr>
                      <a:r>
                        <a:rPr lang="en-SG" sz="1800" dirty="0">
                          <a:solidFill>
                            <a:schemeClr val="tx1"/>
                          </a:solidFill>
                          <a:effectLst/>
                          <a:latin typeface="+mn-lt"/>
                          <a:ea typeface="DengXian" panose="02010600030101010101" pitchFamily="2" charset="-122"/>
                          <a:cs typeface="Times New Roman" panose="02020603050405020304" pitchFamily="18" charset="0"/>
                        </a:rPr>
                        <a:t>often paranoid/persecutory in nature.</a:t>
                      </a:r>
                    </a:p>
                    <a:p>
                      <a:pPr>
                        <a:lnSpc>
                          <a:spcPct val="107000"/>
                        </a:lnSpc>
                        <a:spcAft>
                          <a:spcPts val="0"/>
                        </a:spcAft>
                      </a:pPr>
                      <a:r>
                        <a:rPr lang="en-US" sz="1800" dirty="0">
                          <a:solidFill>
                            <a:schemeClr val="tx1"/>
                          </a:solidFill>
                          <a:effectLst/>
                          <a:latin typeface="+mn-lt"/>
                          <a:ea typeface="DengXian" panose="02010600030101010101" pitchFamily="2" charset="-122"/>
                          <a:cs typeface="Times New Roman" panose="02020603050405020304" pitchFamily="18" charset="0"/>
                        </a:rPr>
                        <a:t>Presence</a:t>
                      </a:r>
                      <a:r>
                        <a:rPr lang="en-US" sz="1800" baseline="0" dirty="0">
                          <a:solidFill>
                            <a:schemeClr val="tx1"/>
                          </a:solidFill>
                          <a:effectLst/>
                          <a:latin typeface="+mn-lt"/>
                          <a:ea typeface="DengXian" panose="02010600030101010101" pitchFamily="2" charset="-122"/>
                          <a:cs typeface="Times New Roman" panose="02020603050405020304" pitchFamily="18" charset="0"/>
                        </a:rPr>
                        <a:t> of other psychotic symptoms: hallucinations, disorganized speech/behavior.</a:t>
                      </a:r>
                      <a:endParaRPr lang="en-SG" sz="1800" dirty="0">
                        <a:solidFill>
                          <a:schemeClr val="tx1"/>
                        </a:solidFill>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78896204"/>
                  </a:ext>
                </a:extLst>
              </a:tr>
            </a:tbl>
          </a:graphicData>
        </a:graphic>
      </p:graphicFrame>
    </p:spTree>
    <p:extLst>
      <p:ext uri="{BB962C8B-B14F-4D97-AF65-F5344CB8AC3E}">
        <p14:creationId xmlns:p14="http://schemas.microsoft.com/office/powerpoint/2010/main" val="2766121632"/>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55F51"/>
      </a:dk2>
      <a:lt2>
        <a:srgbClr val="E2DFCC"/>
      </a:lt2>
      <a:accent1>
        <a:srgbClr val="99CB38"/>
      </a:accent1>
      <a:accent2>
        <a:srgbClr val="1B5337"/>
      </a:accent2>
      <a:accent3>
        <a:srgbClr val="31521B"/>
      </a:accent3>
      <a:accent4>
        <a:srgbClr val="1B5337"/>
      </a:accent4>
      <a:accent5>
        <a:srgbClr val="31521B"/>
      </a:accent5>
      <a:accent6>
        <a:srgbClr val="4C661A"/>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69718D498E7B40A67246C244BAC33A" ma:contentTypeVersion="1" ma:contentTypeDescription="Create a new document." ma:contentTypeScope="" ma:versionID="e0fe1366dc22493bdb77793b0f72a330">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B8E39F-9A93-47A5-912D-F98A47AE7524}">
  <ds:schemaRef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dcmitype/"/>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0B79860C-8B47-44F4-9B74-B73CDA9AA2B0}">
  <ds:schemaRefs>
    <ds:schemaRef ds:uri="http://schemas.microsoft.com/sharepoint/v3/contenttype/forms"/>
  </ds:schemaRefs>
</ds:datastoreItem>
</file>

<file path=customXml/itemProps3.xml><?xml version="1.0" encoding="utf-8"?>
<ds:datastoreItem xmlns:ds="http://schemas.openxmlformats.org/officeDocument/2006/customXml" ds:itemID="{3DD4131C-67DE-442A-B7D7-BE0B9973AD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41790</TotalTime>
  <Words>2970</Words>
  <Application>Microsoft Office PowerPoint</Application>
  <PresentationFormat>Widescreen</PresentationFormat>
  <Paragraphs>368</Paragraphs>
  <Slides>23</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BlinkMacSystemFont</vt:lpstr>
      <vt:lpstr>DengXian</vt:lpstr>
      <vt:lpstr>Arial</vt:lpstr>
      <vt:lpstr>Calibri</vt:lpstr>
      <vt:lpstr>Calibri Light</vt:lpstr>
      <vt:lpstr>Roboto</vt:lpstr>
      <vt:lpstr>Times New Roman</vt:lpstr>
      <vt:lpstr>Retrospect</vt:lpstr>
      <vt:lpstr>Acrobat Document</vt:lpstr>
      <vt:lpstr>OBSESSIVE- COMPULSIVE  DISORDER</vt:lpstr>
      <vt:lpstr>In this video, you will learn</vt:lpstr>
      <vt:lpstr>Role of the GP</vt:lpstr>
      <vt:lpstr>Clinical significance of OCD</vt:lpstr>
      <vt:lpstr>Mental State Examination (MSE)</vt:lpstr>
      <vt:lpstr>Laboratory investigations  if clinically indicated (adapted)5</vt:lpstr>
      <vt:lpstr> Dennis fulfils the DSM-5 Diagnostic Criteria of OCD (simplified)1</vt:lpstr>
      <vt:lpstr>Obsessive-Compulsive and Related Disorders</vt:lpstr>
      <vt:lpstr> Differential Diagnosis</vt:lpstr>
      <vt:lpstr>For Dennis</vt:lpstr>
      <vt:lpstr>OCD  Pharmacotherapy</vt:lpstr>
      <vt:lpstr>PowerPoint Presentation</vt:lpstr>
      <vt:lpstr>What is Serotonin Syndrome12?</vt:lpstr>
      <vt:lpstr>PowerPoint Presentation</vt:lpstr>
      <vt:lpstr>OCD Psychotherapy</vt:lpstr>
      <vt:lpstr>PowerPoint Presentation</vt:lpstr>
      <vt:lpstr>When to refer</vt:lpstr>
      <vt:lpstr>In IMH Mental Health-GP Partnership Program (IMH-GPPP)</vt:lpstr>
      <vt:lpstr>REFERENCES </vt:lpstr>
      <vt:lpstr>REFERENCES </vt:lpstr>
      <vt:lpstr>REFERENCES (for Drug Chart)</vt:lpstr>
      <vt:lpstr>Acknowledgement</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Alarm of Early Psychosis</dc:title>
  <dc:creator>Liong Soo Sian</dc:creator>
  <cp:lastModifiedBy>Fiona Foo Wenya (IMH)</cp:lastModifiedBy>
  <cp:revision>234</cp:revision>
  <cp:lastPrinted>2022-10-10T03:22:53Z</cp:lastPrinted>
  <dcterms:created xsi:type="dcterms:W3CDTF">2020-04-08T13:03:42Z</dcterms:created>
  <dcterms:modified xsi:type="dcterms:W3CDTF">2025-03-06T08:36:11Z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0x0101004A69718D498E7B40A67246C244BAC33A</vt:lpwstr>
  </property>
</Properties>
</file>