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3">
  <p:sldMasterIdLst>
    <p:sldMasterId id="2147483766" r:id="rId1"/>
  </p:sldMasterIdLst>
  <p:sldIdLst>
    <p:sldId id="256" r:id="rId2"/>
    <p:sldId id="263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84" r:id="rId15"/>
    <p:sldId id="271" r:id="rId16"/>
    <p:sldId id="272" r:id="rId17"/>
    <p:sldId id="273" r:id="rId18"/>
    <p:sldId id="274" r:id="rId19"/>
    <p:sldId id="275" r:id="rId20"/>
    <p:sldId id="302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B8DA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397" autoAdjust="0"/>
    <p:restoredTop sz="95220" autoAdjust="0"/>
  </p:normalViewPr>
  <p:slideViewPr>
    <p:cSldViewPr snapToGrid="0">
      <p:cViewPr varScale="1">
        <p:scale>
          <a:sx n="68" d="100"/>
          <a:sy n="68" d="100"/>
        </p:scale>
        <p:origin x="354" y="0"/>
      </p:cViewPr>
      <p:guideLst/>
    </p:cSldViewPr>
  </p:slideViewPr>
  <p:outlineViewPr>
    <p:cViewPr>
      <p:scale>
        <a:sx n="33" d="100"/>
        <a:sy n="33" d="100"/>
      </p:scale>
      <p:origin x="0" y="-12259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SG" dirty="0"/>
          </a:p>
        </p:txBody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spc="-5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3200" cap="all" spc="200" baseline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0B17D1A-6482-4BA4-8F98-969ACC36D04A}"/>
              </a:ext>
            </a:extLst>
          </p:cNvPr>
          <p:cNvSpPr txBox="1"/>
          <p:nvPr userDrawn="1"/>
        </p:nvSpPr>
        <p:spPr>
          <a:xfrm>
            <a:off x="1097280" y="6446669"/>
            <a:ext cx="100584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SG" i="1" dirty="0">
                <a:solidFill>
                  <a:schemeClr val="bg1">
                    <a:alpha val="60000"/>
                  </a:schemeClr>
                </a:solidFill>
              </a:rPr>
              <a:t>Mental health CME for primary care</a:t>
            </a:r>
            <a:r>
              <a:rPr lang="en-SG" dirty="0">
                <a:solidFill>
                  <a:schemeClr val="bg1">
                    <a:alpha val="60000"/>
                  </a:schemeClr>
                </a:solidFill>
              </a:rPr>
              <a:t>										</a:t>
            </a:r>
            <a:r>
              <a:rPr lang="en-US" dirty="0">
                <a:solidFill>
                  <a:schemeClr val="bg1">
                    <a:alpha val="60000"/>
                  </a:schemeClr>
                </a:solidFill>
              </a:rPr>
              <a:t>VASECME@gmail.com</a:t>
            </a:r>
          </a:p>
          <a:p>
            <a:endParaRPr lang="en-SG" dirty="0">
              <a:solidFill>
                <a:schemeClr val="bg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545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347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E48AF2-8925-4F28-844B-6BA5EA5D80BF}"/>
              </a:ext>
            </a:extLst>
          </p:cNvPr>
          <p:cNvSpPr txBox="1"/>
          <p:nvPr userDrawn="1"/>
        </p:nvSpPr>
        <p:spPr>
          <a:xfrm>
            <a:off x="1097280" y="6446669"/>
            <a:ext cx="100584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SG" i="1" dirty="0">
                <a:solidFill>
                  <a:schemeClr val="bg1">
                    <a:alpha val="60000"/>
                  </a:schemeClr>
                </a:solidFill>
              </a:rPr>
              <a:t>Mental health CME for primary care</a:t>
            </a:r>
            <a:r>
              <a:rPr lang="en-SG" dirty="0">
                <a:solidFill>
                  <a:schemeClr val="bg1">
                    <a:alpha val="60000"/>
                  </a:schemeClr>
                </a:solidFill>
              </a:rPr>
              <a:t>										</a:t>
            </a:r>
            <a:r>
              <a:rPr lang="en-US" dirty="0">
                <a:solidFill>
                  <a:schemeClr val="bg1">
                    <a:alpha val="60000"/>
                  </a:schemeClr>
                </a:solidFill>
              </a:rPr>
              <a:t>VASECME@gmail.com</a:t>
            </a:r>
          </a:p>
          <a:p>
            <a:endParaRPr lang="en-SG" dirty="0">
              <a:solidFill>
                <a:schemeClr val="bg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541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903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7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3200" cap="all" spc="200" baseline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9003B742-2681-4E65-BCC9-914963045C83}"/>
              </a:ext>
            </a:extLst>
          </p:cNvPr>
          <p:cNvSpPr txBox="1"/>
          <p:nvPr userDrawn="1"/>
        </p:nvSpPr>
        <p:spPr>
          <a:xfrm>
            <a:off x="1097280" y="6446669"/>
            <a:ext cx="100584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SG" i="1" dirty="0">
                <a:solidFill>
                  <a:schemeClr val="bg1">
                    <a:alpha val="60000"/>
                  </a:schemeClr>
                </a:solidFill>
              </a:rPr>
              <a:t>Mental health CME for primary care</a:t>
            </a:r>
            <a:r>
              <a:rPr lang="en-SG" dirty="0">
                <a:solidFill>
                  <a:schemeClr val="bg1">
                    <a:alpha val="60000"/>
                  </a:schemeClr>
                </a:solidFill>
              </a:rPr>
              <a:t>										</a:t>
            </a:r>
            <a:r>
              <a:rPr lang="en-US" dirty="0">
                <a:solidFill>
                  <a:schemeClr val="bg1">
                    <a:alpha val="60000"/>
                  </a:schemeClr>
                </a:solidFill>
              </a:rPr>
              <a:t>VASECME@gmail.com</a:t>
            </a:r>
          </a:p>
          <a:p>
            <a:endParaRPr lang="en-SG" dirty="0">
              <a:solidFill>
                <a:schemeClr val="bg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425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955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852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78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1D6B15-DB8A-4521-BA01-6B8D880CF6DE}"/>
              </a:ext>
            </a:extLst>
          </p:cNvPr>
          <p:cNvSpPr txBox="1"/>
          <p:nvPr userDrawn="1"/>
        </p:nvSpPr>
        <p:spPr>
          <a:xfrm>
            <a:off x="1097280" y="6446669"/>
            <a:ext cx="100584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SG" i="1" dirty="0">
                <a:solidFill>
                  <a:schemeClr val="bg1">
                    <a:alpha val="60000"/>
                  </a:schemeClr>
                </a:solidFill>
              </a:rPr>
              <a:t>Mental health CME for primary care</a:t>
            </a:r>
            <a:r>
              <a:rPr lang="en-SG" dirty="0">
                <a:solidFill>
                  <a:schemeClr val="bg1">
                    <a:alpha val="60000"/>
                  </a:schemeClr>
                </a:solidFill>
              </a:rPr>
              <a:t>										</a:t>
            </a:r>
            <a:r>
              <a:rPr lang="en-US" dirty="0">
                <a:solidFill>
                  <a:schemeClr val="bg1">
                    <a:alpha val="60000"/>
                  </a:schemeClr>
                </a:solidFill>
              </a:rPr>
              <a:t>VASECME@gmail.com</a:t>
            </a:r>
          </a:p>
          <a:p>
            <a:endParaRPr lang="en-SG" dirty="0">
              <a:solidFill>
                <a:schemeClr val="bg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874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878038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266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799FE8-B5D1-4A09-AC0F-447EDD9E0E36}"/>
              </a:ext>
            </a:extLst>
          </p:cNvPr>
          <p:cNvSpPr txBox="1"/>
          <p:nvPr userDrawn="1"/>
        </p:nvSpPr>
        <p:spPr>
          <a:xfrm>
            <a:off x="1097280" y="6446669"/>
            <a:ext cx="100584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SG" i="1" dirty="0">
                <a:solidFill>
                  <a:schemeClr val="bg1">
                    <a:alpha val="60000"/>
                  </a:schemeClr>
                </a:solidFill>
              </a:rPr>
              <a:t>Mental health CME for primary care</a:t>
            </a:r>
            <a:r>
              <a:rPr lang="en-SG" dirty="0">
                <a:solidFill>
                  <a:schemeClr val="bg1">
                    <a:alpha val="60000"/>
                  </a:schemeClr>
                </a:solidFill>
              </a:rPr>
              <a:t>										</a:t>
            </a:r>
            <a:r>
              <a:rPr lang="en-US" dirty="0">
                <a:solidFill>
                  <a:schemeClr val="bg1">
                    <a:alpha val="60000"/>
                  </a:schemeClr>
                </a:solidFill>
              </a:rPr>
              <a:t>VASECME@gmail.com</a:t>
            </a:r>
          </a:p>
          <a:p>
            <a:endParaRPr lang="en-SG" dirty="0">
              <a:solidFill>
                <a:schemeClr val="bg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413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SG" dirty="0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8113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i="1"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59153" y="6459785"/>
            <a:ext cx="17965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13BA7BA-3C76-43CD-BD5D-76511E1E0616}"/>
              </a:ext>
            </a:extLst>
          </p:cNvPr>
          <p:cNvSpPr txBox="1"/>
          <p:nvPr userDrawn="1"/>
        </p:nvSpPr>
        <p:spPr>
          <a:xfrm>
            <a:off x="1097280" y="6446669"/>
            <a:ext cx="100584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SG" i="1" dirty="0">
                <a:solidFill>
                  <a:schemeClr val="bg1">
                    <a:alpha val="60000"/>
                  </a:schemeClr>
                </a:solidFill>
              </a:rPr>
              <a:t>Mental health CME for primary care</a:t>
            </a:r>
            <a:r>
              <a:rPr lang="en-SG" dirty="0">
                <a:solidFill>
                  <a:schemeClr val="bg1">
                    <a:alpha val="60000"/>
                  </a:schemeClr>
                </a:solidFill>
              </a:rPr>
              <a:t>										</a:t>
            </a:r>
            <a:r>
              <a:rPr lang="en-US" dirty="0">
                <a:solidFill>
                  <a:schemeClr val="bg1">
                    <a:alpha val="60000"/>
                  </a:schemeClr>
                </a:solidFill>
              </a:rPr>
              <a:t>VASECME@gmail.com</a:t>
            </a:r>
          </a:p>
          <a:p>
            <a:endParaRPr lang="en-SG" dirty="0">
              <a:solidFill>
                <a:schemeClr val="bg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349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b="1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mh.com.sg/wellness/video-gallery/default.aspx?vid=31" TargetMode="External"/><Relationship Id="rId2" Type="http://schemas.openxmlformats.org/officeDocument/2006/relationships/hyperlink" Target="https://dsm.psychiatryonline.org/doi/book/10.1176/appi.books.978089042559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1093/ajhp/57.3.238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BFC4A-C509-4D76-9C0D-9088705EF5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SG" sz="4800" dirty="0"/>
              <a:t>THE ALARM OF</a:t>
            </a:r>
            <a:br>
              <a:rPr lang="en-SG" sz="4800" dirty="0"/>
            </a:br>
            <a:r>
              <a:rPr lang="en-SG" sz="4800" dirty="0"/>
              <a:t>EARLY PSYCHOSIS</a:t>
            </a: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44CDC0-05AD-478D-8763-C08D038B0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SG" sz="2800" dirty="0"/>
              <a:t>Psychosis Part 1</a:t>
            </a:r>
          </a:p>
        </p:txBody>
      </p:sp>
    </p:spTree>
    <p:extLst>
      <p:ext uri="{BB962C8B-B14F-4D97-AF65-F5344CB8AC3E}">
        <p14:creationId xmlns:p14="http://schemas.microsoft.com/office/powerpoint/2010/main" val="4165106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C2BC5-ACC1-489D-BB2E-3E74EAA41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4400" dirty="0"/>
              <a:t>Laboratory investigations if clinically indicated</a:t>
            </a:r>
            <a:r>
              <a:rPr lang="en-SG" sz="3600" b="0" dirty="0"/>
              <a:t> </a:t>
            </a:r>
            <a:r>
              <a:rPr lang="en-SG" sz="2800" b="0" dirty="0"/>
              <a:t>(adapted)</a:t>
            </a:r>
            <a:r>
              <a:rPr lang="en-SG" sz="2800" b="0" baseline="30000" dirty="0"/>
              <a:t>5</a:t>
            </a:r>
            <a:endParaRPr lang="en-SG" sz="4400" b="0" baseline="300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2A3BB5F-3725-4B33-86BA-768DBE27B6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042172"/>
              </p:ext>
            </p:extLst>
          </p:nvPr>
        </p:nvGraphicFramePr>
        <p:xfrm>
          <a:off x="1096963" y="1846263"/>
          <a:ext cx="10058400" cy="426354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70312">
                  <a:extLst>
                    <a:ext uri="{9D8B030D-6E8A-4147-A177-3AD203B41FA5}">
                      <a16:colId xmlns:a16="http://schemas.microsoft.com/office/drawing/2014/main" val="3246632432"/>
                    </a:ext>
                  </a:extLst>
                </a:gridCol>
                <a:gridCol w="6288088">
                  <a:extLst>
                    <a:ext uri="{9D8B030D-6E8A-4147-A177-3AD203B41FA5}">
                      <a16:colId xmlns:a16="http://schemas.microsoft.com/office/drawing/2014/main" val="2063987821"/>
                    </a:ext>
                  </a:extLst>
                </a:gridCol>
              </a:tblGrid>
              <a:tr h="5421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Investigations</a:t>
                      </a:r>
                      <a:endParaRPr lang="en-SG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>
                          <a:effectLst/>
                        </a:rPr>
                        <a:t>Rationale/Medical Conditions</a:t>
                      </a:r>
                      <a:endParaRPr lang="en-SG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>
                          <a:effectLst/>
                        </a:rPr>
                        <a:t> </a:t>
                      </a:r>
                      <a:endParaRPr lang="en-SG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77747606"/>
                  </a:ext>
                </a:extLst>
              </a:tr>
              <a:tr h="1373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Full Blood Count, </a:t>
                      </a:r>
                      <a:endParaRPr lang="en-SG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Fasting blood glucose &amp; lipids, </a:t>
                      </a:r>
                      <a:endParaRPr lang="en-SG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Renal function test, Calcium, Magnesium,</a:t>
                      </a:r>
                      <a:endParaRPr lang="en-SG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Liver function test,</a:t>
                      </a:r>
                      <a:endParaRPr lang="en-SG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Urine for drug screening</a:t>
                      </a:r>
                      <a:endParaRPr lang="en-SG" sz="1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Screening for Infection &amp; Anaemia</a:t>
                      </a:r>
                      <a:endParaRPr lang="en-SG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Monitor haematological &amp; </a:t>
                      </a:r>
                      <a:endParaRPr lang="en-SG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Baseline assessment for metabolic diseases before starting antipsychotics</a:t>
                      </a:r>
                      <a:endParaRPr lang="en-SG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Electrolytes abnormalities</a:t>
                      </a:r>
                      <a:endParaRPr lang="en-SG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Alcoholic consumption</a:t>
                      </a:r>
                      <a:endParaRPr lang="en-SG" sz="11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729403"/>
                  </a:ext>
                </a:extLst>
              </a:tr>
              <a:tr h="3940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Vitamin B12, Folate</a:t>
                      </a:r>
                      <a:endParaRPr lang="en-SG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Nutritional encephalopathies, Dementia</a:t>
                      </a:r>
                      <a:endParaRPr lang="en-SG" sz="11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28517290"/>
                  </a:ext>
                </a:extLst>
              </a:tr>
              <a:tr h="3940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Thyroid Function Test</a:t>
                      </a:r>
                      <a:endParaRPr lang="en-SG" sz="1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Hyperthyroidism, Hypothyroidism</a:t>
                      </a:r>
                      <a:endParaRPr lang="en-SG" sz="11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0078636"/>
                  </a:ext>
                </a:extLst>
              </a:tr>
              <a:tr h="3940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HIV, VDRL/TPHA</a:t>
                      </a:r>
                      <a:endParaRPr lang="en-SG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HIV opportunistic infections, Neurosyphilis </a:t>
                      </a:r>
                      <a:endParaRPr lang="en-SG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1779071"/>
                  </a:ext>
                </a:extLst>
              </a:tr>
              <a:tr h="3940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Brain CT</a:t>
                      </a:r>
                      <a:endParaRPr lang="en-SG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Brain tumour, Head injury  </a:t>
                      </a:r>
                      <a:endParaRPr lang="en-SG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4979469"/>
                  </a:ext>
                </a:extLst>
              </a:tr>
              <a:tr h="5421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If necessary, screen for</a:t>
                      </a:r>
                      <a:endParaRPr lang="en-SG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Epilepsy, Cushing’s Disease, SLE, Hashimoto’s encephalopathy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Anti-NMDA receptor encephalitis, Wilson’s Disease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</a:rPr>
                        <a:t>Inborn errors of Metabolism</a:t>
                      </a:r>
                      <a:endParaRPr lang="en-SG" sz="11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37569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1185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1B1C7-3D8C-48F7-9A5B-34DBDA38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SG" sz="3600" dirty="0"/>
            </a:br>
            <a:r>
              <a:rPr lang="en-SG" sz="4400" dirty="0"/>
              <a:t>Jane fulfils the DSM-5 Diagnostic Criteria of Schizophrenia</a:t>
            </a:r>
            <a:r>
              <a:rPr lang="en-SG" sz="4000" b="0" dirty="0"/>
              <a:t> </a:t>
            </a:r>
            <a:r>
              <a:rPr lang="en-SG" sz="2800" b="0" dirty="0"/>
              <a:t>(simplified)</a:t>
            </a:r>
            <a:r>
              <a:rPr lang="en-SG" sz="2800" b="0" baseline="30000" dirty="0"/>
              <a:t>1</a:t>
            </a:r>
            <a:endParaRPr lang="en-SG" sz="3600" b="0" baseline="300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3DAE0F0-1D7E-41CA-9A0D-FF9A51CEF5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9385803"/>
              </p:ext>
            </p:extLst>
          </p:nvPr>
        </p:nvGraphicFramePr>
        <p:xfrm>
          <a:off x="1096963" y="1846263"/>
          <a:ext cx="10058397" cy="374203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55862">
                  <a:extLst>
                    <a:ext uri="{9D8B030D-6E8A-4147-A177-3AD203B41FA5}">
                      <a16:colId xmlns:a16="http://schemas.microsoft.com/office/drawing/2014/main" val="113466429"/>
                    </a:ext>
                  </a:extLst>
                </a:gridCol>
                <a:gridCol w="6524625">
                  <a:extLst>
                    <a:ext uri="{9D8B030D-6E8A-4147-A177-3AD203B41FA5}">
                      <a16:colId xmlns:a16="http://schemas.microsoft.com/office/drawing/2014/main" val="2766819154"/>
                    </a:ext>
                  </a:extLst>
                </a:gridCol>
                <a:gridCol w="1077910">
                  <a:extLst>
                    <a:ext uri="{9D8B030D-6E8A-4147-A177-3AD203B41FA5}">
                      <a16:colId xmlns:a16="http://schemas.microsoft.com/office/drawing/2014/main" val="21309981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b="1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A. Two or more symptoms:</a:t>
                      </a:r>
                      <a:endParaRPr lang="en-SG" sz="1600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b="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Delusions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b="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√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5665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953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b="1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Hallucinations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√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6446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953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b="1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Disorganised (bizarre) speech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√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8896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953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b="1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Disorganised (bizarre) behaviour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√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6580418"/>
                  </a:ext>
                </a:extLst>
              </a:tr>
              <a:tr h="570024">
                <a:tc>
                  <a:txBody>
                    <a:bodyPr/>
                    <a:lstStyle/>
                    <a:p>
                      <a:pPr marL="4953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b="1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Negative symptoms (emotional blunting, apathy, avolition, poverty of speech, </a:t>
                      </a:r>
                      <a:r>
                        <a:rPr lang="en-SG" sz="1600" dirty="0" err="1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asocialisation</a:t>
                      </a:r>
                      <a:r>
                        <a:rPr lang="en-SG" sz="16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, anhedonia, inattention)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√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27252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b="1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B. Duration</a:t>
                      </a:r>
                      <a:endParaRPr lang="en-SG" sz="1600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 month of constant, characteristic symptoms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√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0952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6 months of continual symptoms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√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4784435"/>
                  </a:ext>
                </a:extLst>
              </a:tr>
              <a:tr h="5761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b="1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C. Exclusion</a:t>
                      </a:r>
                      <a:r>
                        <a:rPr lang="en-SG" sz="1600" b="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1600" b="1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Criteria</a:t>
                      </a:r>
                      <a:endParaRPr lang="en-SG" sz="1600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Exclude schizoaffective disorder, mood disorder, autism spectrum disorder, organic psychosis or substance use disorder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√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3243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b="1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D. Function</a:t>
                      </a:r>
                      <a:endParaRPr lang="en-SG" sz="1600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Social / Occupational Dysfunction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6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√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6864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6301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9E51F-574E-4B59-9B86-B197A5705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For Jane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1516C-C35F-4553-9485-55910539A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SG" sz="2200" dirty="0"/>
              <a:t>Her short-term prognosis depends on response to treatment</a:t>
            </a:r>
          </a:p>
          <a:p>
            <a:r>
              <a:rPr lang="en-SG" sz="2200" dirty="0"/>
              <a:t>Her long-term prognosis appears fair</a:t>
            </a:r>
          </a:p>
          <a:p>
            <a:pPr marL="0" indent="0">
              <a:buNone/>
            </a:pPr>
            <a:r>
              <a:rPr lang="en-SG" sz="2200" dirty="0"/>
              <a:t>   She has a long duration of about 5 years of undiagnosed psychosis, with negative symptoms</a:t>
            </a:r>
          </a:p>
          <a:p>
            <a:r>
              <a:rPr lang="en-SG" sz="2200" dirty="0"/>
              <a:t>Predisposing factor: positive family history</a:t>
            </a:r>
          </a:p>
          <a:p>
            <a:r>
              <a:rPr lang="en-SG" sz="2200" dirty="0"/>
              <a:t>Precipitating factor: exam stress in university</a:t>
            </a:r>
          </a:p>
          <a:p>
            <a:r>
              <a:rPr lang="en-SG" sz="2100" dirty="0"/>
              <a:t>Perpetuating factor: family’s belief in spiritual possession (for family counselling), inadequate insight</a:t>
            </a:r>
          </a:p>
          <a:p>
            <a:r>
              <a:rPr lang="en-SG" sz="2200" dirty="0"/>
              <a:t>Protective factor: good premorbid function, cheerful &amp; outgoing personality, above average IQ, not cognitively impaired, supportive family</a:t>
            </a:r>
          </a:p>
          <a:p>
            <a:pPr marL="0" indent="0">
              <a:buNone/>
            </a:pPr>
            <a:r>
              <a:rPr lang="en-SG" sz="2600" b="1" dirty="0"/>
              <a:t>When adequately treated, 50% of patients are able to maintain satisfying quality of life in the community despite symptoms.</a:t>
            </a:r>
            <a:r>
              <a:rPr lang="en-SG" sz="2600" b="1" baseline="30000" dirty="0"/>
              <a:t>6</a:t>
            </a:r>
            <a:endParaRPr lang="en-SG" sz="2600" dirty="0"/>
          </a:p>
        </p:txBody>
      </p:sp>
    </p:spTree>
    <p:extLst>
      <p:ext uri="{BB962C8B-B14F-4D97-AF65-F5344CB8AC3E}">
        <p14:creationId xmlns:p14="http://schemas.microsoft.com/office/powerpoint/2010/main" val="4282655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1BE2983-A09D-4728-898E-C041C713EC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SG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PSYCHOSIS </a:t>
            </a:r>
            <a:br>
              <a:rPr lang="en-SG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SG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PHARMACOTHERAPY</a:t>
            </a:r>
            <a:br>
              <a:rPr lang="en-SG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SG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A GLANCE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4695DBEB-F0CD-44FC-A464-51EBBA178C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11357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CD0FB-A2D4-4FBF-B4D9-083264C84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History of Antipsychotics</a:t>
            </a:r>
            <a:r>
              <a:rPr lang="en-SG" baseline="30000" dirty="0"/>
              <a:t>2,5,8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9980CDE6-4139-4A7B-A76D-22B41F7FC353}"/>
              </a:ext>
            </a:extLst>
          </p:cNvPr>
          <p:cNvSpPr/>
          <p:nvPr/>
        </p:nvSpPr>
        <p:spPr>
          <a:xfrm>
            <a:off x="955765" y="3320143"/>
            <a:ext cx="10516689" cy="1691641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SG" dirty="0"/>
              <a:t>1940		1950		1960		1970		1980		1990		2000	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CB4A0E-D275-45A6-83D9-6AB07957B4E0}"/>
              </a:ext>
            </a:extLst>
          </p:cNvPr>
          <p:cNvSpPr txBox="1"/>
          <p:nvPr/>
        </p:nvSpPr>
        <p:spPr>
          <a:xfrm rot="3464607">
            <a:off x="415894" y="2534335"/>
            <a:ext cx="1815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SG" dirty="0">
                <a:solidFill>
                  <a:schemeClr val="accent2">
                    <a:lumMod val="75000"/>
                  </a:schemeClr>
                </a:solidFill>
              </a:rPr>
              <a:t>Electroconvulsive Therapy (ECT)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4D4F0C-818A-4BB2-8F14-597DADEEC990}"/>
              </a:ext>
            </a:extLst>
          </p:cNvPr>
          <p:cNvSpPr txBox="1"/>
          <p:nvPr/>
        </p:nvSpPr>
        <p:spPr>
          <a:xfrm rot="3464607">
            <a:off x="1325312" y="2708638"/>
            <a:ext cx="1730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SG" dirty="0">
                <a:solidFill>
                  <a:schemeClr val="accent2">
                    <a:lumMod val="75000"/>
                  </a:schemeClr>
                </a:solidFill>
              </a:rPr>
              <a:t>Chlorpromazine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13B5A4-C3B9-412B-9260-495DD3A1E359}"/>
              </a:ext>
            </a:extLst>
          </p:cNvPr>
          <p:cNvSpPr txBox="1"/>
          <p:nvPr/>
        </p:nvSpPr>
        <p:spPr>
          <a:xfrm rot="3464607">
            <a:off x="2251766" y="2779671"/>
            <a:ext cx="1562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SG" dirty="0">
                <a:solidFill>
                  <a:schemeClr val="accent2">
                    <a:lumMod val="75000"/>
                  </a:schemeClr>
                </a:solidFill>
              </a:rPr>
              <a:t>Fluphenazine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496783-BD02-47EF-B897-69631E929557}"/>
              </a:ext>
            </a:extLst>
          </p:cNvPr>
          <p:cNvSpPr txBox="1"/>
          <p:nvPr/>
        </p:nvSpPr>
        <p:spPr>
          <a:xfrm rot="3464607">
            <a:off x="3048189" y="2740740"/>
            <a:ext cx="1654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SG" dirty="0">
                <a:solidFill>
                  <a:schemeClr val="accent2">
                    <a:lumMod val="75000"/>
                  </a:schemeClr>
                </a:solidFill>
              </a:rPr>
              <a:t>Trifluoperazine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DC8A3D-7378-4B04-93B4-4AE9B44A1322}"/>
              </a:ext>
            </a:extLst>
          </p:cNvPr>
          <p:cNvSpPr txBox="1"/>
          <p:nvPr/>
        </p:nvSpPr>
        <p:spPr>
          <a:xfrm rot="3464607">
            <a:off x="4074846" y="2896510"/>
            <a:ext cx="1286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SG" dirty="0">
                <a:solidFill>
                  <a:schemeClr val="accent2">
                    <a:lumMod val="75000"/>
                  </a:schemeClr>
                </a:solidFill>
              </a:rPr>
              <a:t>Haloperidol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733251-7013-45E7-BB8E-5FF6636E3AF2}"/>
              </a:ext>
            </a:extLst>
          </p:cNvPr>
          <p:cNvSpPr txBox="1"/>
          <p:nvPr/>
        </p:nvSpPr>
        <p:spPr>
          <a:xfrm rot="3464607">
            <a:off x="6135772" y="2808023"/>
            <a:ext cx="1495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SG" dirty="0">
                <a:solidFill>
                  <a:schemeClr val="accent5">
                    <a:lumMod val="75000"/>
                  </a:schemeClr>
                </a:solidFill>
              </a:rPr>
              <a:t>Clozapine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4357F8-2CAB-4B84-9CF0-51B469F30EA6}"/>
              </a:ext>
            </a:extLst>
          </p:cNvPr>
          <p:cNvSpPr txBox="1"/>
          <p:nvPr/>
        </p:nvSpPr>
        <p:spPr>
          <a:xfrm rot="3464607">
            <a:off x="6824007" y="2853149"/>
            <a:ext cx="1388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SG" dirty="0">
                <a:solidFill>
                  <a:schemeClr val="accent5">
                    <a:lumMod val="75000"/>
                  </a:schemeClr>
                </a:solidFill>
              </a:rPr>
              <a:t>Risperidone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15A6FCA-0CB1-49E8-A490-A301931FE333}"/>
              </a:ext>
            </a:extLst>
          </p:cNvPr>
          <p:cNvSpPr txBox="1"/>
          <p:nvPr/>
        </p:nvSpPr>
        <p:spPr>
          <a:xfrm rot="3464607">
            <a:off x="7485088" y="2875310"/>
            <a:ext cx="1336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SG" dirty="0">
                <a:solidFill>
                  <a:schemeClr val="accent5">
                    <a:lumMod val="75000"/>
                  </a:schemeClr>
                </a:solidFill>
              </a:rPr>
              <a:t>Olanzapine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B170BEE-9C17-4C04-B911-E43A535E1310}"/>
              </a:ext>
            </a:extLst>
          </p:cNvPr>
          <p:cNvSpPr txBox="1"/>
          <p:nvPr/>
        </p:nvSpPr>
        <p:spPr>
          <a:xfrm rot="3464607">
            <a:off x="8110956" y="2867693"/>
            <a:ext cx="1354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SG" dirty="0">
                <a:solidFill>
                  <a:schemeClr val="accent5">
                    <a:lumMod val="75000"/>
                  </a:schemeClr>
                </a:solidFill>
              </a:rPr>
              <a:t>Quetiapine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6668B9E-02E0-4227-B62B-75BE9DF1A2EF}"/>
              </a:ext>
            </a:extLst>
          </p:cNvPr>
          <p:cNvSpPr txBox="1"/>
          <p:nvPr/>
        </p:nvSpPr>
        <p:spPr>
          <a:xfrm rot="3464607">
            <a:off x="8777382" y="2894375"/>
            <a:ext cx="1291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SG" dirty="0">
                <a:solidFill>
                  <a:schemeClr val="accent5">
                    <a:lumMod val="75000"/>
                  </a:schemeClr>
                </a:solidFill>
              </a:rPr>
              <a:t>Ziprasidone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108F72F-F26F-4424-868E-378947D5607D}"/>
              </a:ext>
            </a:extLst>
          </p:cNvPr>
          <p:cNvSpPr txBox="1"/>
          <p:nvPr/>
        </p:nvSpPr>
        <p:spPr>
          <a:xfrm rot="3464607">
            <a:off x="9367388" y="2856430"/>
            <a:ext cx="1380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SG" dirty="0" err="1">
                <a:solidFill>
                  <a:schemeClr val="accent5">
                    <a:lumMod val="75000"/>
                  </a:schemeClr>
                </a:solidFill>
              </a:rPr>
              <a:t>Aripripazole</a:t>
            </a:r>
            <a:endParaRPr lang="en-SG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9C0F9E0-A0B3-4143-B144-13CD18732035}"/>
              </a:ext>
            </a:extLst>
          </p:cNvPr>
          <p:cNvSpPr/>
          <p:nvPr/>
        </p:nvSpPr>
        <p:spPr>
          <a:xfrm>
            <a:off x="1653197" y="4848179"/>
            <a:ext cx="3166268" cy="40703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SG" sz="2000" dirty="0">
                <a:ea typeface="DengXia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SG" sz="2000" baseline="30000" dirty="0">
                <a:ea typeface="DengXian" panose="02010600030101010101" pitchFamily="2" charset="-122"/>
                <a:cs typeface="Times New Roman" panose="02020603050405020304" pitchFamily="18" charset="0"/>
              </a:rPr>
              <a:t>st</a:t>
            </a:r>
            <a:r>
              <a:rPr lang="en-SG" sz="2000" dirty="0">
                <a:ea typeface="DengXian" panose="02010600030101010101" pitchFamily="2" charset="-122"/>
                <a:cs typeface="Times New Roman" panose="02020603050405020304" pitchFamily="18" charset="0"/>
              </a:rPr>
              <a:t> generation antipsychotics</a:t>
            </a:r>
            <a:endParaRPr lang="en-SG" sz="1100" dirty="0">
              <a:effectLst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89A791A-C0CF-40FC-B8F4-BA822629145F}"/>
              </a:ext>
            </a:extLst>
          </p:cNvPr>
          <p:cNvSpPr/>
          <p:nvPr/>
        </p:nvSpPr>
        <p:spPr>
          <a:xfrm>
            <a:off x="7096569" y="4848179"/>
            <a:ext cx="3217099" cy="40703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SG" sz="2000" dirty="0">
                <a:ea typeface="DengXia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SG" sz="2000" baseline="30000" dirty="0">
                <a:ea typeface="DengXian" panose="02010600030101010101" pitchFamily="2" charset="-122"/>
                <a:cs typeface="Times New Roman" panose="02020603050405020304" pitchFamily="18" charset="0"/>
              </a:rPr>
              <a:t>nd</a:t>
            </a:r>
            <a:r>
              <a:rPr lang="en-SG" sz="2000" dirty="0">
                <a:ea typeface="DengXian" panose="02010600030101010101" pitchFamily="2" charset="-122"/>
                <a:cs typeface="Times New Roman" panose="02020603050405020304" pitchFamily="18" charset="0"/>
              </a:rPr>
              <a:t> generation antipsychotics</a:t>
            </a:r>
            <a:endParaRPr lang="en-SG" sz="1100" dirty="0">
              <a:effectLst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1865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4658E-CFA1-4F01-8DDA-2F50F2DE8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4020" y="0"/>
            <a:ext cx="10058400" cy="1450757"/>
          </a:xfrm>
        </p:spPr>
        <p:txBody>
          <a:bodyPr>
            <a:normAutofit/>
          </a:bodyPr>
          <a:lstStyle/>
          <a:p>
            <a:r>
              <a:rPr lang="en-SG" sz="4000" dirty="0"/>
              <a:t>Table of General Differences Between 1</a:t>
            </a:r>
            <a:r>
              <a:rPr lang="en-SG" sz="4000" baseline="30000" dirty="0"/>
              <a:t>st</a:t>
            </a:r>
            <a:r>
              <a:rPr lang="en-SG" sz="4000" dirty="0"/>
              <a:t> &amp; 2</a:t>
            </a:r>
            <a:r>
              <a:rPr lang="en-SG" sz="4000" baseline="30000" dirty="0"/>
              <a:t>nd</a:t>
            </a:r>
            <a:r>
              <a:rPr lang="en-SG" sz="4000" dirty="0"/>
              <a:t> Generation Anti-Psychotics (AP)</a:t>
            </a:r>
            <a:r>
              <a:rPr lang="en-SG" sz="4000" baseline="30000" dirty="0"/>
              <a:t>2,5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2C2E518-F561-4267-BC64-51B0C1795E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8833122"/>
              </p:ext>
            </p:extLst>
          </p:nvPr>
        </p:nvGraphicFramePr>
        <p:xfrm>
          <a:off x="415493" y="1450757"/>
          <a:ext cx="11375454" cy="491115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150867">
                  <a:extLst>
                    <a:ext uri="{9D8B030D-6E8A-4147-A177-3AD203B41FA5}">
                      <a16:colId xmlns:a16="http://schemas.microsoft.com/office/drawing/2014/main" val="1508779254"/>
                    </a:ext>
                  </a:extLst>
                </a:gridCol>
                <a:gridCol w="3803384">
                  <a:extLst>
                    <a:ext uri="{9D8B030D-6E8A-4147-A177-3AD203B41FA5}">
                      <a16:colId xmlns:a16="http://schemas.microsoft.com/office/drawing/2014/main" val="2502566372"/>
                    </a:ext>
                  </a:extLst>
                </a:gridCol>
                <a:gridCol w="4421203">
                  <a:extLst>
                    <a:ext uri="{9D8B030D-6E8A-4147-A177-3AD203B41FA5}">
                      <a16:colId xmlns:a16="http://schemas.microsoft.com/office/drawing/2014/main" val="2181791638"/>
                    </a:ext>
                  </a:extLst>
                </a:gridCol>
              </a:tblGrid>
              <a:tr h="190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effectLst/>
                        </a:rPr>
                        <a:t> </a:t>
                      </a:r>
                      <a:endParaRPr lang="en-SG" sz="14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effectLst/>
                        </a:rPr>
                        <a:t>1</a:t>
                      </a:r>
                      <a:r>
                        <a:rPr lang="en-SG" sz="1400" baseline="30000" dirty="0">
                          <a:effectLst/>
                        </a:rPr>
                        <a:t>st</a:t>
                      </a:r>
                      <a:r>
                        <a:rPr lang="en-SG" sz="1400" dirty="0">
                          <a:effectLst/>
                        </a:rPr>
                        <a:t> generation AP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effectLst/>
                        </a:rPr>
                        <a:t>2</a:t>
                      </a:r>
                      <a:r>
                        <a:rPr lang="en-SG" sz="1400" baseline="30000" dirty="0">
                          <a:effectLst/>
                        </a:rPr>
                        <a:t>nd</a:t>
                      </a:r>
                      <a:r>
                        <a:rPr lang="en-SG" sz="1400" dirty="0">
                          <a:effectLst/>
                        </a:rPr>
                        <a:t> generation AP</a:t>
                      </a:r>
                      <a:endParaRPr lang="en-SG" sz="14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3216901"/>
                  </a:ext>
                </a:extLst>
              </a:tr>
              <a:tr h="190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effectLst/>
                        </a:rPr>
                        <a:t>Dopamine Antagonists</a:t>
                      </a:r>
                      <a:endParaRPr lang="en-SG" sz="14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rgbClr val="0000FF"/>
                          </a:solidFill>
                          <a:effectLst/>
                        </a:rPr>
                        <a:t>+++</a:t>
                      </a:r>
                      <a:endParaRPr lang="en-SG" sz="14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effectLst/>
                        </a:rPr>
                        <a:t>++</a:t>
                      </a:r>
                      <a:endParaRPr lang="en-SG" sz="14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6267091"/>
                  </a:ext>
                </a:extLst>
              </a:tr>
              <a:tr h="13360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Mechanism of action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Non-selective for Dopamine (D2) receptors:</a:t>
                      </a:r>
                    </a:p>
                    <a:p>
                      <a:pPr marL="108000" indent="-1080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at 60% D2 occupancy, mesolimbic/cortical tract exerts antipsychotic effect</a:t>
                      </a:r>
                    </a:p>
                    <a:p>
                      <a:pPr marL="108000" indent="-1080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at 70% D2 occupancy, nigrostriatal tract exerts EPSE side effect</a:t>
                      </a:r>
                    </a:p>
                    <a:p>
                      <a:pPr marL="108000" indent="-1080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at 80% D2 occupancy, tuberoinfundibular tract increase prolactin secretion side effect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Selective for D2 receptors in mesolimbic system, result in lesser EPSE side effect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SG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5HT2A receptors</a:t>
                      </a:r>
                      <a:r>
                        <a:rPr lang="en-SG" sz="1400" baseline="0" dirty="0">
                          <a:solidFill>
                            <a:schemeClr val="tx1"/>
                          </a:solidFill>
                          <a:effectLst/>
                        </a:rPr>
                        <a:t> Antagonists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6414797"/>
                  </a:ext>
                </a:extLst>
              </a:tr>
              <a:tr h="190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>
                          <a:solidFill>
                            <a:schemeClr val="tx1"/>
                          </a:solidFill>
                          <a:effectLst/>
                        </a:rPr>
                        <a:t>Efficacy on positive symptoms</a:t>
                      </a:r>
                      <a:endParaRPr lang="en-SG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++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>
                          <a:solidFill>
                            <a:schemeClr val="tx1"/>
                          </a:solidFill>
                          <a:effectLst/>
                        </a:rPr>
                        <a:t>++ similar efficacy</a:t>
                      </a:r>
                      <a:endParaRPr lang="en-SG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4997455"/>
                  </a:ext>
                </a:extLst>
              </a:tr>
              <a:tr h="190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>
                          <a:solidFill>
                            <a:schemeClr val="tx1"/>
                          </a:solidFill>
                          <a:effectLst/>
                        </a:rPr>
                        <a:t>Efficacy on negative symptoms</a:t>
                      </a:r>
                      <a:endParaRPr lang="en-SG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en-SG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0476205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Extrapyramidal Side Effects (EPSE) &amp; Neuroleptic Malignant Syndrome (NMS)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+++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(except Risperidone at high dose ++)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7446853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>
                          <a:solidFill>
                            <a:schemeClr val="tx1"/>
                          </a:solidFill>
                          <a:effectLst/>
                        </a:rPr>
                        <a:t>Metabolic side effects</a:t>
                      </a:r>
                      <a:endParaRPr lang="en-SG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+++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(except Aripiprazole,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Lurasidone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)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0685166"/>
                  </a:ext>
                </a:extLst>
              </a:tr>
              <a:tr h="373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>
                          <a:solidFill>
                            <a:schemeClr val="tx1"/>
                          </a:solidFill>
                          <a:effectLst/>
                        </a:rPr>
                        <a:t>Sexual Dysfunction</a:t>
                      </a:r>
                      <a:endParaRPr lang="en-SG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>
                          <a:solidFill>
                            <a:schemeClr val="tx1"/>
                          </a:solidFill>
                          <a:effectLst/>
                        </a:rPr>
                        <a:t>+ +</a:t>
                      </a:r>
                      <a:endParaRPr lang="en-SG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(except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Risperidone at high dose ++)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0909977"/>
                  </a:ext>
                </a:extLst>
              </a:tr>
              <a:tr h="1824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>
                          <a:solidFill>
                            <a:schemeClr val="tx1"/>
                          </a:solidFill>
                          <a:effectLst/>
                        </a:rPr>
                        <a:t>Cost</a:t>
                      </a:r>
                      <a:endParaRPr lang="en-SG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en-SG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+++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0948801"/>
                  </a:ext>
                </a:extLst>
              </a:tr>
              <a:tr h="1824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>
                          <a:solidFill>
                            <a:schemeClr val="tx1"/>
                          </a:solidFill>
                          <a:effectLst/>
                        </a:rPr>
                        <a:t>Also use in mania, depression, aggression</a:t>
                      </a:r>
                      <a:endParaRPr lang="en-SG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en-SG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++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5359177"/>
                  </a:ext>
                </a:extLst>
              </a:tr>
              <a:tr h="5932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Available in injections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(to enhance compliance, prevent relapse)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Haloperidol </a:t>
                      </a:r>
                      <a:r>
                        <a:rPr lang="en-SG" sz="1400" dirty="0" err="1">
                          <a:solidFill>
                            <a:schemeClr val="tx1"/>
                          </a:solidFill>
                          <a:effectLst/>
                        </a:rPr>
                        <a:t>decanoate</a:t>
                      </a: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 (Haldol depot®),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 err="1">
                          <a:solidFill>
                            <a:schemeClr val="tx1"/>
                          </a:solidFill>
                          <a:effectLst/>
                        </a:rPr>
                        <a:t>Flupenthixol</a:t>
                      </a: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SG" sz="1400" dirty="0" err="1">
                          <a:solidFill>
                            <a:schemeClr val="tx1"/>
                          </a:solidFill>
                          <a:effectLst/>
                        </a:rPr>
                        <a:t>decanoate</a:t>
                      </a:r>
                      <a:r>
                        <a:rPr lang="en-SG" sz="1400" baseline="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n-SG" sz="1400" baseline="0" dirty="0" err="1">
                          <a:solidFill>
                            <a:schemeClr val="tx1"/>
                          </a:solidFill>
                          <a:effectLst/>
                        </a:rPr>
                        <a:t>Fluanxol</a:t>
                      </a:r>
                      <a:r>
                        <a:rPr lang="en-SG" sz="1400" baseline="0" dirty="0">
                          <a:solidFill>
                            <a:schemeClr val="tx1"/>
                          </a:solidFill>
                          <a:effectLst/>
                        </a:rPr>
                        <a:t> depot®)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Zuclopenthixol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aseline="0" dirty="0" err="1">
                          <a:solidFill>
                            <a:schemeClr val="tx1"/>
                          </a:solidFill>
                          <a:effectLst/>
                        </a:rPr>
                        <a:t>decanoate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n-US" sz="1400" baseline="0" dirty="0" err="1">
                          <a:solidFill>
                            <a:schemeClr val="tx1"/>
                          </a:solidFill>
                          <a:effectLst/>
                        </a:rPr>
                        <a:t>Clopixol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</a:rPr>
                        <a:t> depot®)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Risperidone (Risperdal </a:t>
                      </a:r>
                      <a:r>
                        <a:rPr lang="en-SG" sz="1400" dirty="0" err="1">
                          <a:solidFill>
                            <a:schemeClr val="tx1"/>
                          </a:solidFill>
                          <a:effectLst/>
                        </a:rPr>
                        <a:t>Consta</a:t>
                      </a: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® q2w)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 err="1">
                          <a:solidFill>
                            <a:schemeClr val="tx1"/>
                          </a:solidFill>
                          <a:effectLst/>
                        </a:rPr>
                        <a:t>Paliperidone</a:t>
                      </a: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n-SG" sz="1400" dirty="0" err="1">
                          <a:solidFill>
                            <a:schemeClr val="tx1"/>
                          </a:solidFill>
                          <a:effectLst/>
                        </a:rPr>
                        <a:t>Invega</a:t>
                      </a: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SG" sz="1400" dirty="0" err="1">
                          <a:solidFill>
                            <a:schemeClr val="tx1"/>
                          </a:solidFill>
                          <a:effectLst/>
                        </a:rPr>
                        <a:t>Sustenna</a:t>
                      </a:r>
                      <a:r>
                        <a:rPr lang="en-SG" sz="1400" baseline="0" dirty="0">
                          <a:solidFill>
                            <a:schemeClr val="tx1"/>
                          </a:solidFill>
                          <a:effectLst/>
                        </a:rPr>
                        <a:t>® q1m, or Trinza®q3m)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Aripiprazole (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Abilify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Maintena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®)</a:t>
                      </a:r>
                      <a:endParaRPr lang="en-SG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1161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22667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0EC3948-6308-4EC9-A88B-0B9DA72C28A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950" y="309562"/>
            <a:ext cx="9182100" cy="550703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8F4B7BE-4A0A-45E1-BBE2-797DC384EDCE}"/>
              </a:ext>
            </a:extLst>
          </p:cNvPr>
          <p:cNvSpPr txBox="1"/>
          <p:nvPr/>
        </p:nvSpPr>
        <p:spPr>
          <a:xfrm>
            <a:off x="1781175" y="5816600"/>
            <a:ext cx="81724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600" i="1" dirty="0"/>
              <a:t>Adapted from http://tmedweb.tulane.edu/pharmwiki/doku.php/rx_of_schizophrenia</a:t>
            </a:r>
          </a:p>
        </p:txBody>
      </p:sp>
    </p:spTree>
    <p:extLst>
      <p:ext uri="{BB962C8B-B14F-4D97-AF65-F5344CB8AC3E}">
        <p14:creationId xmlns:p14="http://schemas.microsoft.com/office/powerpoint/2010/main" val="22727304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92AC7-5D7D-48BA-BBEE-C61E61572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4400" dirty="0"/>
              <a:t>Extrapyramidal Side Effects (EPSE) of Antipsychotics</a:t>
            </a:r>
            <a:r>
              <a:rPr lang="en-SG" sz="4400" baseline="30000" dirty="0"/>
              <a:t>2,5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06DF6AD-D2C0-4A38-9141-F86598470E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480933"/>
              </p:ext>
            </p:extLst>
          </p:nvPr>
        </p:nvGraphicFramePr>
        <p:xfrm>
          <a:off x="575711" y="1935465"/>
          <a:ext cx="11101538" cy="3718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4119">
                  <a:extLst>
                    <a:ext uri="{9D8B030D-6E8A-4147-A177-3AD203B41FA5}">
                      <a16:colId xmlns:a16="http://schemas.microsoft.com/office/drawing/2014/main" val="3271920404"/>
                    </a:ext>
                  </a:extLst>
                </a:gridCol>
                <a:gridCol w="1448670">
                  <a:extLst>
                    <a:ext uri="{9D8B030D-6E8A-4147-A177-3AD203B41FA5}">
                      <a16:colId xmlns:a16="http://schemas.microsoft.com/office/drawing/2014/main" val="3378174581"/>
                    </a:ext>
                  </a:extLst>
                </a:gridCol>
                <a:gridCol w="2791636">
                  <a:extLst>
                    <a:ext uri="{9D8B030D-6E8A-4147-A177-3AD203B41FA5}">
                      <a16:colId xmlns:a16="http://schemas.microsoft.com/office/drawing/2014/main" val="523021798"/>
                    </a:ext>
                  </a:extLst>
                </a:gridCol>
                <a:gridCol w="4377113">
                  <a:extLst>
                    <a:ext uri="{9D8B030D-6E8A-4147-A177-3AD203B41FA5}">
                      <a16:colId xmlns:a16="http://schemas.microsoft.com/office/drawing/2014/main" val="814743474"/>
                    </a:ext>
                  </a:extLst>
                </a:gridCol>
              </a:tblGrid>
              <a:tr h="2062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 EPSE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Duration of onset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Signs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Treatment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8025054"/>
                  </a:ext>
                </a:extLst>
              </a:tr>
              <a:tr h="75909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SG" sz="1400" b="1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Acute dystonia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(occurs in 10% of patients, especially in young males)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Hours to days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Fixed muscle postures with spasm (oculogyric crisis, torticollis, opisthotonos)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08000" marR="0" lvl="0" indent="-1080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Diazepam</a:t>
                      </a:r>
                      <a:r>
                        <a:rPr lang="en-SG" sz="1400" baseline="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or </a:t>
                      </a: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Anticholinergics</a:t>
                      </a:r>
                      <a:r>
                        <a:rPr lang="en-SG" sz="14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(benzhexol/ </a:t>
                      </a:r>
                      <a:r>
                        <a:rPr lang="en-SG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benztropine</a:t>
                      </a: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108000" indent="-1080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Supportive</a:t>
                      </a:r>
                    </a:p>
                    <a:p>
                      <a:pPr marL="108000" indent="-1080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Switch to 2</a:t>
                      </a:r>
                      <a:r>
                        <a:rPr lang="en-SG" sz="1400" baseline="300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generation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6272925"/>
                  </a:ext>
                </a:extLst>
              </a:tr>
              <a:tr h="70675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SG" sz="1400" b="1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Parkinsonism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(occurs in up to 90% of patients)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Days to weeks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Tremors, </a:t>
                      </a: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rigidity, bradykinesia, mask-like facies, festinating gait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08000" indent="-1080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Anticholinergics</a:t>
                      </a:r>
                    </a:p>
                    <a:p>
                      <a:pPr marL="108000" indent="-1080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Reduce dose</a:t>
                      </a:r>
                    </a:p>
                    <a:p>
                      <a:pPr marL="108000" indent="-1080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Switch to 2</a:t>
                      </a:r>
                      <a:r>
                        <a:rPr lang="en-SG" sz="1400" baseline="300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generation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5581245"/>
                  </a:ext>
                </a:extLst>
              </a:tr>
              <a:tr h="74441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SG" sz="1400" b="1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Akathisia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(occurs in 20% of patients, esp. middle aged females)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Hours to weeks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Subjective feelings of restlessness &amp; objective motor restlessness (swinging of legs, pacing, rocking)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08000" indent="-1080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Reduce dose (distinguish from worsening psychosis which requires increase dose)</a:t>
                      </a:r>
                    </a:p>
                    <a:p>
                      <a:pPr marL="108000" indent="-1080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Propranolol or benzodiazepine</a:t>
                      </a:r>
                    </a:p>
                    <a:p>
                      <a:pPr marL="108000" indent="-1080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Switch to 2</a:t>
                      </a:r>
                      <a:r>
                        <a:rPr lang="en-SG" sz="1400" baseline="300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generation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9806045"/>
                  </a:ext>
                </a:extLst>
              </a:tr>
              <a:tr h="97147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SG" sz="1400" b="1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Tardive Dyskinesia (TD)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(Occurs in 5-60% of patients, esp. elderly female with mood disorders)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Months or years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Orofacial dyskinesia, lip smacking, tongue rotating, choreoathetoid movements of head, neck &amp; trunk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08000" indent="-1080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1400" b="1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Prevention: Use the lowest possible dose for the shortest possible time</a:t>
                      </a:r>
                    </a:p>
                    <a:p>
                      <a:pPr marL="108000" indent="-1080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Benzodiazepine, propranolol, vitamin E</a:t>
                      </a:r>
                    </a:p>
                    <a:p>
                      <a:pPr marL="108000" indent="-1080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Use of anticholinergic increases risk of TD</a:t>
                      </a:r>
                    </a:p>
                    <a:p>
                      <a:pPr marL="108000" indent="-1080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Switch to 2</a:t>
                      </a:r>
                      <a:r>
                        <a:rPr lang="en-SG" sz="1400" baseline="300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SG" sz="1400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generation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870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19971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5B80F-F7F1-4F1F-9DCC-8F20309BD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Neuroleptic Malignant Syndrome (NMS)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7D3264-A7EB-4801-8423-7F1ACEE76D0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SG" sz="1800" b="1" dirty="0"/>
              <a:t>What it is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SG" sz="1800" dirty="0"/>
              <a:t>Emergency with 10-20% mortality rate</a:t>
            </a:r>
          </a:p>
          <a:p>
            <a:pPr marL="362880" lvl="2" indent="-1800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SG" sz="1600" dirty="0"/>
              <a:t>occurs in &lt;1% patients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SG" sz="1800" dirty="0"/>
              <a:t>Idiosyncratic reaction, not related to dose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SG" sz="1800" dirty="0"/>
              <a:t>Sympathetic hyperactivity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None/>
            </a:pPr>
            <a:r>
              <a:rPr lang="en-SG" sz="1800" b="1" dirty="0"/>
              <a:t>Management</a:t>
            </a:r>
            <a:endParaRPr lang="en-SG" sz="18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SG" sz="1800" dirty="0"/>
              <a:t>Admit to hospital - withdrawal of the offending AP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SG" sz="1800" dirty="0"/>
              <a:t>Supportive care for hyperthermia, hydration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SG" sz="1800" dirty="0"/>
              <a:t>Pharmacotherapy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SzPct val="50000"/>
              <a:buFont typeface="Courier New" panose="02070309020205020404" pitchFamily="49" charset="0"/>
              <a:buChar char="o"/>
            </a:pPr>
            <a:r>
              <a:rPr lang="en-SG" sz="1600" dirty="0"/>
              <a:t>Benzodiazepines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SzPct val="50000"/>
              <a:buFont typeface="Courier New" panose="02070309020205020404" pitchFamily="49" charset="0"/>
              <a:buChar char="o"/>
            </a:pPr>
            <a:r>
              <a:rPr lang="en-SG" sz="1600" dirty="0"/>
              <a:t>Dopamine agonists (e.g. bromocriptine)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SzPct val="50000"/>
              <a:buFont typeface="Courier New" panose="02070309020205020404" pitchFamily="49" charset="0"/>
              <a:buChar char="o"/>
            </a:pPr>
            <a:r>
              <a:rPr lang="en-SG" sz="1600" dirty="0"/>
              <a:t>IV muscle relaxants (e.g. dantrolene)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ABE3C53-1F81-49A8-9696-24A8F6A28B0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SG" b="1" dirty="0"/>
              <a:t>DSM-5 criteria for NMS</a:t>
            </a:r>
            <a:r>
              <a:rPr lang="en-SG" b="1" baseline="30000" dirty="0"/>
              <a:t>1</a:t>
            </a:r>
          </a:p>
          <a:p>
            <a:pPr indent="-252000">
              <a:lnSpc>
                <a:spcPct val="50000"/>
              </a:lnSpc>
              <a:buFont typeface="+mj-lt"/>
              <a:buAutoNum type="arabicPeriod"/>
            </a:pPr>
            <a:r>
              <a:rPr lang="en-SG" dirty="0"/>
              <a:t>Use of neuroleptic</a:t>
            </a:r>
          </a:p>
          <a:p>
            <a:pPr indent="-252000">
              <a:lnSpc>
                <a:spcPct val="50000"/>
              </a:lnSpc>
              <a:buFont typeface="+mj-lt"/>
              <a:buAutoNum type="arabicPeriod"/>
            </a:pPr>
            <a:r>
              <a:rPr lang="en-SG" dirty="0"/>
              <a:t>Elevated temperature</a:t>
            </a:r>
          </a:p>
          <a:p>
            <a:pPr indent="-252000">
              <a:lnSpc>
                <a:spcPct val="50000"/>
              </a:lnSpc>
              <a:buFont typeface="+mj-lt"/>
              <a:buAutoNum type="arabicPeriod"/>
            </a:pPr>
            <a:r>
              <a:rPr lang="en-SG" dirty="0"/>
              <a:t>Severe muscle rigidity</a:t>
            </a:r>
          </a:p>
          <a:p>
            <a:pPr marL="266700" indent="-266700">
              <a:lnSpc>
                <a:spcPct val="50000"/>
              </a:lnSpc>
              <a:buNone/>
            </a:pPr>
            <a:r>
              <a:rPr lang="en-SG" dirty="0"/>
              <a:t>	AND 2 of the following:</a:t>
            </a:r>
          </a:p>
          <a:p>
            <a:pPr lvl="1">
              <a:lnSpc>
                <a:spcPct val="80000"/>
              </a:lnSpc>
            </a:pPr>
            <a:r>
              <a:rPr lang="en-SG" sz="2600" dirty="0"/>
              <a:t>Diaphoresis</a:t>
            </a:r>
          </a:p>
          <a:p>
            <a:pPr lvl="1">
              <a:lnSpc>
                <a:spcPct val="80000"/>
              </a:lnSpc>
            </a:pPr>
            <a:r>
              <a:rPr lang="en-SG" sz="2600" dirty="0"/>
              <a:t>Dysphagia</a:t>
            </a:r>
          </a:p>
          <a:p>
            <a:pPr lvl="1">
              <a:lnSpc>
                <a:spcPct val="80000"/>
              </a:lnSpc>
            </a:pPr>
            <a:r>
              <a:rPr lang="en-SG" sz="2600" dirty="0"/>
              <a:t>Tremor</a:t>
            </a:r>
          </a:p>
          <a:p>
            <a:pPr lvl="1">
              <a:lnSpc>
                <a:spcPct val="80000"/>
              </a:lnSpc>
            </a:pPr>
            <a:r>
              <a:rPr lang="en-SG" sz="2600" dirty="0"/>
              <a:t>Incontinence</a:t>
            </a:r>
          </a:p>
          <a:p>
            <a:pPr lvl="1">
              <a:lnSpc>
                <a:spcPct val="80000"/>
              </a:lnSpc>
            </a:pPr>
            <a:r>
              <a:rPr lang="en-SG" sz="2600" dirty="0"/>
              <a:t>Changes in level of consciousness ranging from confusion to coma</a:t>
            </a:r>
          </a:p>
          <a:p>
            <a:pPr lvl="1">
              <a:lnSpc>
                <a:spcPct val="80000"/>
              </a:lnSpc>
            </a:pPr>
            <a:r>
              <a:rPr lang="en-SG" sz="2600" dirty="0"/>
              <a:t>Mutism</a:t>
            </a:r>
          </a:p>
          <a:p>
            <a:pPr lvl="1">
              <a:lnSpc>
                <a:spcPct val="80000"/>
              </a:lnSpc>
            </a:pPr>
            <a:r>
              <a:rPr lang="en-SG" sz="2600" dirty="0"/>
              <a:t>Tachycardia</a:t>
            </a:r>
          </a:p>
          <a:p>
            <a:pPr lvl="1">
              <a:lnSpc>
                <a:spcPct val="80000"/>
              </a:lnSpc>
            </a:pPr>
            <a:r>
              <a:rPr lang="en-SG" sz="2600" dirty="0"/>
              <a:t>Elevated or labile blood pressure</a:t>
            </a:r>
          </a:p>
          <a:p>
            <a:pPr lvl="1">
              <a:lnSpc>
                <a:spcPct val="80000"/>
              </a:lnSpc>
            </a:pPr>
            <a:r>
              <a:rPr lang="en-SG" sz="2600" dirty="0" err="1"/>
              <a:t>Leukocytosis</a:t>
            </a:r>
            <a:endParaRPr lang="en-SG" sz="2600" dirty="0"/>
          </a:p>
          <a:p>
            <a:pPr lvl="1">
              <a:lnSpc>
                <a:spcPct val="80000"/>
              </a:lnSpc>
            </a:pPr>
            <a:r>
              <a:rPr lang="en-SG" sz="2600" dirty="0"/>
              <a:t>Laboratory evidence of muscle injury</a:t>
            </a:r>
          </a:p>
        </p:txBody>
      </p:sp>
    </p:spTree>
    <p:extLst>
      <p:ext uri="{BB962C8B-B14F-4D97-AF65-F5344CB8AC3E}">
        <p14:creationId xmlns:p14="http://schemas.microsoft.com/office/powerpoint/2010/main" val="3329716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A0050-AF05-47BF-9713-FCF8DDBA0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1686" y="286603"/>
            <a:ext cx="9973994" cy="1450757"/>
          </a:xfrm>
        </p:spPr>
        <p:txBody>
          <a:bodyPr>
            <a:normAutofit/>
          </a:bodyPr>
          <a:lstStyle/>
          <a:p>
            <a:r>
              <a:rPr lang="en-SG" sz="4400" dirty="0"/>
              <a:t>2</a:t>
            </a:r>
            <a:r>
              <a:rPr lang="en-SG" sz="4400" baseline="30000" dirty="0"/>
              <a:t>nd</a:t>
            </a:r>
            <a:r>
              <a:rPr lang="en-SG" sz="4400" dirty="0"/>
              <a:t> Generation Antipsychotics &amp; </a:t>
            </a:r>
            <a:br>
              <a:rPr lang="en-SG" sz="4400" dirty="0"/>
            </a:br>
            <a:r>
              <a:rPr lang="en-SG" sz="4400" dirty="0"/>
              <a:t>Side-Effect Profile</a:t>
            </a:r>
            <a:r>
              <a:rPr lang="en-SG" sz="4400" baseline="30000" dirty="0"/>
              <a:t>2,5,8</a:t>
            </a:r>
            <a:endParaRPr lang="en-SG" sz="4400" dirty="0"/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E033A485-154E-4D73-AE9C-5483845222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8076063"/>
              </p:ext>
            </p:extLst>
          </p:nvPr>
        </p:nvGraphicFramePr>
        <p:xfrm>
          <a:off x="246138" y="1737360"/>
          <a:ext cx="11759032" cy="469392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229996">
                  <a:extLst>
                    <a:ext uri="{9D8B030D-6E8A-4147-A177-3AD203B41FA5}">
                      <a16:colId xmlns:a16="http://schemas.microsoft.com/office/drawing/2014/main" val="1577286650"/>
                    </a:ext>
                  </a:extLst>
                </a:gridCol>
                <a:gridCol w="1570454">
                  <a:extLst>
                    <a:ext uri="{9D8B030D-6E8A-4147-A177-3AD203B41FA5}">
                      <a16:colId xmlns:a16="http://schemas.microsoft.com/office/drawing/2014/main" val="610896646"/>
                    </a:ext>
                  </a:extLst>
                </a:gridCol>
                <a:gridCol w="1540007">
                  <a:extLst>
                    <a:ext uri="{9D8B030D-6E8A-4147-A177-3AD203B41FA5}">
                      <a16:colId xmlns:a16="http://schemas.microsoft.com/office/drawing/2014/main" val="2178151183"/>
                    </a:ext>
                  </a:extLst>
                </a:gridCol>
                <a:gridCol w="1121664">
                  <a:extLst>
                    <a:ext uri="{9D8B030D-6E8A-4147-A177-3AD203B41FA5}">
                      <a16:colId xmlns:a16="http://schemas.microsoft.com/office/drawing/2014/main" val="2134390603"/>
                    </a:ext>
                  </a:extLst>
                </a:gridCol>
                <a:gridCol w="1109636">
                  <a:extLst>
                    <a:ext uri="{9D8B030D-6E8A-4147-A177-3AD203B41FA5}">
                      <a16:colId xmlns:a16="http://schemas.microsoft.com/office/drawing/2014/main" val="1434877447"/>
                    </a:ext>
                  </a:extLst>
                </a:gridCol>
                <a:gridCol w="781939">
                  <a:extLst>
                    <a:ext uri="{9D8B030D-6E8A-4147-A177-3AD203B41FA5}">
                      <a16:colId xmlns:a16="http://schemas.microsoft.com/office/drawing/2014/main" val="2307599233"/>
                    </a:ext>
                  </a:extLst>
                </a:gridCol>
                <a:gridCol w="1223324">
                  <a:extLst>
                    <a:ext uri="{9D8B030D-6E8A-4147-A177-3AD203B41FA5}">
                      <a16:colId xmlns:a16="http://schemas.microsoft.com/office/drawing/2014/main" val="2235396682"/>
                    </a:ext>
                  </a:extLst>
                </a:gridCol>
                <a:gridCol w="1301043">
                  <a:extLst>
                    <a:ext uri="{9D8B030D-6E8A-4147-A177-3AD203B41FA5}">
                      <a16:colId xmlns:a16="http://schemas.microsoft.com/office/drawing/2014/main" val="3379549609"/>
                    </a:ext>
                  </a:extLst>
                </a:gridCol>
                <a:gridCol w="1880969">
                  <a:extLst>
                    <a:ext uri="{9D8B030D-6E8A-4147-A177-3AD203B41FA5}">
                      <a16:colId xmlns:a16="http://schemas.microsoft.com/office/drawing/2014/main" val="3570325762"/>
                    </a:ext>
                  </a:extLst>
                </a:gridCol>
              </a:tblGrid>
              <a:tr h="1444893">
                <a:tc>
                  <a:txBody>
                    <a:bodyPr/>
                    <a:lstStyle/>
                    <a:p>
                      <a:r>
                        <a:rPr lang="en-SG" sz="1400" b="1" dirty="0">
                          <a:solidFill>
                            <a:schemeClr val="tx1"/>
                          </a:solidFill>
                        </a:rPr>
                        <a:t>Drug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Target dose </a:t>
                      </a:r>
                      <a:r>
                        <a:rPr lang="en-SG" sz="1200" b="0" dirty="0">
                          <a:solidFill>
                            <a:schemeClr val="tx1"/>
                          </a:solidFill>
                        </a:rPr>
                        <a:t>(mg/day)</a:t>
                      </a:r>
                      <a:endParaRPr lang="en-SG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Metabolic Effect</a:t>
                      </a:r>
                    </a:p>
                    <a:p>
                      <a:r>
                        <a:rPr lang="en-SG" sz="1200" b="0" dirty="0">
                          <a:solidFill>
                            <a:schemeClr val="tx1"/>
                          </a:solidFill>
                        </a:rPr>
                        <a:t>(monitor weight, BMI, BP, fasting blood glucose &amp; lipids</a:t>
                      </a:r>
                    </a:p>
                    <a:p>
                      <a:r>
                        <a:rPr lang="en-SG" sz="1200" b="0" dirty="0">
                          <a:solidFill>
                            <a:schemeClr val="tx1"/>
                          </a:solidFill>
                        </a:rPr>
                        <a:t>- baseline</a:t>
                      </a:r>
                    </a:p>
                    <a:p>
                      <a:r>
                        <a:rPr lang="en-SG" sz="1200" b="0" dirty="0">
                          <a:solidFill>
                            <a:schemeClr val="tx1"/>
                          </a:solidFill>
                        </a:rPr>
                        <a:t>- 3 months</a:t>
                      </a:r>
                    </a:p>
                    <a:p>
                      <a:r>
                        <a:rPr lang="en-SG" sz="1200" b="0" dirty="0">
                          <a:solidFill>
                            <a:schemeClr val="tx1"/>
                          </a:solidFill>
                        </a:rPr>
                        <a:t>- yearly)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EPSE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Prolactin secretion &amp; sexual dysfunction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Sedation</a:t>
                      </a:r>
                      <a:endParaRPr lang="en-SG" sz="1400" dirty="0">
                        <a:solidFill>
                          <a:schemeClr val="tx1"/>
                        </a:solidFill>
                      </a:endParaRP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Anticholinergic</a:t>
                      </a:r>
                    </a:p>
                    <a:p>
                      <a:r>
                        <a:rPr lang="en-SG" sz="1200" b="0" dirty="0">
                          <a:solidFill>
                            <a:schemeClr val="tx1"/>
                          </a:solidFill>
                        </a:rPr>
                        <a:t>(dry mouth, constipation, </a:t>
                      </a:r>
                    </a:p>
                    <a:p>
                      <a:r>
                        <a:rPr lang="en-SG" sz="1200" b="0" dirty="0">
                          <a:solidFill>
                            <a:schemeClr val="tx1"/>
                          </a:solidFill>
                        </a:rPr>
                        <a:t>urinary retention, blurring of vision, precipitate glaucoma)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Hypotension &amp; reflex tachycardia </a:t>
                      </a:r>
                    </a:p>
                    <a:p>
                      <a:r>
                        <a:rPr lang="en-SG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(start</a:t>
                      </a:r>
                      <a:r>
                        <a:rPr lang="en-SG" sz="12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low &amp; go slow </a:t>
                      </a:r>
                      <a:r>
                        <a:rPr lang="en-SG" sz="1200" b="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esp</a:t>
                      </a:r>
                      <a:r>
                        <a:rPr lang="en-SG" sz="12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Quetiapine &amp; Clozapine)</a:t>
                      </a:r>
                      <a:endParaRPr lang="en-SG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Agranulocytosis</a:t>
                      </a:r>
                    </a:p>
                    <a:p>
                      <a:r>
                        <a:rPr lang="en-SG" sz="1200" b="0" dirty="0">
                          <a:solidFill>
                            <a:schemeClr val="tx1"/>
                          </a:solidFill>
                        </a:rPr>
                        <a:t>(for</a:t>
                      </a:r>
                      <a:r>
                        <a:rPr lang="en-SG" sz="1200" b="0" baseline="0" dirty="0">
                          <a:solidFill>
                            <a:schemeClr val="tx1"/>
                          </a:solidFill>
                        </a:rPr>
                        <a:t> Clozapine: mandatory to </a:t>
                      </a:r>
                      <a:r>
                        <a:rPr lang="en-SG" sz="1200" b="0" dirty="0">
                          <a:solidFill>
                            <a:schemeClr val="tx1"/>
                          </a:solidFill>
                        </a:rPr>
                        <a:t>monitor absolute neutrophil count </a:t>
                      </a:r>
                      <a:endParaRPr lang="en-SG" sz="1200" b="0" dirty="0"/>
                    </a:p>
                    <a:p>
                      <a:r>
                        <a:rPr lang="en-SG" sz="1200" b="0" dirty="0"/>
                        <a:t>- weekly for first 6 months</a:t>
                      </a:r>
                    </a:p>
                    <a:p>
                      <a:r>
                        <a:rPr lang="en-SG" sz="1200" b="0" dirty="0"/>
                        <a:t>- biweekly for next 6 months</a:t>
                      </a:r>
                    </a:p>
                    <a:p>
                      <a:r>
                        <a:rPr lang="en-SG" sz="1200" b="0" dirty="0"/>
                        <a:t>- monthly for life)</a:t>
                      </a:r>
                    </a:p>
                    <a:p>
                      <a:endParaRPr lang="en-SG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3227477836"/>
                  </a:ext>
                </a:extLst>
              </a:tr>
              <a:tr h="511733">
                <a:tc>
                  <a:txBody>
                    <a:bodyPr/>
                    <a:lstStyle/>
                    <a:p>
                      <a:r>
                        <a:rPr lang="en-SG" sz="1400" b="1" dirty="0">
                          <a:solidFill>
                            <a:schemeClr val="tx1"/>
                          </a:solidFill>
                        </a:rPr>
                        <a:t>Quetiapine</a:t>
                      </a:r>
                    </a:p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   (Seroquel®)</a:t>
                      </a:r>
                      <a:endParaRPr lang="en-SG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150-800</a:t>
                      </a:r>
                    </a:p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(in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2 divided doses)</a:t>
                      </a:r>
                      <a:endParaRPr lang="en-SG" sz="1400" dirty="0">
                        <a:solidFill>
                          <a:schemeClr val="tx1"/>
                        </a:solidFill>
                      </a:endParaRP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++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+/-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+++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(at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high doses)</a:t>
                      </a:r>
                      <a:endParaRPr lang="en-SG" sz="1400" dirty="0">
                        <a:solidFill>
                          <a:schemeClr val="tx1"/>
                        </a:solidFill>
                      </a:endParaRP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+++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482444200"/>
                  </a:ext>
                </a:extLst>
              </a:tr>
              <a:tr h="227798">
                <a:tc>
                  <a:txBody>
                    <a:bodyPr/>
                    <a:lstStyle/>
                    <a:p>
                      <a:r>
                        <a:rPr lang="en-SG" sz="1400" b="1" dirty="0">
                          <a:solidFill>
                            <a:schemeClr val="tx1"/>
                          </a:solidFill>
                        </a:rPr>
                        <a:t>Risperidone</a:t>
                      </a:r>
                    </a:p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   (Risperdal®)</a:t>
                      </a:r>
                      <a:endParaRPr lang="en-SG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2-6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++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+++</a:t>
                      </a:r>
                    </a:p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(at high dose)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+++</a:t>
                      </a:r>
                    </a:p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(at high dose)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++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++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2518762532"/>
                  </a:ext>
                </a:extLst>
              </a:tr>
              <a:tr h="5117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kern="1200" dirty="0">
                          <a:solidFill>
                            <a:schemeClr val="tx1"/>
                          </a:solidFill>
                          <a:effectLst/>
                        </a:rPr>
                        <a:t>Aripiprazole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(</a:t>
                      </a:r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Abilify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®)</a:t>
                      </a:r>
                      <a:endParaRPr lang="en-SG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10-30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+/-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4115801685"/>
                  </a:ext>
                </a:extLst>
              </a:tr>
              <a:tr h="5117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Ziprasidone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(Geodon®)</a:t>
                      </a:r>
                      <a:endParaRPr lang="en-SG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40-160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++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SG" sz="1400" dirty="0">
                        <a:solidFill>
                          <a:schemeClr val="tx1"/>
                        </a:solidFill>
                      </a:endParaRP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 </a:t>
                      </a:r>
                    </a:p>
                    <a:p>
                      <a:r>
                        <a:rPr lang="en-SG" sz="1200" dirty="0">
                          <a:solidFill>
                            <a:schemeClr val="tx1"/>
                          </a:solidFill>
                        </a:rPr>
                        <a:t>(may prolong QTc)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874996950"/>
                  </a:ext>
                </a:extLst>
              </a:tr>
              <a:tr h="5117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b="1" kern="1200" dirty="0">
                          <a:solidFill>
                            <a:schemeClr val="tx1"/>
                          </a:solidFill>
                          <a:effectLst/>
                        </a:rPr>
                        <a:t>Olanzapine</a:t>
                      </a:r>
                      <a:endParaRPr lang="en-SG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en-US" sz="14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(Zyprexa®)</a:t>
                      </a:r>
                      <a:endParaRPr lang="en-SG" sz="1400" b="0" kern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10-20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+++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++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++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(at high dose)</a:t>
                      </a:r>
                      <a:endParaRPr lang="en-SG" sz="1400" dirty="0">
                        <a:solidFill>
                          <a:schemeClr val="tx1"/>
                        </a:solidFill>
                      </a:endParaRP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+/-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2968252512"/>
                  </a:ext>
                </a:extLst>
              </a:tr>
              <a:tr h="511733">
                <a:tc>
                  <a:txBody>
                    <a:bodyPr/>
                    <a:lstStyle/>
                    <a:p>
                      <a:r>
                        <a:rPr lang="en-SG" sz="1400" b="1" dirty="0">
                          <a:solidFill>
                            <a:schemeClr val="tx1"/>
                          </a:solidFill>
                        </a:rPr>
                        <a:t>Clozapine</a:t>
                      </a:r>
                    </a:p>
                    <a:p>
                      <a:r>
                        <a:rPr lang="en-US" sz="1400" b="1" baseline="0" dirty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sz="1400" b="0" baseline="0" dirty="0" err="1">
                          <a:solidFill>
                            <a:schemeClr val="tx1"/>
                          </a:solidFill>
                        </a:rPr>
                        <a:t>Clozaril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</a:rPr>
                        <a:t>®)</a:t>
                      </a:r>
                      <a:endParaRPr lang="en-SG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200-450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(in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2 divided doses)</a:t>
                      </a:r>
                      <a:endParaRPr lang="en-SG" sz="1400" dirty="0">
                        <a:solidFill>
                          <a:schemeClr val="tx1"/>
                        </a:solidFill>
                      </a:endParaRP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+++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+/-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+++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++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+++</a:t>
                      </a: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SG" sz="1400" dirty="0">
                          <a:solidFill>
                            <a:schemeClr val="tx1"/>
                          </a:solidFill>
                        </a:rPr>
                        <a:t>+++</a:t>
                      </a:r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2124285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2500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BD3EF-6A57-4D50-920F-89E7C1899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b="1" dirty="0"/>
              <a:t>In this video, you will learn</a:t>
            </a:r>
            <a:endParaRPr lang="en-US" b="1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14793FC-F98E-4533-85B1-2DE22A4A2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0000" indent="-180000">
              <a:buFont typeface="Arial" panose="020B0604020202020204" pitchFamily="34" charset="0"/>
              <a:buChar char="•"/>
            </a:pPr>
            <a:r>
              <a:rPr lang="en-SG" sz="2800" dirty="0"/>
              <a:t>The classification of Psychosis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SG" sz="2800" dirty="0"/>
              <a:t>DSM-5 criteria of Schizophrenia</a:t>
            </a:r>
            <a:r>
              <a:rPr lang="en-SG" baseline="30000" dirty="0"/>
              <a:t>1</a:t>
            </a:r>
            <a:endParaRPr lang="en-SG" sz="2800" baseline="30000" dirty="0"/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SG" sz="2800" dirty="0"/>
              <a:t>Important differences between 1</a:t>
            </a:r>
            <a:r>
              <a:rPr lang="en-SG" sz="2800" baseline="30000" dirty="0"/>
              <a:t>st</a:t>
            </a:r>
            <a:r>
              <a:rPr lang="en-SG" sz="2800" dirty="0"/>
              <a:t> &amp; 2</a:t>
            </a:r>
            <a:r>
              <a:rPr lang="en-SG" sz="2800" baseline="30000" dirty="0"/>
              <a:t>nd</a:t>
            </a:r>
            <a:r>
              <a:rPr lang="en-SG" sz="2800" dirty="0"/>
              <a:t> generation Anti-psychotic medications, and their side effect profiles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SG" sz="2800" dirty="0"/>
              <a:t>Role of General Practitioner (GP) in the management of Psychosis in primary care clinic</a:t>
            </a:r>
          </a:p>
        </p:txBody>
      </p:sp>
    </p:spTree>
    <p:extLst>
      <p:ext uri="{BB962C8B-B14F-4D97-AF65-F5344CB8AC3E}">
        <p14:creationId xmlns:p14="http://schemas.microsoft.com/office/powerpoint/2010/main" val="1241548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3BE3E4B6-B3FB-4A3F-B096-E48E4D92387F}"/>
              </a:ext>
            </a:extLst>
          </p:cNvPr>
          <p:cNvCxnSpPr/>
          <p:nvPr/>
        </p:nvCxnSpPr>
        <p:spPr>
          <a:xfrm>
            <a:off x="7459477" y="1296850"/>
            <a:ext cx="2628000" cy="393928"/>
          </a:xfrm>
          <a:prstGeom prst="bentConnector3">
            <a:avLst>
              <a:gd name="adj1" fmla="val 100114"/>
            </a:avLst>
          </a:prstGeom>
          <a:ln>
            <a:solidFill>
              <a:schemeClr val="accent2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D2ED633A-D334-404B-8207-9C20FA927CDD}"/>
              </a:ext>
            </a:extLst>
          </p:cNvPr>
          <p:cNvCxnSpPr/>
          <p:nvPr/>
        </p:nvCxnSpPr>
        <p:spPr>
          <a:xfrm>
            <a:off x="8029430" y="1901106"/>
            <a:ext cx="1188000" cy="0"/>
          </a:xfrm>
          <a:prstGeom prst="straightConnector1">
            <a:avLst/>
          </a:prstGeom>
          <a:ln>
            <a:solidFill>
              <a:schemeClr val="accent2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3FE2D4D-AEEE-49FA-A606-87C6EA8AF42F}"/>
              </a:ext>
            </a:extLst>
          </p:cNvPr>
          <p:cNvCxnSpPr/>
          <p:nvPr/>
        </p:nvCxnSpPr>
        <p:spPr>
          <a:xfrm>
            <a:off x="7459477" y="2498103"/>
            <a:ext cx="2628000" cy="0"/>
          </a:xfrm>
          <a:prstGeom prst="straightConnector1">
            <a:avLst/>
          </a:prstGeom>
          <a:ln>
            <a:solidFill>
              <a:schemeClr val="accent2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64C6CBC2-213F-459E-9B88-3622932E976B}"/>
              </a:ext>
            </a:extLst>
          </p:cNvPr>
          <p:cNvCxnSpPr/>
          <p:nvPr/>
        </p:nvCxnSpPr>
        <p:spPr>
          <a:xfrm flipV="1">
            <a:off x="10087477" y="2111435"/>
            <a:ext cx="0" cy="1391421"/>
          </a:xfrm>
          <a:prstGeom prst="straightConnector1">
            <a:avLst/>
          </a:prstGeom>
          <a:ln>
            <a:solidFill>
              <a:schemeClr val="accent2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9F3EB681-2426-47D7-8453-EBAC5CC75047}"/>
              </a:ext>
            </a:extLst>
          </p:cNvPr>
          <p:cNvSpPr txBox="1">
            <a:spLocks/>
          </p:cNvSpPr>
          <p:nvPr/>
        </p:nvSpPr>
        <p:spPr>
          <a:xfrm>
            <a:off x="0" y="-30479"/>
            <a:ext cx="12192000" cy="49452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b="1" kern="1200" spc="-5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SG" sz="2400" dirty="0">
                <a:solidFill>
                  <a:schemeClr val="tx1"/>
                </a:solidFill>
              </a:rPr>
              <a:t>Algorithm of Approach in Management of Schizophrenia</a:t>
            </a:r>
            <a:endParaRPr lang="en-SG" sz="2400" baseline="30000" dirty="0">
              <a:solidFill>
                <a:schemeClr val="tx1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55EA067-FFBC-469F-BAAF-523DFAD72A4C}"/>
              </a:ext>
            </a:extLst>
          </p:cNvPr>
          <p:cNvGrpSpPr/>
          <p:nvPr/>
        </p:nvGrpSpPr>
        <p:grpSpPr>
          <a:xfrm>
            <a:off x="2142511" y="456717"/>
            <a:ext cx="8636177" cy="5799484"/>
            <a:chOff x="2142511" y="497357"/>
            <a:chExt cx="8636177" cy="5799484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5790687A-7AE4-4778-8CED-AD83A4E9FE24}"/>
                </a:ext>
              </a:extLst>
            </p:cNvPr>
            <p:cNvSpPr/>
            <p:nvPr/>
          </p:nvSpPr>
          <p:spPr>
            <a:xfrm>
              <a:off x="8484284" y="3307344"/>
              <a:ext cx="1202379" cy="19551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07174"/>
                  </a:lnTo>
                  <a:lnTo>
                    <a:pt x="1202379" y="107174"/>
                  </a:lnTo>
                  <a:lnTo>
                    <a:pt x="1202379" y="195512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tailEnd type="triangle" w="med" len="sm"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7E4A1EB3-C7B4-4C5A-B022-FEFA9914AF03}"/>
                </a:ext>
              </a:extLst>
            </p:cNvPr>
            <p:cNvSpPr/>
            <p:nvPr/>
          </p:nvSpPr>
          <p:spPr>
            <a:xfrm>
              <a:off x="6354503" y="2710012"/>
              <a:ext cx="2129780" cy="17667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88337"/>
                  </a:lnTo>
                  <a:lnTo>
                    <a:pt x="2129780" y="88337"/>
                  </a:lnTo>
                  <a:lnTo>
                    <a:pt x="2129780" y="176675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tailEnd type="triangle" w="med" len="sm"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53D5A7F-E16E-4679-B42F-627159799415}"/>
                </a:ext>
              </a:extLst>
            </p:cNvPr>
            <p:cNvSpPr/>
            <p:nvPr/>
          </p:nvSpPr>
          <p:spPr>
            <a:xfrm>
              <a:off x="4224722" y="3307344"/>
              <a:ext cx="3812243" cy="19551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07174"/>
                  </a:lnTo>
                  <a:lnTo>
                    <a:pt x="3812243" y="107174"/>
                  </a:lnTo>
                  <a:lnTo>
                    <a:pt x="3812243" y="195512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tailEnd type="triangle" w="med" len="sm"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549C795A-CA73-4CD6-A79D-93A70B9B1236}"/>
                </a:ext>
              </a:extLst>
            </p:cNvPr>
            <p:cNvSpPr/>
            <p:nvPr/>
          </p:nvSpPr>
          <p:spPr>
            <a:xfrm>
              <a:off x="4224722" y="3307344"/>
              <a:ext cx="2162545" cy="19551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07174"/>
                  </a:lnTo>
                  <a:lnTo>
                    <a:pt x="2162545" y="107174"/>
                  </a:lnTo>
                  <a:lnTo>
                    <a:pt x="2162545" y="195512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tailEnd type="triangle" w="med" len="sm"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3CFAD1A-0093-4C9C-BD93-9B6204C55E37}"/>
                </a:ext>
              </a:extLst>
            </p:cNvPr>
            <p:cNvSpPr/>
            <p:nvPr/>
          </p:nvSpPr>
          <p:spPr>
            <a:xfrm>
              <a:off x="3731684" y="5715511"/>
              <a:ext cx="91440" cy="16067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160674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tailEnd type="triangle" w="med" len="sm"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894F05F-BDC3-43E9-881E-563DA79B9E57}"/>
                </a:ext>
              </a:extLst>
            </p:cNvPr>
            <p:cNvSpPr/>
            <p:nvPr/>
          </p:nvSpPr>
          <p:spPr>
            <a:xfrm>
              <a:off x="3731684" y="5118179"/>
              <a:ext cx="91440" cy="17667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176675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tailEnd type="triangle" w="med" len="sm"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73E12F4-1275-4EF1-B81F-EBC9724D8E51}"/>
                </a:ext>
              </a:extLst>
            </p:cNvPr>
            <p:cNvSpPr/>
            <p:nvPr/>
          </p:nvSpPr>
          <p:spPr>
            <a:xfrm>
              <a:off x="3731684" y="4520846"/>
              <a:ext cx="91440" cy="17667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176675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tailEnd type="triangle" w="med" len="sm"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7D861CD-0A65-4E41-86E4-CE40704C9212}"/>
                </a:ext>
              </a:extLst>
            </p:cNvPr>
            <p:cNvSpPr/>
            <p:nvPr/>
          </p:nvSpPr>
          <p:spPr>
            <a:xfrm>
              <a:off x="3731684" y="3923514"/>
              <a:ext cx="91440" cy="17667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176675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tailEnd type="triangle" w="med" len="sm"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E3B698FF-288C-4A69-BEA8-298718F25980}"/>
                </a:ext>
              </a:extLst>
            </p:cNvPr>
            <p:cNvSpPr/>
            <p:nvPr/>
          </p:nvSpPr>
          <p:spPr>
            <a:xfrm>
              <a:off x="3777404" y="3307344"/>
              <a:ext cx="447317" cy="19551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47317" y="0"/>
                  </a:moveTo>
                  <a:lnTo>
                    <a:pt x="447317" y="107174"/>
                  </a:lnTo>
                  <a:lnTo>
                    <a:pt x="0" y="107174"/>
                  </a:lnTo>
                  <a:lnTo>
                    <a:pt x="0" y="195512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tailEnd type="triangle" w="med" len="sm"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DF995AF-718C-42C0-971E-08C9DAD99F4F}"/>
                </a:ext>
              </a:extLst>
            </p:cNvPr>
            <p:cNvSpPr/>
            <p:nvPr/>
          </p:nvSpPr>
          <p:spPr>
            <a:xfrm>
              <a:off x="4224722" y="2710012"/>
              <a:ext cx="2129780" cy="17667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129780" y="0"/>
                  </a:moveTo>
                  <a:lnTo>
                    <a:pt x="2129780" y="88337"/>
                  </a:lnTo>
                  <a:lnTo>
                    <a:pt x="0" y="88337"/>
                  </a:lnTo>
                  <a:lnTo>
                    <a:pt x="0" y="176675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tailEnd type="triangle" w="med" len="sm"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FC33A41-D90D-4125-8E37-77B1E598ADF6}"/>
                </a:ext>
              </a:extLst>
            </p:cNvPr>
            <p:cNvSpPr/>
            <p:nvPr/>
          </p:nvSpPr>
          <p:spPr>
            <a:xfrm>
              <a:off x="6308783" y="2112679"/>
              <a:ext cx="91440" cy="17667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176675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tailEnd type="triangle" w="med" len="sm"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F0F66DE-4347-42E6-878A-58B089CCC548}"/>
                </a:ext>
              </a:extLst>
            </p:cNvPr>
            <p:cNvSpPr/>
            <p:nvPr/>
          </p:nvSpPr>
          <p:spPr>
            <a:xfrm>
              <a:off x="6308783" y="1515346"/>
              <a:ext cx="91440" cy="17667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176675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tailEnd type="triangle" w="med" len="sm"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789E718-24AB-4A58-A5B9-76943E9E4162}"/>
                </a:ext>
              </a:extLst>
            </p:cNvPr>
            <p:cNvSpPr/>
            <p:nvPr/>
          </p:nvSpPr>
          <p:spPr>
            <a:xfrm>
              <a:off x="6308783" y="918014"/>
              <a:ext cx="91440" cy="17667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176675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tailEnd type="triangle" w="med" len="sm"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832D2F8-83DB-44BB-AC89-C5FACEF12570}"/>
                </a:ext>
              </a:extLst>
            </p:cNvPr>
            <p:cNvSpPr/>
            <p:nvPr/>
          </p:nvSpPr>
          <p:spPr>
            <a:xfrm>
              <a:off x="4463390" y="497357"/>
              <a:ext cx="3782225" cy="420656"/>
            </a:xfrm>
            <a:custGeom>
              <a:avLst/>
              <a:gdLst>
                <a:gd name="connsiteX0" fmla="*/ 0 w 3782225"/>
                <a:gd name="connsiteY0" fmla="*/ 0 h 420656"/>
                <a:gd name="connsiteX1" fmla="*/ 3782225 w 3782225"/>
                <a:gd name="connsiteY1" fmla="*/ 0 h 420656"/>
                <a:gd name="connsiteX2" fmla="*/ 3782225 w 3782225"/>
                <a:gd name="connsiteY2" fmla="*/ 420656 h 420656"/>
                <a:gd name="connsiteX3" fmla="*/ 0 w 3782225"/>
                <a:gd name="connsiteY3" fmla="*/ 420656 h 420656"/>
                <a:gd name="connsiteX4" fmla="*/ 0 w 3782225"/>
                <a:gd name="connsiteY4" fmla="*/ 0 h 420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82225" h="420656">
                  <a:moveTo>
                    <a:pt x="0" y="0"/>
                  </a:moveTo>
                  <a:lnTo>
                    <a:pt x="3782225" y="0"/>
                  </a:lnTo>
                  <a:lnTo>
                    <a:pt x="3782225" y="420656"/>
                  </a:lnTo>
                  <a:lnTo>
                    <a:pt x="0" y="4206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SG" sz="1600" b="1" dirty="0">
                  <a:solidFill>
                    <a:schemeClr val="bg1"/>
                  </a:solidFill>
                </a:rPr>
                <a:t>Patient with Hallucination or Delusion</a:t>
              </a:r>
              <a:endParaRPr lang="en-SG" sz="160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E79E884A-76F2-4391-A2E4-4276F29C7914}"/>
                </a:ext>
              </a:extLst>
            </p:cNvPr>
            <p:cNvSpPr/>
            <p:nvPr/>
          </p:nvSpPr>
          <p:spPr>
            <a:xfrm>
              <a:off x="4463390" y="1094690"/>
              <a:ext cx="3782225" cy="420656"/>
            </a:xfrm>
            <a:custGeom>
              <a:avLst/>
              <a:gdLst>
                <a:gd name="connsiteX0" fmla="*/ 0 w 3782225"/>
                <a:gd name="connsiteY0" fmla="*/ 0 h 420656"/>
                <a:gd name="connsiteX1" fmla="*/ 3782225 w 3782225"/>
                <a:gd name="connsiteY1" fmla="*/ 0 h 420656"/>
                <a:gd name="connsiteX2" fmla="*/ 3782225 w 3782225"/>
                <a:gd name="connsiteY2" fmla="*/ 420656 h 420656"/>
                <a:gd name="connsiteX3" fmla="*/ 0 w 3782225"/>
                <a:gd name="connsiteY3" fmla="*/ 420656 h 420656"/>
                <a:gd name="connsiteX4" fmla="*/ 0 w 3782225"/>
                <a:gd name="connsiteY4" fmla="*/ 0 h 420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82225" h="420656">
                  <a:moveTo>
                    <a:pt x="0" y="0"/>
                  </a:moveTo>
                  <a:lnTo>
                    <a:pt x="3782225" y="0"/>
                  </a:lnTo>
                  <a:lnTo>
                    <a:pt x="3782225" y="420656"/>
                  </a:lnTo>
                  <a:lnTo>
                    <a:pt x="0" y="4206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SG" sz="1200" kern="1200" dirty="0"/>
                <a:t>Exclude Organic Causes</a:t>
              </a: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7A76F1E-CBE7-4E34-8DA4-5D143B928665}"/>
                </a:ext>
              </a:extLst>
            </p:cNvPr>
            <p:cNvSpPr/>
            <p:nvPr/>
          </p:nvSpPr>
          <p:spPr>
            <a:xfrm>
              <a:off x="4463390" y="1692022"/>
              <a:ext cx="3782225" cy="420656"/>
            </a:xfrm>
            <a:custGeom>
              <a:avLst/>
              <a:gdLst>
                <a:gd name="connsiteX0" fmla="*/ 0 w 3782225"/>
                <a:gd name="connsiteY0" fmla="*/ 0 h 420656"/>
                <a:gd name="connsiteX1" fmla="*/ 3782225 w 3782225"/>
                <a:gd name="connsiteY1" fmla="*/ 0 h 420656"/>
                <a:gd name="connsiteX2" fmla="*/ 3782225 w 3782225"/>
                <a:gd name="connsiteY2" fmla="*/ 420656 h 420656"/>
                <a:gd name="connsiteX3" fmla="*/ 0 w 3782225"/>
                <a:gd name="connsiteY3" fmla="*/ 420656 h 420656"/>
                <a:gd name="connsiteX4" fmla="*/ 0 w 3782225"/>
                <a:gd name="connsiteY4" fmla="*/ 0 h 420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82225" h="420656">
                  <a:moveTo>
                    <a:pt x="0" y="0"/>
                  </a:moveTo>
                  <a:lnTo>
                    <a:pt x="3782225" y="0"/>
                  </a:lnTo>
                  <a:lnTo>
                    <a:pt x="3782225" y="420656"/>
                  </a:lnTo>
                  <a:lnTo>
                    <a:pt x="0" y="4206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SG" sz="1200" kern="1200" dirty="0"/>
                <a:t>Exclude Drug / Substance Abuse</a:t>
              </a: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1BF5F88-5615-4450-B656-7EC28B0FBE2F}"/>
                </a:ext>
              </a:extLst>
            </p:cNvPr>
            <p:cNvSpPr/>
            <p:nvPr/>
          </p:nvSpPr>
          <p:spPr>
            <a:xfrm>
              <a:off x="4463390" y="2289355"/>
              <a:ext cx="3782225" cy="420656"/>
            </a:xfrm>
            <a:custGeom>
              <a:avLst/>
              <a:gdLst>
                <a:gd name="connsiteX0" fmla="*/ 0 w 3782225"/>
                <a:gd name="connsiteY0" fmla="*/ 0 h 420656"/>
                <a:gd name="connsiteX1" fmla="*/ 3782225 w 3782225"/>
                <a:gd name="connsiteY1" fmla="*/ 0 h 420656"/>
                <a:gd name="connsiteX2" fmla="*/ 3782225 w 3782225"/>
                <a:gd name="connsiteY2" fmla="*/ 420656 h 420656"/>
                <a:gd name="connsiteX3" fmla="*/ 0 w 3782225"/>
                <a:gd name="connsiteY3" fmla="*/ 420656 h 420656"/>
                <a:gd name="connsiteX4" fmla="*/ 0 w 3782225"/>
                <a:gd name="connsiteY4" fmla="*/ 0 h 420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82225" h="420656">
                  <a:moveTo>
                    <a:pt x="0" y="0"/>
                  </a:moveTo>
                  <a:lnTo>
                    <a:pt x="3782225" y="0"/>
                  </a:lnTo>
                  <a:lnTo>
                    <a:pt x="3782225" y="420656"/>
                  </a:lnTo>
                  <a:lnTo>
                    <a:pt x="0" y="4206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SG" sz="1200" dirty="0"/>
                <a:t>Functional Psychosis</a:t>
              </a:r>
              <a:endParaRPr lang="en-SG" sz="1200" kern="1200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7D3C44A-6D26-486F-BF7E-AEC32419665D}"/>
                </a:ext>
              </a:extLst>
            </p:cNvPr>
            <p:cNvSpPr/>
            <p:nvPr/>
          </p:nvSpPr>
          <p:spPr>
            <a:xfrm>
              <a:off x="2757429" y="2886687"/>
              <a:ext cx="2934585" cy="420656"/>
            </a:xfrm>
            <a:custGeom>
              <a:avLst/>
              <a:gdLst>
                <a:gd name="connsiteX0" fmla="*/ 0 w 2934585"/>
                <a:gd name="connsiteY0" fmla="*/ 0 h 420656"/>
                <a:gd name="connsiteX1" fmla="*/ 2934585 w 2934585"/>
                <a:gd name="connsiteY1" fmla="*/ 0 h 420656"/>
                <a:gd name="connsiteX2" fmla="*/ 2934585 w 2934585"/>
                <a:gd name="connsiteY2" fmla="*/ 420656 h 420656"/>
                <a:gd name="connsiteX3" fmla="*/ 0 w 2934585"/>
                <a:gd name="connsiteY3" fmla="*/ 420656 h 420656"/>
                <a:gd name="connsiteX4" fmla="*/ 0 w 2934585"/>
                <a:gd name="connsiteY4" fmla="*/ 0 h 420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34585" h="420656">
                  <a:moveTo>
                    <a:pt x="0" y="0"/>
                  </a:moveTo>
                  <a:lnTo>
                    <a:pt x="2934585" y="0"/>
                  </a:lnTo>
                  <a:lnTo>
                    <a:pt x="2934585" y="420656"/>
                  </a:lnTo>
                  <a:lnTo>
                    <a:pt x="0" y="4206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SG" sz="1200" kern="1200" dirty="0"/>
                <a:t>Fulfils DSM-5 for Schizophrenia</a:t>
              </a: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EE4EF6B-81B1-4643-940D-16DECA7C9877}"/>
                </a:ext>
              </a:extLst>
            </p:cNvPr>
            <p:cNvSpPr/>
            <p:nvPr/>
          </p:nvSpPr>
          <p:spPr>
            <a:xfrm>
              <a:off x="2142511" y="3502857"/>
              <a:ext cx="3393353" cy="420656"/>
            </a:xfrm>
            <a:custGeom>
              <a:avLst/>
              <a:gdLst>
                <a:gd name="connsiteX0" fmla="*/ 0 w 3393353"/>
                <a:gd name="connsiteY0" fmla="*/ 0 h 420656"/>
                <a:gd name="connsiteX1" fmla="*/ 3393353 w 3393353"/>
                <a:gd name="connsiteY1" fmla="*/ 0 h 420656"/>
                <a:gd name="connsiteX2" fmla="*/ 3393353 w 3393353"/>
                <a:gd name="connsiteY2" fmla="*/ 420656 h 420656"/>
                <a:gd name="connsiteX3" fmla="*/ 0 w 3393353"/>
                <a:gd name="connsiteY3" fmla="*/ 420656 h 420656"/>
                <a:gd name="connsiteX4" fmla="*/ 0 w 3393353"/>
                <a:gd name="connsiteY4" fmla="*/ 0 h 420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3353" h="420656">
                  <a:moveTo>
                    <a:pt x="0" y="0"/>
                  </a:moveTo>
                  <a:lnTo>
                    <a:pt x="3393353" y="0"/>
                  </a:lnTo>
                  <a:lnTo>
                    <a:pt x="3393353" y="420656"/>
                  </a:lnTo>
                  <a:lnTo>
                    <a:pt x="0" y="4206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SG" sz="1100" dirty="0"/>
                <a:t>Use a single Antipsychotic (AP) 1</a:t>
              </a:r>
              <a:r>
                <a:rPr lang="en-SG" sz="1100" baseline="30000" dirty="0"/>
                <a:t>st</a:t>
              </a:r>
              <a:r>
                <a:rPr lang="en-SG" sz="1100" dirty="0"/>
                <a:t> or 2</a:t>
              </a:r>
              <a:r>
                <a:rPr lang="en-SG" sz="1100" baseline="30000" dirty="0"/>
                <a:t>nd</a:t>
              </a:r>
              <a:r>
                <a:rPr lang="en-SG" sz="1100" dirty="0"/>
                <a:t> generation                                                                    according to side-effect profile &amp; efficacy, 4-6weeks</a:t>
              </a:r>
              <a:endParaRPr lang="en-SG" sz="1100" kern="1200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7B114C0B-9754-4890-9281-194C843C0F0B}"/>
                </a:ext>
              </a:extLst>
            </p:cNvPr>
            <p:cNvSpPr/>
            <p:nvPr/>
          </p:nvSpPr>
          <p:spPr>
            <a:xfrm>
              <a:off x="2142511" y="4100189"/>
              <a:ext cx="3393353" cy="420656"/>
            </a:xfrm>
            <a:custGeom>
              <a:avLst/>
              <a:gdLst>
                <a:gd name="connsiteX0" fmla="*/ 0 w 3393353"/>
                <a:gd name="connsiteY0" fmla="*/ 0 h 420656"/>
                <a:gd name="connsiteX1" fmla="*/ 3393353 w 3393353"/>
                <a:gd name="connsiteY1" fmla="*/ 0 h 420656"/>
                <a:gd name="connsiteX2" fmla="*/ 3393353 w 3393353"/>
                <a:gd name="connsiteY2" fmla="*/ 420656 h 420656"/>
                <a:gd name="connsiteX3" fmla="*/ 0 w 3393353"/>
                <a:gd name="connsiteY3" fmla="*/ 420656 h 420656"/>
                <a:gd name="connsiteX4" fmla="*/ 0 w 3393353"/>
                <a:gd name="connsiteY4" fmla="*/ 0 h 420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3353" h="420656">
                  <a:moveTo>
                    <a:pt x="0" y="0"/>
                  </a:moveTo>
                  <a:lnTo>
                    <a:pt x="3393353" y="0"/>
                  </a:lnTo>
                  <a:lnTo>
                    <a:pt x="3393353" y="420656"/>
                  </a:lnTo>
                  <a:lnTo>
                    <a:pt x="0" y="4206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SG" sz="1100" dirty="0"/>
                <a:t>Switch to another AP 1</a:t>
              </a:r>
              <a:r>
                <a:rPr lang="en-SG" sz="1100" baseline="30000" dirty="0"/>
                <a:t>st</a:t>
              </a:r>
              <a:r>
                <a:rPr lang="en-SG" sz="1100" dirty="0"/>
                <a:t> or 2</a:t>
              </a:r>
              <a:r>
                <a:rPr lang="en-SG" sz="1100" baseline="30000" dirty="0"/>
                <a:t>nd</a:t>
              </a:r>
              <a:r>
                <a:rPr lang="en-SG" sz="1100" dirty="0"/>
                <a:t> generation</a:t>
              </a:r>
              <a:endParaRPr lang="en-SG" sz="1100" kern="120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574628A-9586-41CB-9F07-EB273788EBE4}"/>
                </a:ext>
              </a:extLst>
            </p:cNvPr>
            <p:cNvSpPr/>
            <p:nvPr/>
          </p:nvSpPr>
          <p:spPr>
            <a:xfrm>
              <a:off x="2142511" y="4697522"/>
              <a:ext cx="3393353" cy="420656"/>
            </a:xfrm>
            <a:custGeom>
              <a:avLst/>
              <a:gdLst>
                <a:gd name="connsiteX0" fmla="*/ 0 w 3393353"/>
                <a:gd name="connsiteY0" fmla="*/ 0 h 420656"/>
                <a:gd name="connsiteX1" fmla="*/ 3393353 w 3393353"/>
                <a:gd name="connsiteY1" fmla="*/ 0 h 420656"/>
                <a:gd name="connsiteX2" fmla="*/ 3393353 w 3393353"/>
                <a:gd name="connsiteY2" fmla="*/ 420656 h 420656"/>
                <a:gd name="connsiteX3" fmla="*/ 0 w 3393353"/>
                <a:gd name="connsiteY3" fmla="*/ 420656 h 420656"/>
                <a:gd name="connsiteX4" fmla="*/ 0 w 3393353"/>
                <a:gd name="connsiteY4" fmla="*/ 0 h 420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3353" h="420656">
                  <a:moveTo>
                    <a:pt x="0" y="0"/>
                  </a:moveTo>
                  <a:lnTo>
                    <a:pt x="3393353" y="0"/>
                  </a:lnTo>
                  <a:lnTo>
                    <a:pt x="3393353" y="420656"/>
                  </a:lnTo>
                  <a:lnTo>
                    <a:pt x="0" y="4206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SG" sz="1100" dirty="0"/>
                <a:t>Clozapine +/- AP or ECT (managed by specialist)</a:t>
              </a:r>
              <a:endParaRPr lang="en-SG" sz="1100" kern="1200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FDE1F28-5694-4134-BA47-A0173112C49C}"/>
                </a:ext>
              </a:extLst>
            </p:cNvPr>
            <p:cNvSpPr/>
            <p:nvPr/>
          </p:nvSpPr>
          <p:spPr>
            <a:xfrm>
              <a:off x="2142511" y="5294855"/>
              <a:ext cx="3393353" cy="420656"/>
            </a:xfrm>
            <a:custGeom>
              <a:avLst/>
              <a:gdLst>
                <a:gd name="connsiteX0" fmla="*/ 0 w 3393353"/>
                <a:gd name="connsiteY0" fmla="*/ 0 h 420656"/>
                <a:gd name="connsiteX1" fmla="*/ 3393353 w 3393353"/>
                <a:gd name="connsiteY1" fmla="*/ 0 h 420656"/>
                <a:gd name="connsiteX2" fmla="*/ 3393353 w 3393353"/>
                <a:gd name="connsiteY2" fmla="*/ 420656 h 420656"/>
                <a:gd name="connsiteX3" fmla="*/ 0 w 3393353"/>
                <a:gd name="connsiteY3" fmla="*/ 420656 h 420656"/>
                <a:gd name="connsiteX4" fmla="*/ 0 w 3393353"/>
                <a:gd name="connsiteY4" fmla="*/ 0 h 420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3353" h="420656">
                  <a:moveTo>
                    <a:pt x="0" y="0"/>
                  </a:moveTo>
                  <a:lnTo>
                    <a:pt x="3393353" y="0"/>
                  </a:lnTo>
                  <a:lnTo>
                    <a:pt x="3393353" y="420656"/>
                  </a:lnTo>
                  <a:lnTo>
                    <a:pt x="0" y="4206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SG" sz="1100" dirty="0"/>
                <a:t>Maintain effective dose at least 6 months, continue for 2 years not lower than half of effective dose</a:t>
              </a:r>
              <a:endParaRPr lang="en-SG" sz="1100" kern="1200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3C19127-7E2E-418A-B1AC-E1E37021DA2F}"/>
                </a:ext>
              </a:extLst>
            </p:cNvPr>
            <p:cNvSpPr/>
            <p:nvPr/>
          </p:nvSpPr>
          <p:spPr>
            <a:xfrm>
              <a:off x="2142511" y="5876185"/>
              <a:ext cx="3393353" cy="420656"/>
            </a:xfrm>
            <a:custGeom>
              <a:avLst/>
              <a:gdLst>
                <a:gd name="connsiteX0" fmla="*/ 0 w 3393353"/>
                <a:gd name="connsiteY0" fmla="*/ 0 h 420656"/>
                <a:gd name="connsiteX1" fmla="*/ 3393353 w 3393353"/>
                <a:gd name="connsiteY1" fmla="*/ 0 h 420656"/>
                <a:gd name="connsiteX2" fmla="*/ 3393353 w 3393353"/>
                <a:gd name="connsiteY2" fmla="*/ 420656 h 420656"/>
                <a:gd name="connsiteX3" fmla="*/ 0 w 3393353"/>
                <a:gd name="connsiteY3" fmla="*/ 420656 h 420656"/>
                <a:gd name="connsiteX4" fmla="*/ 0 w 3393353"/>
                <a:gd name="connsiteY4" fmla="*/ 0 h 420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3353" h="420656">
                  <a:moveTo>
                    <a:pt x="0" y="0"/>
                  </a:moveTo>
                  <a:lnTo>
                    <a:pt x="3393353" y="0"/>
                  </a:lnTo>
                  <a:lnTo>
                    <a:pt x="3393353" y="420656"/>
                  </a:lnTo>
                  <a:lnTo>
                    <a:pt x="0" y="4206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SG" sz="1100" dirty="0"/>
                <a:t>Life-long for patients with 2 episodes within 5 years</a:t>
              </a:r>
              <a:r>
                <a:rPr lang="en-SG" sz="1100" baseline="30000" dirty="0"/>
                <a:t>4</a:t>
              </a:r>
              <a:endParaRPr lang="en-SG" sz="1100" kern="1200" baseline="3000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BEE04191-7E00-429F-9252-3349336366AC}"/>
                </a:ext>
              </a:extLst>
            </p:cNvPr>
            <p:cNvSpPr/>
            <p:nvPr/>
          </p:nvSpPr>
          <p:spPr>
            <a:xfrm>
              <a:off x="5650757" y="3502857"/>
              <a:ext cx="1672522" cy="2212655"/>
            </a:xfrm>
            <a:custGeom>
              <a:avLst/>
              <a:gdLst>
                <a:gd name="connsiteX0" fmla="*/ 0 w 1473022"/>
                <a:gd name="connsiteY0" fmla="*/ 0 h 2204649"/>
                <a:gd name="connsiteX1" fmla="*/ 1473022 w 1473022"/>
                <a:gd name="connsiteY1" fmla="*/ 0 h 2204649"/>
                <a:gd name="connsiteX2" fmla="*/ 1473022 w 1473022"/>
                <a:gd name="connsiteY2" fmla="*/ 2204649 h 2204649"/>
                <a:gd name="connsiteX3" fmla="*/ 0 w 1473022"/>
                <a:gd name="connsiteY3" fmla="*/ 2204649 h 2204649"/>
                <a:gd name="connsiteX4" fmla="*/ 0 w 1473022"/>
                <a:gd name="connsiteY4" fmla="*/ 0 h 2204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3022" h="2204649">
                  <a:moveTo>
                    <a:pt x="0" y="0"/>
                  </a:moveTo>
                  <a:lnTo>
                    <a:pt x="1473022" y="0"/>
                  </a:lnTo>
                  <a:lnTo>
                    <a:pt x="1473022" y="2204649"/>
                  </a:lnTo>
                  <a:lnTo>
                    <a:pt x="0" y="22046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93663" lvl="0" defTabSz="48895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n-SG" sz="1100" kern="1200" dirty="0"/>
                <a:t>Treatment of</a:t>
              </a:r>
            </a:p>
            <a:p>
              <a:pPr marL="93663" lvl="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SG" sz="1100" kern="1200" dirty="0"/>
                <a:t>associated issues:</a:t>
              </a:r>
            </a:p>
            <a:p>
              <a:pPr marL="144000" lvl="0" indent="-10800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SG" sz="1100" dirty="0"/>
                <a:t>Depression or Anxiety (SSRI)</a:t>
              </a:r>
            </a:p>
            <a:p>
              <a:pPr marL="144000" lvl="0" indent="-10800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SG" sz="1100" dirty="0"/>
                <a:t>Mania (Mood stabilisers)</a:t>
              </a:r>
            </a:p>
            <a:p>
              <a:pPr marL="144000" lvl="0" indent="-10800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SG" sz="1100" dirty="0"/>
                <a:t>Agitation &amp; Insomnia (Hypnotics)</a:t>
              </a:r>
            </a:p>
            <a:p>
              <a:pPr marL="144000" lvl="0" indent="-10800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SG" sz="1100" dirty="0"/>
                <a:t>Suicidal tendency (ECT)</a:t>
              </a:r>
              <a:endParaRPr lang="en-SG" sz="1100" kern="120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F1072FED-E150-4F2D-A697-E83621C37ED0}"/>
                </a:ext>
              </a:extLst>
            </p:cNvPr>
            <p:cNvSpPr/>
            <p:nvPr/>
          </p:nvSpPr>
          <p:spPr>
            <a:xfrm>
              <a:off x="7434270" y="3502856"/>
              <a:ext cx="1672169" cy="2212655"/>
            </a:xfrm>
            <a:custGeom>
              <a:avLst/>
              <a:gdLst>
                <a:gd name="connsiteX0" fmla="*/ 0 w 1473022"/>
                <a:gd name="connsiteY0" fmla="*/ 0 h 2204649"/>
                <a:gd name="connsiteX1" fmla="*/ 1473022 w 1473022"/>
                <a:gd name="connsiteY1" fmla="*/ 0 h 2204649"/>
                <a:gd name="connsiteX2" fmla="*/ 1473022 w 1473022"/>
                <a:gd name="connsiteY2" fmla="*/ 2204649 h 2204649"/>
                <a:gd name="connsiteX3" fmla="*/ 0 w 1473022"/>
                <a:gd name="connsiteY3" fmla="*/ 2204649 h 2204649"/>
                <a:gd name="connsiteX4" fmla="*/ 0 w 1473022"/>
                <a:gd name="connsiteY4" fmla="*/ 0 h 2204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3022" h="2204649">
                  <a:moveTo>
                    <a:pt x="0" y="0"/>
                  </a:moveTo>
                  <a:lnTo>
                    <a:pt x="1473022" y="0"/>
                  </a:lnTo>
                  <a:lnTo>
                    <a:pt x="1473022" y="2204649"/>
                  </a:lnTo>
                  <a:lnTo>
                    <a:pt x="0" y="22046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144000" lvl="0" indent="-10800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SG" sz="1100" dirty="0"/>
                <a:t>Multidisciplinary team </a:t>
              </a:r>
            </a:p>
            <a:p>
              <a:pPr marL="144000" lvl="0" indent="-10800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SG" sz="1100" kern="1200" dirty="0"/>
                <a:t>Psychosocial Intervention</a:t>
              </a: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ED0CF84-DF2C-464C-AA51-41B91B3A0FE5}"/>
                </a:ext>
              </a:extLst>
            </p:cNvPr>
            <p:cNvSpPr/>
            <p:nvPr/>
          </p:nvSpPr>
          <p:spPr>
            <a:xfrm>
              <a:off x="7016991" y="2886687"/>
              <a:ext cx="2934585" cy="420656"/>
            </a:xfrm>
            <a:custGeom>
              <a:avLst/>
              <a:gdLst>
                <a:gd name="connsiteX0" fmla="*/ 0 w 2934585"/>
                <a:gd name="connsiteY0" fmla="*/ 0 h 420656"/>
                <a:gd name="connsiteX1" fmla="*/ 2934585 w 2934585"/>
                <a:gd name="connsiteY1" fmla="*/ 0 h 420656"/>
                <a:gd name="connsiteX2" fmla="*/ 2934585 w 2934585"/>
                <a:gd name="connsiteY2" fmla="*/ 420656 h 420656"/>
                <a:gd name="connsiteX3" fmla="*/ 0 w 2934585"/>
                <a:gd name="connsiteY3" fmla="*/ 420656 h 420656"/>
                <a:gd name="connsiteX4" fmla="*/ 0 w 2934585"/>
                <a:gd name="connsiteY4" fmla="*/ 0 h 420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34585" h="420656">
                  <a:moveTo>
                    <a:pt x="0" y="0"/>
                  </a:moveTo>
                  <a:lnTo>
                    <a:pt x="2934585" y="0"/>
                  </a:lnTo>
                  <a:lnTo>
                    <a:pt x="2934585" y="420656"/>
                  </a:lnTo>
                  <a:lnTo>
                    <a:pt x="0" y="4206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SG" sz="1200" kern="1200" dirty="0"/>
                <a:t>Does not fulfil DSM-5 for Schizophrenia</a:t>
              </a: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BC392E75-63C2-4D71-968D-654A3436C81B}"/>
                </a:ext>
              </a:extLst>
            </p:cNvPr>
            <p:cNvSpPr/>
            <p:nvPr/>
          </p:nvSpPr>
          <p:spPr>
            <a:xfrm>
              <a:off x="9217430" y="3502856"/>
              <a:ext cx="1561258" cy="420657"/>
            </a:xfrm>
            <a:custGeom>
              <a:avLst/>
              <a:gdLst>
                <a:gd name="connsiteX0" fmla="*/ 0 w 1473022"/>
                <a:gd name="connsiteY0" fmla="*/ 0 h 2204649"/>
                <a:gd name="connsiteX1" fmla="*/ 1473022 w 1473022"/>
                <a:gd name="connsiteY1" fmla="*/ 0 h 2204649"/>
                <a:gd name="connsiteX2" fmla="*/ 1473022 w 1473022"/>
                <a:gd name="connsiteY2" fmla="*/ 2204649 h 2204649"/>
                <a:gd name="connsiteX3" fmla="*/ 0 w 1473022"/>
                <a:gd name="connsiteY3" fmla="*/ 2204649 h 2204649"/>
                <a:gd name="connsiteX4" fmla="*/ 0 w 1473022"/>
                <a:gd name="connsiteY4" fmla="*/ 0 h 2204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3022" h="2204649">
                  <a:moveTo>
                    <a:pt x="0" y="0"/>
                  </a:moveTo>
                  <a:lnTo>
                    <a:pt x="1473022" y="0"/>
                  </a:lnTo>
                  <a:lnTo>
                    <a:pt x="1473022" y="2204649"/>
                  </a:lnTo>
                  <a:lnTo>
                    <a:pt x="0" y="22046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SG" sz="1100" kern="1200" dirty="0"/>
                <a:t>  Evaluate</a:t>
              </a:r>
            </a:p>
          </p:txBody>
        </p:sp>
      </p:grp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B70513F2-D929-48E9-B73B-E37F53EF8F94}"/>
              </a:ext>
            </a:extLst>
          </p:cNvPr>
          <p:cNvSpPr/>
          <p:nvPr/>
        </p:nvSpPr>
        <p:spPr>
          <a:xfrm>
            <a:off x="9217430" y="1690778"/>
            <a:ext cx="1561258" cy="420657"/>
          </a:xfrm>
          <a:custGeom>
            <a:avLst/>
            <a:gdLst>
              <a:gd name="connsiteX0" fmla="*/ 0 w 1473022"/>
              <a:gd name="connsiteY0" fmla="*/ 0 h 2204649"/>
              <a:gd name="connsiteX1" fmla="*/ 1473022 w 1473022"/>
              <a:gd name="connsiteY1" fmla="*/ 0 h 2204649"/>
              <a:gd name="connsiteX2" fmla="*/ 1473022 w 1473022"/>
              <a:gd name="connsiteY2" fmla="*/ 2204649 h 2204649"/>
              <a:gd name="connsiteX3" fmla="*/ 0 w 1473022"/>
              <a:gd name="connsiteY3" fmla="*/ 2204649 h 2204649"/>
              <a:gd name="connsiteX4" fmla="*/ 0 w 1473022"/>
              <a:gd name="connsiteY4" fmla="*/ 0 h 2204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73022" h="2204649">
                <a:moveTo>
                  <a:pt x="0" y="0"/>
                </a:moveTo>
                <a:lnTo>
                  <a:pt x="1473022" y="0"/>
                </a:lnTo>
                <a:lnTo>
                  <a:pt x="1473022" y="2204649"/>
                </a:lnTo>
                <a:lnTo>
                  <a:pt x="0" y="22046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SG" sz="1100" dirty="0"/>
              <a:t>Treat accordingly</a:t>
            </a:r>
            <a:endParaRPr lang="en-SG" sz="1100" kern="12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DB390E5-26A2-4951-A832-69AF1D7B5FF0}"/>
              </a:ext>
            </a:extLst>
          </p:cNvPr>
          <p:cNvSpPr txBox="1"/>
          <p:nvPr/>
        </p:nvSpPr>
        <p:spPr>
          <a:xfrm>
            <a:off x="3038425" y="3848100"/>
            <a:ext cx="21261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000" dirty="0"/>
              <a:t>Side effects    Inadequate response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5B98C5D-F079-4D3C-9583-486A2834CEAD}"/>
              </a:ext>
            </a:extLst>
          </p:cNvPr>
          <p:cNvSpPr txBox="1"/>
          <p:nvPr/>
        </p:nvSpPr>
        <p:spPr>
          <a:xfrm>
            <a:off x="3038425" y="4450273"/>
            <a:ext cx="21261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000" dirty="0"/>
              <a:t>Side effects    Inadequate response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65C8B8D-03B5-4F21-9730-AD7A88BE471E}"/>
              </a:ext>
            </a:extLst>
          </p:cNvPr>
          <p:cNvSpPr txBox="1"/>
          <p:nvPr/>
        </p:nvSpPr>
        <p:spPr>
          <a:xfrm>
            <a:off x="7088251" y="5955708"/>
            <a:ext cx="381224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00" dirty="0">
                <a:solidFill>
                  <a:schemeClr val="bg1"/>
                </a:solidFill>
              </a:rPr>
              <a:t>*Do not combine SSRI, SNRI, TCA or MAOI at the same time</a:t>
            </a:r>
          </a:p>
        </p:txBody>
      </p:sp>
    </p:spTree>
    <p:extLst>
      <p:ext uri="{BB962C8B-B14F-4D97-AF65-F5344CB8AC3E}">
        <p14:creationId xmlns:p14="http://schemas.microsoft.com/office/powerpoint/2010/main" val="19220831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5A0DF-9630-4E86-90D4-FADCE095F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When to refer</a:t>
            </a:r>
            <a:r>
              <a:rPr lang="en-SG" baseline="30000" dirty="0"/>
              <a:t>2,5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0E0EA-524B-48D3-B352-F38764557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SG" dirty="0"/>
              <a:t>To confirm diagnosis of Psychosis &amp; initiate treatment</a:t>
            </a:r>
          </a:p>
          <a:p>
            <a:pPr lvl="0"/>
            <a:r>
              <a:rPr lang="en-SG" dirty="0"/>
              <a:t>Risk of harm to self &amp; to others, or a public nuisance</a:t>
            </a:r>
          </a:p>
          <a:p>
            <a:pPr lvl="0"/>
            <a:r>
              <a:rPr lang="en-SG" dirty="0"/>
              <a:t>For multidisciplinary management</a:t>
            </a:r>
          </a:p>
          <a:p>
            <a:pPr lvl="0"/>
            <a:r>
              <a:rPr lang="en-SG" dirty="0"/>
              <a:t>Failed pharmacotherapy or complications from pharmacotherapy</a:t>
            </a:r>
          </a:p>
          <a:p>
            <a:pPr lvl="0"/>
            <a:r>
              <a:rPr lang="en-SG" dirty="0"/>
              <a:t>Special patient groups: obstetric, paediatric &amp; geriatric</a:t>
            </a:r>
          </a:p>
        </p:txBody>
      </p:sp>
    </p:spTree>
    <p:extLst>
      <p:ext uri="{BB962C8B-B14F-4D97-AF65-F5344CB8AC3E}">
        <p14:creationId xmlns:p14="http://schemas.microsoft.com/office/powerpoint/2010/main" val="7929203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D2768-1023-4848-B248-DC24C739B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In IMH Mental Health-GP Partnership Program (IMH-GPPP)</a:t>
            </a:r>
            <a:r>
              <a:rPr lang="en-SG" baseline="30000" dirty="0"/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E1FEF-6CF5-4EA8-A0D9-22BDC5C3E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731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sz="2400" dirty="0"/>
              <a:t>Patients co-partnered with GP are those with:</a:t>
            </a:r>
          </a:p>
          <a:p>
            <a:pPr>
              <a:spcBef>
                <a:spcPts val="600"/>
              </a:spcBef>
            </a:pPr>
            <a:r>
              <a:rPr lang="en-SG" sz="2400" dirty="0"/>
              <a:t>Stable psychiatric conditions</a:t>
            </a:r>
          </a:p>
          <a:p>
            <a:pPr>
              <a:spcBef>
                <a:spcPts val="600"/>
              </a:spcBef>
            </a:pPr>
            <a:r>
              <a:rPr lang="en-SG" sz="2400" dirty="0"/>
              <a:t>Maintenance anti-psychotic medications, requiring minimum adjustments to dosage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SG" sz="2400" dirty="0"/>
              <a:t>Excluding those with:</a:t>
            </a:r>
          </a:p>
          <a:p>
            <a:pPr>
              <a:spcBef>
                <a:spcPts val="600"/>
              </a:spcBef>
            </a:pPr>
            <a:r>
              <a:rPr lang="en-SG" sz="2400" dirty="0"/>
              <a:t>Suicide or aggression risk</a:t>
            </a:r>
          </a:p>
          <a:p>
            <a:pPr>
              <a:spcBef>
                <a:spcPts val="600"/>
              </a:spcBef>
            </a:pPr>
            <a:r>
              <a:rPr lang="en-SG" sz="2400" dirty="0"/>
              <a:t>Disruptive Personality Disorder</a:t>
            </a:r>
          </a:p>
          <a:p>
            <a:pPr>
              <a:spcBef>
                <a:spcPts val="600"/>
              </a:spcBef>
            </a:pPr>
            <a:r>
              <a:rPr lang="en-SG" sz="2400" dirty="0"/>
              <a:t>On Clozapine prescription</a:t>
            </a:r>
          </a:p>
          <a:p>
            <a:pPr>
              <a:spcBef>
                <a:spcPts val="600"/>
              </a:spcBef>
            </a:pPr>
            <a:r>
              <a:rPr lang="en-SG" sz="2400" dirty="0"/>
              <a:t>Managed with Benzodiazepines only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SG" sz="2400" dirty="0"/>
              <a:t>IMH-GPPP </a:t>
            </a:r>
            <a:r>
              <a:rPr lang="en-SG" sz="2400"/>
              <a:t>is ongoing, </a:t>
            </a:r>
            <a:r>
              <a:rPr lang="en-SG" sz="2400" dirty="0"/>
              <a:t>those interested, please contact IMH-GPP@imh.com.sg</a:t>
            </a:r>
          </a:p>
        </p:txBody>
      </p:sp>
    </p:spTree>
    <p:extLst>
      <p:ext uri="{BB962C8B-B14F-4D97-AF65-F5344CB8AC3E}">
        <p14:creationId xmlns:p14="http://schemas.microsoft.com/office/powerpoint/2010/main" val="4059432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e the source image">
            <a:extLst>
              <a:ext uri="{FF2B5EF4-FFF2-40B4-BE49-F238E27FC236}">
                <a16:creationId xmlns:a16="http://schemas.microsoft.com/office/drawing/2014/main" id="{CC535BED-F1D4-4CD4-87E4-E3DABFE1DE4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47650"/>
            <a:ext cx="8382000" cy="55530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D091F65-FDAE-4323-894A-94FBA027E208}"/>
              </a:ext>
            </a:extLst>
          </p:cNvPr>
          <p:cNvSpPr txBox="1"/>
          <p:nvPr/>
        </p:nvSpPr>
        <p:spPr>
          <a:xfrm>
            <a:off x="1838325" y="5886450"/>
            <a:ext cx="85153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600" i="1" dirty="0"/>
              <a:t>Adapted From </a:t>
            </a:r>
            <a:r>
              <a:rPr lang="en-SG" sz="1600" i="1" dirty="0" err="1"/>
              <a:t>Slideshare</a:t>
            </a:r>
            <a:r>
              <a:rPr lang="en-SG" sz="1600" i="1" dirty="0"/>
              <a:t>: Update on Schizophrenia</a:t>
            </a:r>
          </a:p>
        </p:txBody>
      </p:sp>
    </p:spTree>
    <p:extLst>
      <p:ext uri="{BB962C8B-B14F-4D97-AF65-F5344CB8AC3E}">
        <p14:creationId xmlns:p14="http://schemas.microsoft.com/office/powerpoint/2010/main" val="12304402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BCCC2-508C-49AF-BD2C-B357A6755B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SG" sz="4800" dirty="0"/>
              <a:t>CAN PSYCHOSIS</a:t>
            </a:r>
            <a:br>
              <a:rPr lang="en-SG" sz="4800" dirty="0"/>
            </a:br>
            <a:r>
              <a:rPr lang="en-SG" sz="4800" dirty="0"/>
              <a:t>BE PREVENTED OR DELAYED?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D9141D-874D-4A79-9771-AD7639BF19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SG" sz="2800" dirty="0"/>
              <a:t>…see Psychosis Part 2 on</a:t>
            </a:r>
            <a:br>
              <a:rPr lang="en-SG" sz="2800" dirty="0"/>
            </a:br>
            <a:r>
              <a:rPr lang="en-SG" sz="2800" dirty="0"/>
              <a:t>“The Insidious Onset of At-Risk Mental State”</a:t>
            </a:r>
          </a:p>
        </p:txBody>
      </p:sp>
    </p:spTree>
    <p:extLst>
      <p:ext uri="{BB962C8B-B14F-4D97-AF65-F5344CB8AC3E}">
        <p14:creationId xmlns:p14="http://schemas.microsoft.com/office/powerpoint/2010/main" val="20173198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4C8A2-DE55-4B33-8BAF-6DCBCD5B8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4400" dirty="0"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1F5CE-91F7-42D4-BD60-7DAB3D5DF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60000" indent="-360000">
              <a:buFont typeface="+mj-lt"/>
              <a:buAutoNum type="arabicPeriod"/>
            </a:pPr>
            <a:r>
              <a:rPr lang="en-SG" sz="1600" dirty="0">
                <a:cs typeface="Times New Roman" panose="02020603050405020304" pitchFamily="18" charset="0"/>
              </a:rPr>
              <a:t>Diagnostic and Statistical Manual of Mental Disorders, Fifth Edition. Available from </a:t>
            </a:r>
            <a:r>
              <a:rPr lang="en-SG" sz="1600" u="sng" dirty="0"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https://dsm.psychiatryonline.org/doi/book/10.1176/appi.books.9780890425596</a:t>
            </a:r>
            <a:endParaRPr lang="en-SG" sz="1600" dirty="0">
              <a:cs typeface="Times New Roman" panose="02020603050405020304" pitchFamily="18" charset="0"/>
            </a:endParaRPr>
          </a:p>
          <a:p>
            <a:pPr marL="360000" lvl="0" indent="-360000">
              <a:buFont typeface="+mj-lt"/>
              <a:buAutoNum type="arabicPeriod"/>
            </a:pPr>
            <a:r>
              <a:rPr lang="en-SG" sz="1600" dirty="0">
                <a:cs typeface="Times New Roman" panose="02020603050405020304" pitchFamily="18" charset="0"/>
              </a:rPr>
              <a:t>Smith R, Osborn G, </a:t>
            </a:r>
            <a:r>
              <a:rPr lang="en-SG" sz="1600" dirty="0" err="1">
                <a:cs typeface="Times New Roman" panose="02020603050405020304" pitchFamily="18" charset="0"/>
              </a:rPr>
              <a:t>Dwamena</a:t>
            </a:r>
            <a:r>
              <a:rPr lang="en-SG" sz="1600" dirty="0">
                <a:cs typeface="Times New Roman" panose="02020603050405020304" pitchFamily="18" charset="0"/>
              </a:rPr>
              <a:t> F, </a:t>
            </a:r>
            <a:r>
              <a:rPr lang="en-SG" sz="1600" dirty="0" err="1">
                <a:cs typeface="Times New Roman" panose="02020603050405020304" pitchFamily="18" charset="0"/>
              </a:rPr>
              <a:t>D'Mello</a:t>
            </a:r>
            <a:r>
              <a:rPr lang="en-SG" sz="1600" dirty="0">
                <a:cs typeface="Times New Roman" panose="02020603050405020304" pitchFamily="18" charset="0"/>
              </a:rPr>
              <a:t> D, </a:t>
            </a:r>
            <a:r>
              <a:rPr lang="en-SG" sz="1600" dirty="0" err="1">
                <a:cs typeface="Times New Roman" panose="02020603050405020304" pitchFamily="18" charset="0"/>
              </a:rPr>
              <a:t>Freilich</a:t>
            </a:r>
            <a:r>
              <a:rPr lang="en-SG" sz="1600" dirty="0">
                <a:cs typeface="Times New Roman" panose="02020603050405020304" pitchFamily="18" charset="0"/>
              </a:rPr>
              <a:t> L, Laird-Fick H. Essentials of Psychiatry in Primary Care: Behavioural Health in the Medical Setting. United States: McGraw-Hill Education; 2019.</a:t>
            </a:r>
          </a:p>
          <a:p>
            <a:pPr marL="360000" lvl="0" indent="-360000">
              <a:buFont typeface="+mj-lt"/>
              <a:buAutoNum type="arabicPeriod"/>
            </a:pPr>
            <a:r>
              <a:rPr lang="en-SG" sz="1600" dirty="0">
                <a:cs typeface="Times New Roman" panose="02020603050405020304" pitchFamily="18" charset="0"/>
              </a:rPr>
              <a:t>The WHO World Health Report: New Understanding, New Hope. Geneva, 2001</a:t>
            </a:r>
          </a:p>
          <a:p>
            <a:pPr marL="360000" lvl="0" indent="-360000">
              <a:buFont typeface="+mj-lt"/>
              <a:buAutoNum type="arabicPeriod"/>
            </a:pPr>
            <a:r>
              <a:rPr lang="en-SG" sz="1600" dirty="0">
                <a:cs typeface="Times New Roman" panose="02020603050405020304" pitchFamily="18" charset="0"/>
              </a:rPr>
              <a:t>Burden of Disease Study. Ministry of Health, Singapore; 2004</a:t>
            </a:r>
          </a:p>
          <a:p>
            <a:pPr marL="360000" lvl="0" indent="-360000">
              <a:buFont typeface="+mj-lt"/>
              <a:buAutoNum type="arabicPeriod"/>
            </a:pPr>
            <a:r>
              <a:rPr lang="en-SG" sz="1600" dirty="0">
                <a:cs typeface="Times New Roman" panose="02020603050405020304" pitchFamily="18" charset="0"/>
              </a:rPr>
              <a:t>Sim Kang, Somnath Sengupta, Daniel SS Fung, Chee </a:t>
            </a:r>
            <a:r>
              <a:rPr lang="en-SG" sz="1600" dirty="0" err="1">
                <a:cs typeface="Times New Roman" panose="02020603050405020304" pitchFamily="18" charset="0"/>
              </a:rPr>
              <a:t>Kuan</a:t>
            </a:r>
            <a:r>
              <a:rPr lang="en-SG" sz="1600" dirty="0">
                <a:cs typeface="Times New Roman" panose="02020603050405020304" pitchFamily="18" charset="0"/>
              </a:rPr>
              <a:t> </a:t>
            </a:r>
            <a:r>
              <a:rPr lang="en-SG" sz="1600" dirty="0" err="1">
                <a:cs typeface="Times New Roman" panose="02020603050405020304" pitchFamily="18" charset="0"/>
              </a:rPr>
              <a:t>Tsee</a:t>
            </a:r>
            <a:r>
              <a:rPr lang="en-SG" sz="1600" dirty="0">
                <a:cs typeface="Times New Roman" panose="02020603050405020304" pitchFamily="18" charset="0"/>
              </a:rPr>
              <a:t>. Essential Guide to Psychiatry. Institute of Mental Health. Pearson Education South Asia Pte Ltd; 2014.</a:t>
            </a:r>
          </a:p>
          <a:p>
            <a:pPr marL="360000" lvl="0" indent="-360000">
              <a:buFont typeface="+mj-lt"/>
              <a:buAutoNum type="arabicPeriod"/>
            </a:pPr>
            <a:r>
              <a:rPr lang="en-SG" sz="1600" dirty="0">
                <a:cs typeface="Times New Roman" panose="02020603050405020304" pitchFamily="18" charset="0"/>
              </a:rPr>
              <a:t>Choo C, Verma S, Chong S. Delusions, possession, or imagination? Experiencing and Recovering from Psychosis. Singapore: SNP Corporation Ltd; 2009.</a:t>
            </a:r>
          </a:p>
          <a:p>
            <a:pPr marL="360000" lvl="0" indent="-360000">
              <a:buFont typeface="+mj-lt"/>
              <a:buAutoNum type="arabicPeriod"/>
            </a:pPr>
            <a:r>
              <a:rPr lang="en-SG" sz="1600" dirty="0">
                <a:cs typeface="Times New Roman" panose="02020603050405020304" pitchFamily="18" charset="0"/>
              </a:rPr>
              <a:t>Institute of Mental Health Video Gallery. </a:t>
            </a:r>
            <a:r>
              <a:rPr lang="en-SG" sz="1600" u="sng" dirty="0"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https://www.imh.com.sg/wellness/video-gallery/default.aspx?vid=31</a:t>
            </a:r>
            <a:endParaRPr lang="en-SG" sz="1600" dirty="0">
              <a:cs typeface="Times New Roman" panose="02020603050405020304" pitchFamily="18" charset="0"/>
            </a:endParaRPr>
          </a:p>
          <a:p>
            <a:pPr marL="360000" lvl="0" indent="-360000">
              <a:buFont typeface="+mj-lt"/>
              <a:buAutoNum type="arabicPeriod"/>
            </a:pPr>
            <a:r>
              <a:rPr lang="en-SG" sz="1600" dirty="0" err="1">
                <a:cs typeface="Times New Roman" panose="02020603050405020304" pitchFamily="18" charset="0"/>
              </a:rPr>
              <a:t>Worrel</a:t>
            </a:r>
            <a:r>
              <a:rPr lang="en-SG" sz="1600" dirty="0">
                <a:cs typeface="Times New Roman" panose="02020603050405020304" pitchFamily="18" charset="0"/>
              </a:rPr>
              <a:t> J, </a:t>
            </a:r>
            <a:r>
              <a:rPr lang="en-SG" sz="1600" dirty="0" err="1">
                <a:cs typeface="Times New Roman" panose="02020603050405020304" pitchFamily="18" charset="0"/>
              </a:rPr>
              <a:t>Marken</a:t>
            </a:r>
            <a:r>
              <a:rPr lang="en-SG" sz="1600" dirty="0">
                <a:cs typeface="Times New Roman" panose="02020603050405020304" pitchFamily="18" charset="0"/>
              </a:rPr>
              <a:t> P, Beckman S, </a:t>
            </a:r>
            <a:r>
              <a:rPr lang="en-SG" sz="1600" dirty="0" err="1">
                <a:cs typeface="Times New Roman" panose="02020603050405020304" pitchFamily="18" charset="0"/>
              </a:rPr>
              <a:t>Ruehter</a:t>
            </a:r>
            <a:r>
              <a:rPr lang="en-SG" sz="1600" dirty="0">
                <a:cs typeface="Times New Roman" panose="02020603050405020304" pitchFamily="18" charset="0"/>
              </a:rPr>
              <a:t> V. Atypical antipsychotic agents: A critical review. American Journal of Health-System Pharmacy [Internet]. 2000;57(3):Pages 238–255. Available from: </a:t>
            </a:r>
            <a:r>
              <a:rPr lang="en-SG" sz="1600" u="sng" dirty="0"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https://doi.org/10.1093/ajhp/57.3.238</a:t>
            </a:r>
            <a:endParaRPr lang="en-SG" sz="16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3344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03483-9A08-4531-A3FC-B5405E13A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cap="all" dirty="0"/>
              <a:t>Acknowledgement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8FD16-2A2B-4EC7-BBB2-A6AC63A3BF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50426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SG" sz="1600" b="1" dirty="0"/>
              <a:t>Authors (VASE Team)</a:t>
            </a:r>
            <a:endParaRPr lang="en-SG" sz="1600" dirty="0"/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SG" sz="1600" dirty="0"/>
              <a:t>Dr Charity Low</a:t>
            </a:r>
          </a:p>
          <a:p>
            <a:pPr marL="176213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SG" sz="1600" dirty="0"/>
              <a:t>(Peace Family Clinic (WL 832), GDMH 18/19)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SG" sz="1600" dirty="0"/>
              <a:t>Dr Roy </a:t>
            </a:r>
            <a:r>
              <a:rPr lang="en-SG" sz="1600" dirty="0" err="1"/>
              <a:t>Teow</a:t>
            </a:r>
            <a:r>
              <a:rPr lang="en-SG" sz="1600" dirty="0"/>
              <a:t> Kay Leong</a:t>
            </a:r>
          </a:p>
          <a:p>
            <a:pPr marL="176213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SG" sz="1600" dirty="0"/>
              <a:t>(United Health Family Clinic &amp; Surgery, GDMH 16/17)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SG" sz="1600" dirty="0"/>
              <a:t>Dr Paul Ang (Zenith Medical Clinic, GDMH 16/17)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SG" sz="1600" dirty="0"/>
              <a:t>Dr Eugene Chua</a:t>
            </a:r>
          </a:p>
          <a:p>
            <a:pPr marL="176213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SG" sz="1600" dirty="0"/>
              <a:t>(Family Physician in public institute, GDMH 18/19)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SG" sz="1600" dirty="0"/>
              <a:t>Dr Lim Choon Guan (Senior Consultant and Deputy Chief, Dept of Developmental Psychiatry, IMH)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SG" sz="1600" dirty="0"/>
              <a:t>Dr </a:t>
            </a:r>
            <a:r>
              <a:rPr lang="en-SG" sz="1600" dirty="0" err="1"/>
              <a:t>Kumi</a:t>
            </a:r>
            <a:r>
              <a:rPr lang="en-SG" sz="1600" dirty="0"/>
              <a:t> </a:t>
            </a:r>
            <a:r>
              <a:rPr lang="en-SG" sz="1600" dirty="0" err="1"/>
              <a:t>Mehara</a:t>
            </a:r>
            <a:r>
              <a:rPr lang="en-SG" sz="1600" dirty="0"/>
              <a:t> (Japan Green Clinic, GDMH 18/19)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SG" sz="1600" dirty="0"/>
              <a:t>Dr Siti Aishah (Polyclinic, GDMH 16/17)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SG" sz="1600" dirty="0"/>
              <a:t>Dr</a:t>
            </a:r>
            <a:r>
              <a:rPr lang="en-US" sz="1600" dirty="0"/>
              <a:t> Nyein </a:t>
            </a:r>
            <a:r>
              <a:rPr lang="en-US" sz="1600" dirty="0" err="1"/>
              <a:t>Nyein</a:t>
            </a:r>
            <a:r>
              <a:rPr lang="en-US" sz="1600" dirty="0"/>
              <a:t> (Clinical Psychologist, Thrive Family)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 err="1"/>
              <a:t>Mr</a:t>
            </a:r>
            <a:r>
              <a:rPr lang="en-US" sz="1600"/>
              <a:t> Ng </a:t>
            </a:r>
            <a:r>
              <a:rPr lang="en-US" sz="1600" dirty="0"/>
              <a:t>Boon Tat (Pharmacist)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endParaRPr lang="en-SG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4A7BEC-42E0-465D-A083-99CFD48358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4937760" cy="435186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SG" sz="1600" b="1" dirty="0"/>
              <a:t>Actors</a:t>
            </a:r>
            <a:endParaRPr lang="en-SG" sz="1600" dirty="0"/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SG" sz="1600" dirty="0"/>
              <a:t>Dr Eugene Chua as </a:t>
            </a:r>
            <a:r>
              <a:rPr lang="en-SG" sz="1600" i="1" dirty="0"/>
              <a:t>The General Practitioner</a:t>
            </a:r>
            <a:endParaRPr lang="en-SG" sz="1600" dirty="0"/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SG" sz="1600" dirty="0"/>
              <a:t>Choy Yu (Staff Nurse, KTPH) as </a:t>
            </a:r>
            <a:r>
              <a:rPr lang="en-SG" sz="1600" i="1" dirty="0"/>
              <a:t>Jane</a:t>
            </a:r>
            <a:endParaRPr lang="en-SG" sz="1600" dirty="0"/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SG" sz="1600" dirty="0"/>
              <a:t>Jackie Low as</a:t>
            </a:r>
            <a:r>
              <a:rPr lang="en-SG" sz="1600" i="1" dirty="0"/>
              <a:t> The Mother</a:t>
            </a:r>
            <a:endParaRPr lang="en-SG" sz="1600" b="1" dirty="0"/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SG" sz="1600" b="1" dirty="0"/>
              <a:t>Contributors</a:t>
            </a:r>
            <a:endParaRPr lang="en-SG" sz="1600" dirty="0"/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SG" sz="1600" dirty="0"/>
              <a:t>Dr Tommy Chan Chun Ting (Consultant, EPIP, IMH)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SG" sz="1600" dirty="0"/>
              <a:t>Dr Chan Keen Loong (Senior Consultant, Department of Psychological Medicine, KTPH)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SG" sz="1600" dirty="0"/>
              <a:t>Dr Zheng Shushan (Associate Consultant, EPIP, IMH)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SG" sz="1600" dirty="0"/>
              <a:t>Psalms Chia (Student)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SG" sz="1600" b="1" dirty="0"/>
              <a:t>Venue of filming</a:t>
            </a:r>
            <a:endParaRPr lang="en-SG" sz="1600" dirty="0"/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SG" sz="1600" dirty="0"/>
              <a:t>IMH clinic consultation room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SG" sz="1600" b="1" dirty="0"/>
              <a:t>IMH grant</a:t>
            </a:r>
          </a:p>
        </p:txBody>
      </p:sp>
    </p:spTree>
    <p:extLst>
      <p:ext uri="{BB962C8B-B14F-4D97-AF65-F5344CB8AC3E}">
        <p14:creationId xmlns:p14="http://schemas.microsoft.com/office/powerpoint/2010/main" val="14966444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743A8-CD8C-49AA-B77D-A98494D7A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D6F8F-314C-4231-B5DC-90DCCF23EE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6456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n-SG" dirty="0"/>
          </a:p>
          <a:p>
            <a:pPr marL="0" indent="0" algn="just">
              <a:buNone/>
            </a:pPr>
            <a:r>
              <a:rPr lang="en-SG" dirty="0"/>
              <a:t>The information in this video is correct to the best of our knowledge at the point of circulation. It is by no means exhaustive. Please refer to the above references &amp; other materials to consolidate your appreciation of the subject. The authors disclaim any liability in connection with the use of this information.</a:t>
            </a:r>
          </a:p>
          <a:p>
            <a:pPr marL="0" indent="0" algn="just">
              <a:buNone/>
            </a:pPr>
            <a:endParaRPr lang="en-SG" dirty="0"/>
          </a:p>
          <a:p>
            <a:pPr marL="0" indent="0" algn="just">
              <a:buNone/>
            </a:pPr>
            <a:r>
              <a:rPr lang="en-SG" dirty="0"/>
              <a:t>All rights reserved. No part of this video may be reproduced, distributed or transmitted in any form by any means without the permission of the authors</a:t>
            </a:r>
          </a:p>
        </p:txBody>
      </p:sp>
    </p:spTree>
    <p:extLst>
      <p:ext uri="{BB962C8B-B14F-4D97-AF65-F5344CB8AC3E}">
        <p14:creationId xmlns:p14="http://schemas.microsoft.com/office/powerpoint/2010/main" val="260868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BD3EF-6A57-4D50-920F-89E7C1899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Role of GP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39017-3FB6-446C-8171-57AE20D40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0000" indent="-180000">
              <a:buFont typeface="Arial" panose="020B0604020202020204" pitchFamily="34" charset="0"/>
              <a:buChar char="•"/>
            </a:pPr>
            <a:r>
              <a:rPr lang="en-SG" sz="2800" dirty="0"/>
              <a:t>Keep high index of suspicion for Early Psychosis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SG" sz="2800" dirty="0"/>
              <a:t>Refer for Multidisciplinary management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SG" sz="2800" dirty="0"/>
              <a:t>Co-manage stable patients in partnership with psychiatrist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SG" sz="2800" dirty="0"/>
              <a:t>Monitor &amp; detect early relapse 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SG" sz="2800" dirty="0"/>
              <a:t>Monitor efficacy &amp; side effects of medications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SG" sz="2800" dirty="0"/>
              <a:t>Reinforce compliance to medications &amp; psychosocial intervention</a:t>
            </a:r>
          </a:p>
        </p:txBody>
      </p:sp>
    </p:spTree>
    <p:extLst>
      <p:ext uri="{BB962C8B-B14F-4D97-AF65-F5344CB8AC3E}">
        <p14:creationId xmlns:p14="http://schemas.microsoft.com/office/powerpoint/2010/main" val="2438842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BD3EF-6A57-4D50-920F-89E7C1899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Misunderstanding of Psychosis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E5FB7-A78B-4FFB-9AD8-D14A9C9A0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000" lvl="1" indent="-180000" algn="just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SG" sz="2800" dirty="0">
                <a:ea typeface="DengXian" panose="02010600030101010101" pitchFamily="2" charset="-122"/>
              </a:rPr>
              <a:t>It is a split-personality</a:t>
            </a:r>
          </a:p>
          <a:p>
            <a:pPr marL="90000" lvl="1" indent="-180000" algn="just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SG" sz="2800" dirty="0">
                <a:ea typeface="DengXian" panose="02010600030101010101" pitchFamily="2" charset="-122"/>
              </a:rPr>
              <a:t>No matter what is done, psychotic patients will go downhill rapidly</a:t>
            </a:r>
          </a:p>
          <a:p>
            <a:pPr marL="90000" lvl="1" indent="-180000" algn="just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SG" sz="2800" dirty="0">
                <a:ea typeface="DengXian" panose="02010600030101010101" pitchFamily="2" charset="-122"/>
              </a:rPr>
              <a:t>Anti-psychotics do more harm than good</a:t>
            </a:r>
          </a:p>
          <a:p>
            <a:pPr marL="90000" lvl="1" indent="-180000" algn="just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SG" sz="2800" dirty="0">
                <a:ea typeface="DengXian" panose="02010600030101010101" pitchFamily="2" charset="-122"/>
              </a:rPr>
              <a:t>All patients will need Anti-psychotics for life</a:t>
            </a:r>
          </a:p>
        </p:txBody>
      </p:sp>
    </p:spTree>
    <p:extLst>
      <p:ext uri="{BB962C8B-B14F-4D97-AF65-F5344CB8AC3E}">
        <p14:creationId xmlns:p14="http://schemas.microsoft.com/office/powerpoint/2010/main" val="3092738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BD3EF-6A57-4D50-920F-89E7C1899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is Psychosis?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92C070-BBF6-4C3A-A49F-B1BC0A7A9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SG" sz="4000" dirty="0"/>
          </a:p>
          <a:p>
            <a:pPr marL="0" indent="0" algn="ctr">
              <a:buNone/>
            </a:pPr>
            <a:r>
              <a:rPr lang="en-SG" sz="4000" dirty="0"/>
              <a:t>A Severe Mental Disorder where the individual</a:t>
            </a:r>
          </a:p>
          <a:p>
            <a:pPr marL="0" indent="0" algn="ctr">
              <a:buNone/>
            </a:pPr>
            <a:r>
              <a:rPr lang="en-SG" sz="5400" dirty="0">
                <a:solidFill>
                  <a:schemeClr val="accent2">
                    <a:lumMod val="50000"/>
                  </a:schemeClr>
                </a:solidFill>
              </a:rPr>
              <a:t>LOSES TOUCH WITH REALITY</a:t>
            </a:r>
          </a:p>
        </p:txBody>
      </p:sp>
    </p:spTree>
    <p:extLst>
      <p:ext uri="{BB962C8B-B14F-4D97-AF65-F5344CB8AC3E}">
        <p14:creationId xmlns:p14="http://schemas.microsoft.com/office/powerpoint/2010/main" val="2742975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BD3EF-6A57-4D50-920F-89E7C1899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Clinical significance of Psychosis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A929E75-2D7F-481C-9C06-530608F37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SG" sz="2400" dirty="0"/>
              <a:t>3% of general population experience psychotic symptoms</a:t>
            </a:r>
            <a:r>
              <a:rPr lang="en-SG" sz="2400" baseline="30000" dirty="0"/>
              <a:t>2</a:t>
            </a:r>
          </a:p>
          <a:p>
            <a:pPr marL="360000" lvl="1" indent="-180000">
              <a:buSzPct val="80000"/>
            </a:pPr>
            <a:r>
              <a:rPr lang="en-SG" sz="2000" dirty="0"/>
              <a:t>20% of which seek help at primary care</a:t>
            </a:r>
          </a:p>
          <a:p>
            <a:r>
              <a:rPr lang="en-SG" sz="2400" dirty="0"/>
              <a:t>1% of population develops schizophrenia</a:t>
            </a:r>
          </a:p>
          <a:p>
            <a:pPr marL="360000" lvl="1" indent="-180000"/>
            <a:r>
              <a:rPr lang="en-SG" sz="2000" dirty="0"/>
              <a:t>Peak age of onset: adolescence to young adulthood</a:t>
            </a:r>
          </a:p>
          <a:p>
            <a:pPr marL="360000" lvl="1" indent="-180000">
              <a:buSzPct val="80000"/>
            </a:pPr>
            <a:r>
              <a:rPr lang="en-SG" sz="2000" dirty="0"/>
              <a:t>For age 15-44, Schizophrenia is ranked top 3 as the leading cause of disease burden locally (2004)</a:t>
            </a:r>
            <a:r>
              <a:rPr lang="en-SG" sz="2000" baseline="30000" dirty="0"/>
              <a:t>4</a:t>
            </a:r>
            <a:r>
              <a:rPr lang="en-SG" sz="2000" dirty="0"/>
              <a:t> &amp; top 8 worldwide (2001)</a:t>
            </a:r>
            <a:r>
              <a:rPr lang="en-SG" sz="2000" baseline="30000" dirty="0"/>
              <a:t>3</a:t>
            </a:r>
          </a:p>
          <a:p>
            <a:r>
              <a:rPr lang="en-SG" sz="2400" dirty="0"/>
              <a:t>Disproportionately high social &amp; economic costs</a:t>
            </a:r>
          </a:p>
          <a:p>
            <a:r>
              <a:rPr lang="en-SG" sz="2400" dirty="0"/>
              <a:t>Disproportionately high mortality</a:t>
            </a:r>
          </a:p>
          <a:p>
            <a:r>
              <a:rPr lang="en-SG" sz="2400" dirty="0"/>
              <a:t>1 in 10 schizophrenia patients dies of suicide</a:t>
            </a:r>
          </a:p>
        </p:txBody>
      </p:sp>
    </p:spTree>
    <p:extLst>
      <p:ext uri="{BB962C8B-B14F-4D97-AF65-F5344CB8AC3E}">
        <p14:creationId xmlns:p14="http://schemas.microsoft.com/office/powerpoint/2010/main" val="2111344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659EE32E-8668-4192-812F-322C2CF0B482}"/>
              </a:ext>
            </a:extLst>
          </p:cNvPr>
          <p:cNvSpPr/>
          <p:nvPr/>
        </p:nvSpPr>
        <p:spPr>
          <a:xfrm>
            <a:off x="5624160" y="3135913"/>
            <a:ext cx="141712" cy="132829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328295"/>
                </a:lnTo>
                <a:lnTo>
                  <a:pt x="141712" y="1328295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CEF4FDE-F11F-45D9-A2C6-E2433384C0A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52078" y="453214"/>
            <a:ext cx="10058400" cy="585787"/>
          </a:xfrm>
        </p:spPr>
        <p:txBody>
          <a:bodyPr>
            <a:noAutofit/>
          </a:bodyPr>
          <a:lstStyle/>
          <a:p>
            <a:r>
              <a:rPr lang="en-SG" b="1" dirty="0"/>
              <a:t>Classification of Psychosis</a:t>
            </a:r>
            <a:r>
              <a:rPr lang="en-SG" b="1" baseline="30000" dirty="0"/>
              <a:t>2,5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51AB8EF3-FABE-45A4-B48C-8B52BE4ACC64}"/>
              </a:ext>
            </a:extLst>
          </p:cNvPr>
          <p:cNvSpPr/>
          <p:nvPr/>
        </p:nvSpPr>
        <p:spPr>
          <a:xfrm>
            <a:off x="6773081" y="3135912"/>
            <a:ext cx="141712" cy="132829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328295"/>
                </a:lnTo>
                <a:lnTo>
                  <a:pt x="141712" y="1328295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EE644500-FD33-4F9F-BFFF-750409E9A310}"/>
              </a:ext>
            </a:extLst>
          </p:cNvPr>
          <p:cNvSpPr/>
          <p:nvPr/>
        </p:nvSpPr>
        <p:spPr>
          <a:xfrm>
            <a:off x="11340261" y="3095578"/>
            <a:ext cx="141712" cy="187194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871941"/>
                </a:lnTo>
                <a:lnTo>
                  <a:pt x="141712" y="1871941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158F9D0-C7C1-4557-8F53-D98A604352F2}"/>
              </a:ext>
            </a:extLst>
          </p:cNvPr>
          <p:cNvSpPr/>
          <p:nvPr/>
        </p:nvSpPr>
        <p:spPr>
          <a:xfrm>
            <a:off x="10201473" y="2465142"/>
            <a:ext cx="1143145" cy="19839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99198"/>
                </a:lnTo>
                <a:lnTo>
                  <a:pt x="1143145" y="99198"/>
                </a:lnTo>
                <a:lnTo>
                  <a:pt x="1143145" y="198397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7187ADC-496F-47A1-85EF-1DD968C09A0E}"/>
              </a:ext>
            </a:extLst>
          </p:cNvPr>
          <p:cNvSpPr/>
          <p:nvPr/>
        </p:nvSpPr>
        <p:spPr>
          <a:xfrm>
            <a:off x="10155753" y="2465142"/>
            <a:ext cx="91440" cy="19839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98397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7863442-900D-4BDD-BA5B-8B859DBA21A2}"/>
              </a:ext>
            </a:extLst>
          </p:cNvPr>
          <p:cNvSpPr/>
          <p:nvPr/>
        </p:nvSpPr>
        <p:spPr>
          <a:xfrm>
            <a:off x="9058327" y="2465142"/>
            <a:ext cx="1143145" cy="19839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143145" y="0"/>
                </a:moveTo>
                <a:lnTo>
                  <a:pt x="1143145" y="99198"/>
                </a:lnTo>
                <a:lnTo>
                  <a:pt x="0" y="99198"/>
                </a:lnTo>
                <a:lnTo>
                  <a:pt x="0" y="198397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5C75C01A-1A8D-415A-8DF2-8718E78F0C4B}"/>
              </a:ext>
            </a:extLst>
          </p:cNvPr>
          <p:cNvSpPr/>
          <p:nvPr/>
        </p:nvSpPr>
        <p:spPr>
          <a:xfrm>
            <a:off x="5568045" y="1648660"/>
            <a:ext cx="4690676" cy="19839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99198"/>
                </a:lnTo>
                <a:lnTo>
                  <a:pt x="4690676" y="99198"/>
                </a:lnTo>
                <a:lnTo>
                  <a:pt x="4690676" y="198397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1E964B9-DC98-4C7D-BC38-B8D2D37182FE}"/>
              </a:ext>
            </a:extLst>
          </p:cNvPr>
          <p:cNvSpPr/>
          <p:nvPr/>
        </p:nvSpPr>
        <p:spPr>
          <a:xfrm>
            <a:off x="5057317" y="2465142"/>
            <a:ext cx="2857864" cy="19839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99198"/>
                </a:lnTo>
                <a:lnTo>
                  <a:pt x="2857864" y="99198"/>
                </a:lnTo>
                <a:lnTo>
                  <a:pt x="2857864" y="198397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8793B92-536D-474F-8EBF-D673DF9B5DD5}"/>
              </a:ext>
            </a:extLst>
          </p:cNvPr>
          <p:cNvSpPr/>
          <p:nvPr/>
        </p:nvSpPr>
        <p:spPr>
          <a:xfrm>
            <a:off x="5057317" y="2465142"/>
            <a:ext cx="1714718" cy="19839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99198"/>
                </a:lnTo>
                <a:lnTo>
                  <a:pt x="1714718" y="99198"/>
                </a:lnTo>
                <a:lnTo>
                  <a:pt x="1714718" y="198397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16B1061-0539-4D73-953A-2EE53DC01867}"/>
              </a:ext>
            </a:extLst>
          </p:cNvPr>
          <p:cNvSpPr/>
          <p:nvPr/>
        </p:nvSpPr>
        <p:spPr>
          <a:xfrm>
            <a:off x="5057317" y="2465142"/>
            <a:ext cx="571572" cy="19839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99198"/>
                </a:lnTo>
                <a:lnTo>
                  <a:pt x="571572" y="99198"/>
                </a:lnTo>
                <a:lnTo>
                  <a:pt x="571572" y="198397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BAE13F1-D87E-427E-8BEA-AC06C24E7290}"/>
              </a:ext>
            </a:extLst>
          </p:cNvPr>
          <p:cNvSpPr/>
          <p:nvPr/>
        </p:nvSpPr>
        <p:spPr>
          <a:xfrm>
            <a:off x="4481886" y="3135910"/>
            <a:ext cx="141712" cy="132829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328295"/>
                </a:lnTo>
                <a:lnTo>
                  <a:pt x="141712" y="1328295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4A3ABB0-0392-48D0-AB39-C1F162068416}"/>
              </a:ext>
            </a:extLst>
          </p:cNvPr>
          <p:cNvSpPr/>
          <p:nvPr/>
        </p:nvSpPr>
        <p:spPr>
          <a:xfrm>
            <a:off x="4485744" y="2465142"/>
            <a:ext cx="571572" cy="19839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571572" y="0"/>
                </a:moveTo>
                <a:lnTo>
                  <a:pt x="571572" y="99198"/>
                </a:lnTo>
                <a:lnTo>
                  <a:pt x="0" y="99198"/>
                </a:lnTo>
                <a:lnTo>
                  <a:pt x="0" y="198397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E6288C-ECC2-489C-8A4A-9ACB0307767A}"/>
              </a:ext>
            </a:extLst>
          </p:cNvPr>
          <p:cNvSpPr/>
          <p:nvPr/>
        </p:nvSpPr>
        <p:spPr>
          <a:xfrm>
            <a:off x="3339983" y="3095578"/>
            <a:ext cx="141712" cy="133607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336077"/>
                </a:lnTo>
                <a:lnTo>
                  <a:pt x="141712" y="1336077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8B15699-CFAF-4478-9563-3D8D80B7FB29}"/>
              </a:ext>
            </a:extLst>
          </p:cNvPr>
          <p:cNvSpPr/>
          <p:nvPr/>
        </p:nvSpPr>
        <p:spPr>
          <a:xfrm>
            <a:off x="3342599" y="2465142"/>
            <a:ext cx="1714718" cy="19839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714718" y="0"/>
                </a:moveTo>
                <a:lnTo>
                  <a:pt x="1714718" y="99198"/>
                </a:lnTo>
                <a:lnTo>
                  <a:pt x="0" y="99198"/>
                </a:lnTo>
                <a:lnTo>
                  <a:pt x="0" y="198397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FCE14CC-0E37-46A1-970F-69C9604EC9D9}"/>
              </a:ext>
            </a:extLst>
          </p:cNvPr>
          <p:cNvSpPr/>
          <p:nvPr/>
        </p:nvSpPr>
        <p:spPr>
          <a:xfrm>
            <a:off x="2195095" y="3135913"/>
            <a:ext cx="141712" cy="133489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334896"/>
                </a:lnTo>
                <a:lnTo>
                  <a:pt x="141712" y="133489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7CAD562-FF22-45CF-951A-6A89090AA3D5}"/>
              </a:ext>
            </a:extLst>
          </p:cNvPr>
          <p:cNvSpPr/>
          <p:nvPr/>
        </p:nvSpPr>
        <p:spPr>
          <a:xfrm>
            <a:off x="2199453" y="2465142"/>
            <a:ext cx="2857864" cy="19839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857864" y="0"/>
                </a:moveTo>
                <a:lnTo>
                  <a:pt x="2857864" y="99198"/>
                </a:lnTo>
                <a:lnTo>
                  <a:pt x="0" y="99198"/>
                </a:lnTo>
                <a:lnTo>
                  <a:pt x="0" y="198397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EFC454EC-EAD7-4F88-BC31-C637D9A16280}"/>
              </a:ext>
            </a:extLst>
          </p:cNvPr>
          <p:cNvSpPr/>
          <p:nvPr/>
        </p:nvSpPr>
        <p:spPr>
          <a:xfrm>
            <a:off x="5114565" y="1648660"/>
            <a:ext cx="453479" cy="19839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3479" y="0"/>
                </a:moveTo>
                <a:lnTo>
                  <a:pt x="453479" y="99198"/>
                </a:lnTo>
                <a:lnTo>
                  <a:pt x="0" y="99198"/>
                </a:lnTo>
                <a:lnTo>
                  <a:pt x="0" y="198397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9A57B025-4C51-4D15-B70C-CB3E67E533BF}"/>
              </a:ext>
            </a:extLst>
          </p:cNvPr>
          <p:cNvSpPr/>
          <p:nvPr/>
        </p:nvSpPr>
        <p:spPr>
          <a:xfrm>
            <a:off x="442221" y="2465142"/>
            <a:ext cx="141712" cy="311767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117670"/>
                </a:lnTo>
                <a:lnTo>
                  <a:pt x="141712" y="3117670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653206F-974C-4808-B990-B3F3DB67FF94}"/>
              </a:ext>
            </a:extLst>
          </p:cNvPr>
          <p:cNvSpPr/>
          <p:nvPr/>
        </p:nvSpPr>
        <p:spPr>
          <a:xfrm>
            <a:off x="442221" y="2465142"/>
            <a:ext cx="141712" cy="244689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446898"/>
                </a:lnTo>
                <a:lnTo>
                  <a:pt x="141712" y="2446898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9DF05A79-EF49-40D1-B030-8ECA577F97E5}"/>
              </a:ext>
            </a:extLst>
          </p:cNvPr>
          <p:cNvSpPr/>
          <p:nvPr/>
        </p:nvSpPr>
        <p:spPr>
          <a:xfrm>
            <a:off x="442221" y="2465142"/>
            <a:ext cx="141712" cy="177612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776127"/>
                </a:lnTo>
                <a:lnTo>
                  <a:pt x="141712" y="1776127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1CA0E154-9EA8-4F74-A4D0-0C71B7C1132E}"/>
              </a:ext>
            </a:extLst>
          </p:cNvPr>
          <p:cNvSpPr/>
          <p:nvPr/>
        </p:nvSpPr>
        <p:spPr>
          <a:xfrm>
            <a:off x="442221" y="2465142"/>
            <a:ext cx="141712" cy="110535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105355"/>
                </a:lnTo>
                <a:lnTo>
                  <a:pt x="141712" y="1105355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D1743DAB-B037-4203-8529-FD2A3DBFB879}"/>
              </a:ext>
            </a:extLst>
          </p:cNvPr>
          <p:cNvSpPr/>
          <p:nvPr/>
        </p:nvSpPr>
        <p:spPr>
          <a:xfrm>
            <a:off x="442221" y="2465142"/>
            <a:ext cx="141712" cy="43458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434584"/>
                </a:lnTo>
                <a:lnTo>
                  <a:pt x="141712" y="434584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E5CC8AC9-0E30-4CFC-A2CB-7DA388039CAB}"/>
              </a:ext>
            </a:extLst>
          </p:cNvPr>
          <p:cNvSpPr/>
          <p:nvPr/>
        </p:nvSpPr>
        <p:spPr>
          <a:xfrm>
            <a:off x="877368" y="1648660"/>
            <a:ext cx="4690676" cy="19839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690676" y="0"/>
                </a:moveTo>
                <a:lnTo>
                  <a:pt x="4690676" y="99198"/>
                </a:lnTo>
                <a:lnTo>
                  <a:pt x="0" y="99198"/>
                </a:lnTo>
                <a:lnTo>
                  <a:pt x="0" y="198397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5742D599-11F1-40C6-B958-230743A07A51}"/>
              </a:ext>
            </a:extLst>
          </p:cNvPr>
          <p:cNvSpPr/>
          <p:nvPr/>
        </p:nvSpPr>
        <p:spPr>
          <a:xfrm>
            <a:off x="5095670" y="977893"/>
            <a:ext cx="1341532" cy="670766"/>
          </a:xfrm>
          <a:custGeom>
            <a:avLst/>
            <a:gdLst>
              <a:gd name="connsiteX0" fmla="*/ 0 w 944748"/>
              <a:gd name="connsiteY0" fmla="*/ 0 h 472374"/>
              <a:gd name="connsiteX1" fmla="*/ 944748 w 944748"/>
              <a:gd name="connsiteY1" fmla="*/ 0 h 472374"/>
              <a:gd name="connsiteX2" fmla="*/ 944748 w 944748"/>
              <a:gd name="connsiteY2" fmla="*/ 472374 h 472374"/>
              <a:gd name="connsiteX3" fmla="*/ 0 w 944748"/>
              <a:gd name="connsiteY3" fmla="*/ 472374 h 472374"/>
              <a:gd name="connsiteX4" fmla="*/ 0 w 944748"/>
              <a:gd name="connsiteY4" fmla="*/ 0 h 472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472374">
                <a:moveTo>
                  <a:pt x="0" y="0"/>
                </a:moveTo>
                <a:lnTo>
                  <a:pt x="944748" y="0"/>
                </a:lnTo>
                <a:lnTo>
                  <a:pt x="944748" y="472374"/>
                </a:lnTo>
                <a:lnTo>
                  <a:pt x="0" y="4723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SG" sz="1600" b="1" kern="1200" dirty="0">
                <a:solidFill>
                  <a:schemeClr val="bg1"/>
                </a:solidFill>
              </a:rPr>
              <a:t>Psychosis</a:t>
            </a: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5A72F3F-D93A-44A6-BB63-3A4D7F03C469}"/>
              </a:ext>
            </a:extLst>
          </p:cNvPr>
          <p:cNvSpPr/>
          <p:nvPr/>
        </p:nvSpPr>
        <p:spPr>
          <a:xfrm>
            <a:off x="352078" y="1847057"/>
            <a:ext cx="1517380" cy="606952"/>
          </a:xfrm>
          <a:custGeom>
            <a:avLst/>
            <a:gdLst>
              <a:gd name="connsiteX0" fmla="*/ 0 w 944748"/>
              <a:gd name="connsiteY0" fmla="*/ 0 h 472374"/>
              <a:gd name="connsiteX1" fmla="*/ 944748 w 944748"/>
              <a:gd name="connsiteY1" fmla="*/ 0 h 472374"/>
              <a:gd name="connsiteX2" fmla="*/ 944748 w 944748"/>
              <a:gd name="connsiteY2" fmla="*/ 472374 h 472374"/>
              <a:gd name="connsiteX3" fmla="*/ 0 w 944748"/>
              <a:gd name="connsiteY3" fmla="*/ 472374 h 472374"/>
              <a:gd name="connsiteX4" fmla="*/ 0 w 944748"/>
              <a:gd name="connsiteY4" fmla="*/ 0 h 472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472374">
                <a:moveTo>
                  <a:pt x="0" y="0"/>
                </a:moveTo>
                <a:lnTo>
                  <a:pt x="944748" y="0"/>
                </a:lnTo>
                <a:lnTo>
                  <a:pt x="944748" y="472374"/>
                </a:lnTo>
                <a:lnTo>
                  <a:pt x="0" y="4723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SG" sz="1400" b="1" kern="1200" dirty="0"/>
              <a:t>Functional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5F049CFB-42FA-4620-961D-A0F2FB6CAF3B}"/>
              </a:ext>
            </a:extLst>
          </p:cNvPr>
          <p:cNvSpPr/>
          <p:nvPr/>
        </p:nvSpPr>
        <p:spPr>
          <a:xfrm>
            <a:off x="583933" y="2528961"/>
            <a:ext cx="944748" cy="670771"/>
          </a:xfrm>
          <a:custGeom>
            <a:avLst/>
            <a:gdLst>
              <a:gd name="connsiteX0" fmla="*/ 0 w 944748"/>
              <a:gd name="connsiteY0" fmla="*/ 0 h 472374"/>
              <a:gd name="connsiteX1" fmla="*/ 944748 w 944748"/>
              <a:gd name="connsiteY1" fmla="*/ 0 h 472374"/>
              <a:gd name="connsiteX2" fmla="*/ 944748 w 944748"/>
              <a:gd name="connsiteY2" fmla="*/ 472374 h 472374"/>
              <a:gd name="connsiteX3" fmla="*/ 0 w 944748"/>
              <a:gd name="connsiteY3" fmla="*/ 472374 h 472374"/>
              <a:gd name="connsiteX4" fmla="*/ 0 w 944748"/>
              <a:gd name="connsiteY4" fmla="*/ 0 h 472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472374">
                <a:moveTo>
                  <a:pt x="0" y="0"/>
                </a:moveTo>
                <a:lnTo>
                  <a:pt x="944748" y="0"/>
                </a:lnTo>
                <a:lnTo>
                  <a:pt x="944748" y="472374"/>
                </a:lnTo>
                <a:lnTo>
                  <a:pt x="0" y="4723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</a:pPr>
            <a:r>
              <a:rPr lang="en-SG" sz="1000" dirty="0"/>
              <a:t>Brief Psychotic Disorder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</a:pPr>
            <a:r>
              <a:rPr lang="en-SG" sz="1000" dirty="0"/>
              <a:t>(&lt;1 month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</a:pPr>
            <a:r>
              <a:rPr lang="en-SG" sz="1000" dirty="0"/>
              <a:t>Duration)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A602182-BA41-4A1A-9B01-B4A2F012C241}"/>
              </a:ext>
            </a:extLst>
          </p:cNvPr>
          <p:cNvSpPr/>
          <p:nvPr/>
        </p:nvSpPr>
        <p:spPr>
          <a:xfrm>
            <a:off x="583933" y="3274684"/>
            <a:ext cx="944748" cy="654521"/>
          </a:xfrm>
          <a:custGeom>
            <a:avLst/>
            <a:gdLst>
              <a:gd name="connsiteX0" fmla="*/ 0 w 944748"/>
              <a:gd name="connsiteY0" fmla="*/ 0 h 472374"/>
              <a:gd name="connsiteX1" fmla="*/ 944748 w 944748"/>
              <a:gd name="connsiteY1" fmla="*/ 0 h 472374"/>
              <a:gd name="connsiteX2" fmla="*/ 944748 w 944748"/>
              <a:gd name="connsiteY2" fmla="*/ 472374 h 472374"/>
              <a:gd name="connsiteX3" fmla="*/ 0 w 944748"/>
              <a:gd name="connsiteY3" fmla="*/ 472374 h 472374"/>
              <a:gd name="connsiteX4" fmla="*/ 0 w 944748"/>
              <a:gd name="connsiteY4" fmla="*/ 0 h 472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472374">
                <a:moveTo>
                  <a:pt x="0" y="0"/>
                </a:moveTo>
                <a:lnTo>
                  <a:pt x="944748" y="0"/>
                </a:lnTo>
                <a:lnTo>
                  <a:pt x="944748" y="472374"/>
                </a:lnTo>
                <a:lnTo>
                  <a:pt x="0" y="4723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</a:pPr>
            <a:r>
              <a:rPr lang="en-SG" sz="1000" dirty="0"/>
              <a:t>Schizophreniform Disorders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</a:pPr>
            <a:r>
              <a:rPr lang="en-SG" sz="1000" dirty="0"/>
              <a:t>(&lt;6 months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</a:pPr>
            <a:r>
              <a:rPr lang="en-SG" sz="1000" kern="1200" dirty="0"/>
              <a:t>Duration)</a:t>
            </a: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A3722CD-8B82-4718-9CFD-FED56D69DCF3}"/>
              </a:ext>
            </a:extLst>
          </p:cNvPr>
          <p:cNvSpPr/>
          <p:nvPr/>
        </p:nvSpPr>
        <p:spPr>
          <a:xfrm>
            <a:off x="583933" y="4005082"/>
            <a:ext cx="944748" cy="594894"/>
          </a:xfrm>
          <a:custGeom>
            <a:avLst/>
            <a:gdLst>
              <a:gd name="connsiteX0" fmla="*/ 0 w 944748"/>
              <a:gd name="connsiteY0" fmla="*/ 0 h 472374"/>
              <a:gd name="connsiteX1" fmla="*/ 944748 w 944748"/>
              <a:gd name="connsiteY1" fmla="*/ 0 h 472374"/>
              <a:gd name="connsiteX2" fmla="*/ 944748 w 944748"/>
              <a:gd name="connsiteY2" fmla="*/ 472374 h 472374"/>
              <a:gd name="connsiteX3" fmla="*/ 0 w 944748"/>
              <a:gd name="connsiteY3" fmla="*/ 472374 h 472374"/>
              <a:gd name="connsiteX4" fmla="*/ 0 w 944748"/>
              <a:gd name="connsiteY4" fmla="*/ 0 h 472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472374">
                <a:moveTo>
                  <a:pt x="0" y="0"/>
                </a:moveTo>
                <a:lnTo>
                  <a:pt x="944748" y="0"/>
                </a:lnTo>
                <a:lnTo>
                  <a:pt x="944748" y="472374"/>
                </a:lnTo>
                <a:lnTo>
                  <a:pt x="0" y="4723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algn="ctr" defTabSz="444500">
              <a:lnSpc>
                <a:spcPct val="90000"/>
              </a:lnSpc>
              <a:spcBef>
                <a:spcPct val="0"/>
              </a:spcBef>
            </a:pPr>
            <a:r>
              <a:rPr lang="en-SG" sz="1000" dirty="0"/>
              <a:t>Schizophrenia</a:t>
            </a:r>
          </a:p>
          <a:p>
            <a:pPr algn="ctr" defTabSz="444500">
              <a:lnSpc>
                <a:spcPct val="90000"/>
              </a:lnSpc>
              <a:spcBef>
                <a:spcPct val="0"/>
              </a:spcBef>
            </a:pPr>
            <a:r>
              <a:rPr lang="en-SG" sz="1000" dirty="0"/>
              <a:t>(&gt;6 months</a:t>
            </a:r>
          </a:p>
          <a:p>
            <a:pPr algn="ctr" defTabSz="444500">
              <a:lnSpc>
                <a:spcPct val="90000"/>
              </a:lnSpc>
              <a:spcBef>
                <a:spcPct val="0"/>
              </a:spcBef>
            </a:pPr>
            <a:r>
              <a:rPr lang="en-SG" sz="1000" dirty="0"/>
              <a:t>Duration)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F01AD877-3880-411C-B11F-9A3114E31A06}"/>
              </a:ext>
            </a:extLst>
          </p:cNvPr>
          <p:cNvSpPr/>
          <p:nvPr/>
        </p:nvSpPr>
        <p:spPr>
          <a:xfrm>
            <a:off x="583933" y="4675854"/>
            <a:ext cx="944748" cy="594894"/>
          </a:xfrm>
          <a:custGeom>
            <a:avLst/>
            <a:gdLst>
              <a:gd name="connsiteX0" fmla="*/ 0 w 944748"/>
              <a:gd name="connsiteY0" fmla="*/ 0 h 472374"/>
              <a:gd name="connsiteX1" fmla="*/ 944748 w 944748"/>
              <a:gd name="connsiteY1" fmla="*/ 0 h 472374"/>
              <a:gd name="connsiteX2" fmla="*/ 944748 w 944748"/>
              <a:gd name="connsiteY2" fmla="*/ 472374 h 472374"/>
              <a:gd name="connsiteX3" fmla="*/ 0 w 944748"/>
              <a:gd name="connsiteY3" fmla="*/ 472374 h 472374"/>
              <a:gd name="connsiteX4" fmla="*/ 0 w 944748"/>
              <a:gd name="connsiteY4" fmla="*/ 0 h 472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472374">
                <a:moveTo>
                  <a:pt x="0" y="0"/>
                </a:moveTo>
                <a:lnTo>
                  <a:pt x="944748" y="0"/>
                </a:lnTo>
                <a:lnTo>
                  <a:pt x="944748" y="472374"/>
                </a:lnTo>
                <a:lnTo>
                  <a:pt x="0" y="4723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buNone/>
            </a:pPr>
            <a:r>
              <a:rPr lang="en-SG" sz="1000" kern="1200" dirty="0"/>
              <a:t>Schizoaffective Disorder</a:t>
            </a: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A6325F17-39F3-4257-940B-2442B30D1D8B}"/>
              </a:ext>
            </a:extLst>
          </p:cNvPr>
          <p:cNvSpPr/>
          <p:nvPr/>
        </p:nvSpPr>
        <p:spPr>
          <a:xfrm>
            <a:off x="583933" y="5346625"/>
            <a:ext cx="944748" cy="472374"/>
          </a:xfrm>
          <a:custGeom>
            <a:avLst/>
            <a:gdLst>
              <a:gd name="connsiteX0" fmla="*/ 0 w 944748"/>
              <a:gd name="connsiteY0" fmla="*/ 0 h 472374"/>
              <a:gd name="connsiteX1" fmla="*/ 944748 w 944748"/>
              <a:gd name="connsiteY1" fmla="*/ 0 h 472374"/>
              <a:gd name="connsiteX2" fmla="*/ 944748 w 944748"/>
              <a:gd name="connsiteY2" fmla="*/ 472374 h 472374"/>
              <a:gd name="connsiteX3" fmla="*/ 0 w 944748"/>
              <a:gd name="connsiteY3" fmla="*/ 472374 h 472374"/>
              <a:gd name="connsiteX4" fmla="*/ 0 w 944748"/>
              <a:gd name="connsiteY4" fmla="*/ 0 h 472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472374">
                <a:moveTo>
                  <a:pt x="0" y="0"/>
                </a:moveTo>
                <a:lnTo>
                  <a:pt x="944748" y="0"/>
                </a:lnTo>
                <a:lnTo>
                  <a:pt x="944748" y="472374"/>
                </a:lnTo>
                <a:lnTo>
                  <a:pt x="0" y="4723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buNone/>
            </a:pPr>
            <a:r>
              <a:rPr lang="en-SG" sz="1000" kern="1200" dirty="0"/>
              <a:t>Delusional Disorders</a:t>
            </a: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FE3B62E0-FC2D-405E-A282-D894BAA23B74}"/>
              </a:ext>
            </a:extLst>
          </p:cNvPr>
          <p:cNvSpPr/>
          <p:nvPr/>
        </p:nvSpPr>
        <p:spPr>
          <a:xfrm>
            <a:off x="4305748" y="1847056"/>
            <a:ext cx="1517375" cy="606951"/>
          </a:xfrm>
          <a:custGeom>
            <a:avLst/>
            <a:gdLst>
              <a:gd name="connsiteX0" fmla="*/ 0 w 944748"/>
              <a:gd name="connsiteY0" fmla="*/ 0 h 472374"/>
              <a:gd name="connsiteX1" fmla="*/ 944748 w 944748"/>
              <a:gd name="connsiteY1" fmla="*/ 0 h 472374"/>
              <a:gd name="connsiteX2" fmla="*/ 944748 w 944748"/>
              <a:gd name="connsiteY2" fmla="*/ 472374 h 472374"/>
              <a:gd name="connsiteX3" fmla="*/ 0 w 944748"/>
              <a:gd name="connsiteY3" fmla="*/ 472374 h 472374"/>
              <a:gd name="connsiteX4" fmla="*/ 0 w 944748"/>
              <a:gd name="connsiteY4" fmla="*/ 0 h 472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472374">
                <a:moveTo>
                  <a:pt x="0" y="0"/>
                </a:moveTo>
                <a:lnTo>
                  <a:pt x="944748" y="0"/>
                </a:lnTo>
                <a:lnTo>
                  <a:pt x="944748" y="472374"/>
                </a:lnTo>
                <a:lnTo>
                  <a:pt x="0" y="4723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25000"/>
                <a:lumOff val="75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SG" sz="1400" b="1" kern="1200" dirty="0"/>
              <a:t>Organic Causes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E88B5CF-FC16-4BDB-80AC-A21858E9F1ED}"/>
              </a:ext>
            </a:extLst>
          </p:cNvPr>
          <p:cNvSpPr/>
          <p:nvPr/>
        </p:nvSpPr>
        <p:spPr>
          <a:xfrm>
            <a:off x="1727079" y="2663539"/>
            <a:ext cx="944748" cy="472374"/>
          </a:xfrm>
          <a:custGeom>
            <a:avLst/>
            <a:gdLst>
              <a:gd name="connsiteX0" fmla="*/ 0 w 944748"/>
              <a:gd name="connsiteY0" fmla="*/ 0 h 472374"/>
              <a:gd name="connsiteX1" fmla="*/ 944748 w 944748"/>
              <a:gd name="connsiteY1" fmla="*/ 0 h 472374"/>
              <a:gd name="connsiteX2" fmla="*/ 944748 w 944748"/>
              <a:gd name="connsiteY2" fmla="*/ 472374 h 472374"/>
              <a:gd name="connsiteX3" fmla="*/ 0 w 944748"/>
              <a:gd name="connsiteY3" fmla="*/ 472374 h 472374"/>
              <a:gd name="connsiteX4" fmla="*/ 0 w 944748"/>
              <a:gd name="connsiteY4" fmla="*/ 0 h 472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472374">
                <a:moveTo>
                  <a:pt x="0" y="0"/>
                </a:moveTo>
                <a:lnTo>
                  <a:pt x="944748" y="0"/>
                </a:lnTo>
                <a:lnTo>
                  <a:pt x="944748" y="472374"/>
                </a:lnTo>
                <a:lnTo>
                  <a:pt x="0" y="4723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25000"/>
                <a:lumOff val="75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SG" sz="1000" kern="1200" dirty="0"/>
              <a:t>Brain/</a:t>
            </a:r>
          </a:p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SG" sz="1000" kern="1200" dirty="0"/>
              <a:t>Intracranial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3894C17-9209-4B56-ADBE-C6B456C71DEC}"/>
              </a:ext>
            </a:extLst>
          </p:cNvPr>
          <p:cNvSpPr/>
          <p:nvPr/>
        </p:nvSpPr>
        <p:spPr>
          <a:xfrm>
            <a:off x="1735429" y="3334306"/>
            <a:ext cx="944748" cy="2484689"/>
          </a:xfrm>
          <a:custGeom>
            <a:avLst/>
            <a:gdLst>
              <a:gd name="connsiteX0" fmla="*/ 0 w 944748"/>
              <a:gd name="connsiteY0" fmla="*/ 0 h 2302153"/>
              <a:gd name="connsiteX1" fmla="*/ 944748 w 944748"/>
              <a:gd name="connsiteY1" fmla="*/ 0 h 2302153"/>
              <a:gd name="connsiteX2" fmla="*/ 944748 w 944748"/>
              <a:gd name="connsiteY2" fmla="*/ 2302153 h 2302153"/>
              <a:gd name="connsiteX3" fmla="*/ 0 w 944748"/>
              <a:gd name="connsiteY3" fmla="*/ 2302153 h 2302153"/>
              <a:gd name="connsiteX4" fmla="*/ 0 w 944748"/>
              <a:gd name="connsiteY4" fmla="*/ 0 h 2302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2302153">
                <a:moveTo>
                  <a:pt x="0" y="0"/>
                </a:moveTo>
                <a:lnTo>
                  <a:pt x="944748" y="0"/>
                </a:lnTo>
                <a:lnTo>
                  <a:pt x="944748" y="2302153"/>
                </a:lnTo>
                <a:lnTo>
                  <a:pt x="0" y="230215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25000"/>
                <a:lumOff val="75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108000" lvl="0" indent="-72000" algn="l" defTabSz="4445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SG" sz="1000" kern="1200" dirty="0"/>
              <a:t>Head Injury with intra or extra cranial bleed</a:t>
            </a:r>
          </a:p>
          <a:p>
            <a:pPr marL="108000" lvl="0" indent="-72000" algn="l" defTabSz="4445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SG" sz="1000" kern="1200" dirty="0"/>
              <a:t>Brain Neoplasms</a:t>
            </a:r>
          </a:p>
          <a:p>
            <a:pPr marL="108000" lvl="0" indent="-72000" algn="l" defTabSz="4445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SG" sz="1000" kern="1200" dirty="0"/>
              <a:t>Epilepsy</a:t>
            </a: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47428A0-A564-41E1-825B-5F2228555FEC}"/>
              </a:ext>
            </a:extLst>
          </p:cNvPr>
          <p:cNvSpPr/>
          <p:nvPr/>
        </p:nvSpPr>
        <p:spPr>
          <a:xfrm>
            <a:off x="2870225" y="2663539"/>
            <a:ext cx="944748" cy="472374"/>
          </a:xfrm>
          <a:custGeom>
            <a:avLst/>
            <a:gdLst>
              <a:gd name="connsiteX0" fmla="*/ 0 w 944748"/>
              <a:gd name="connsiteY0" fmla="*/ 0 h 472374"/>
              <a:gd name="connsiteX1" fmla="*/ 944748 w 944748"/>
              <a:gd name="connsiteY1" fmla="*/ 0 h 472374"/>
              <a:gd name="connsiteX2" fmla="*/ 944748 w 944748"/>
              <a:gd name="connsiteY2" fmla="*/ 472374 h 472374"/>
              <a:gd name="connsiteX3" fmla="*/ 0 w 944748"/>
              <a:gd name="connsiteY3" fmla="*/ 472374 h 472374"/>
              <a:gd name="connsiteX4" fmla="*/ 0 w 944748"/>
              <a:gd name="connsiteY4" fmla="*/ 0 h 472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472374">
                <a:moveTo>
                  <a:pt x="0" y="0"/>
                </a:moveTo>
                <a:lnTo>
                  <a:pt x="944748" y="0"/>
                </a:lnTo>
                <a:lnTo>
                  <a:pt x="944748" y="472374"/>
                </a:lnTo>
                <a:lnTo>
                  <a:pt x="0" y="4723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25000"/>
                <a:lumOff val="75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SG" sz="1000" kern="1200" dirty="0"/>
              <a:t>Infection</a:t>
            </a: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CEF522A7-2E20-4AC1-A569-A100F5DCC7C2}"/>
              </a:ext>
            </a:extLst>
          </p:cNvPr>
          <p:cNvSpPr/>
          <p:nvPr/>
        </p:nvSpPr>
        <p:spPr>
          <a:xfrm>
            <a:off x="2874217" y="3334308"/>
            <a:ext cx="944748" cy="2484687"/>
          </a:xfrm>
          <a:custGeom>
            <a:avLst/>
            <a:gdLst>
              <a:gd name="connsiteX0" fmla="*/ 0 w 944748"/>
              <a:gd name="connsiteY0" fmla="*/ 0 h 2275360"/>
              <a:gd name="connsiteX1" fmla="*/ 944748 w 944748"/>
              <a:gd name="connsiteY1" fmla="*/ 0 h 2275360"/>
              <a:gd name="connsiteX2" fmla="*/ 944748 w 944748"/>
              <a:gd name="connsiteY2" fmla="*/ 2275360 h 2275360"/>
              <a:gd name="connsiteX3" fmla="*/ 0 w 944748"/>
              <a:gd name="connsiteY3" fmla="*/ 2275360 h 2275360"/>
              <a:gd name="connsiteX4" fmla="*/ 0 w 944748"/>
              <a:gd name="connsiteY4" fmla="*/ 0 h 2275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2275360">
                <a:moveTo>
                  <a:pt x="0" y="0"/>
                </a:moveTo>
                <a:lnTo>
                  <a:pt x="944748" y="0"/>
                </a:lnTo>
                <a:lnTo>
                  <a:pt x="944748" y="2275360"/>
                </a:lnTo>
                <a:lnTo>
                  <a:pt x="0" y="227536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25000"/>
                <a:lumOff val="75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108000" lvl="0" indent="-72000" algn="l" defTabSz="4445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SG" sz="1000" kern="1200" dirty="0"/>
              <a:t>Encephalitis</a:t>
            </a:r>
          </a:p>
          <a:p>
            <a:pPr marL="108000" lvl="0" indent="-72000" algn="l" defTabSz="4445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SG" sz="1000" kern="1200" dirty="0"/>
              <a:t>Meningitis</a:t>
            </a:r>
          </a:p>
          <a:p>
            <a:pPr marL="108000" lvl="0" indent="-72000" algn="l" defTabSz="4445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SG" sz="1000" kern="1200" dirty="0"/>
              <a:t>Septicaemia</a:t>
            </a:r>
          </a:p>
          <a:p>
            <a:pPr marL="108000" lvl="0" indent="-72000" algn="l" defTabSz="4445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SG" sz="1000" kern="1200" dirty="0"/>
              <a:t>Pneumonia</a:t>
            </a:r>
          </a:p>
          <a:p>
            <a:pPr marL="108000" lvl="0" indent="-72000" algn="l" defTabSz="4445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SG" sz="1000" kern="1200" dirty="0"/>
              <a:t>HIV</a:t>
            </a:r>
          </a:p>
          <a:p>
            <a:pPr marL="108000" lvl="0" indent="-72000" algn="l" defTabSz="4445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SG" sz="1000" kern="1200" dirty="0"/>
              <a:t>Neurosyphilis</a:t>
            </a: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0167E65-ECC0-4C63-A5D1-B29C1B9A1CEF}"/>
              </a:ext>
            </a:extLst>
          </p:cNvPr>
          <p:cNvSpPr/>
          <p:nvPr/>
        </p:nvSpPr>
        <p:spPr>
          <a:xfrm>
            <a:off x="4013370" y="2663539"/>
            <a:ext cx="944748" cy="472374"/>
          </a:xfrm>
          <a:custGeom>
            <a:avLst/>
            <a:gdLst>
              <a:gd name="connsiteX0" fmla="*/ 0 w 944748"/>
              <a:gd name="connsiteY0" fmla="*/ 0 h 472374"/>
              <a:gd name="connsiteX1" fmla="*/ 944748 w 944748"/>
              <a:gd name="connsiteY1" fmla="*/ 0 h 472374"/>
              <a:gd name="connsiteX2" fmla="*/ 944748 w 944748"/>
              <a:gd name="connsiteY2" fmla="*/ 472374 h 472374"/>
              <a:gd name="connsiteX3" fmla="*/ 0 w 944748"/>
              <a:gd name="connsiteY3" fmla="*/ 472374 h 472374"/>
              <a:gd name="connsiteX4" fmla="*/ 0 w 944748"/>
              <a:gd name="connsiteY4" fmla="*/ 0 h 472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472374">
                <a:moveTo>
                  <a:pt x="0" y="0"/>
                </a:moveTo>
                <a:lnTo>
                  <a:pt x="944748" y="0"/>
                </a:lnTo>
                <a:lnTo>
                  <a:pt x="944748" y="472374"/>
                </a:lnTo>
                <a:lnTo>
                  <a:pt x="0" y="4723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25000"/>
                <a:lumOff val="75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SG" sz="1000" kern="1200" dirty="0"/>
              <a:t>Metabolic</a:t>
            </a:r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813D91C2-AFAE-444A-A23E-74AE4A64F47D}"/>
              </a:ext>
            </a:extLst>
          </p:cNvPr>
          <p:cNvSpPr/>
          <p:nvPr/>
        </p:nvSpPr>
        <p:spPr>
          <a:xfrm>
            <a:off x="4016628" y="3334309"/>
            <a:ext cx="944748" cy="2484686"/>
          </a:xfrm>
          <a:custGeom>
            <a:avLst/>
            <a:gdLst>
              <a:gd name="connsiteX0" fmla="*/ 0 w 944748"/>
              <a:gd name="connsiteY0" fmla="*/ 0 h 2259795"/>
              <a:gd name="connsiteX1" fmla="*/ 944748 w 944748"/>
              <a:gd name="connsiteY1" fmla="*/ 0 h 2259795"/>
              <a:gd name="connsiteX2" fmla="*/ 944748 w 944748"/>
              <a:gd name="connsiteY2" fmla="*/ 2259795 h 2259795"/>
              <a:gd name="connsiteX3" fmla="*/ 0 w 944748"/>
              <a:gd name="connsiteY3" fmla="*/ 2259795 h 2259795"/>
              <a:gd name="connsiteX4" fmla="*/ 0 w 944748"/>
              <a:gd name="connsiteY4" fmla="*/ 0 h 2259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2259795">
                <a:moveTo>
                  <a:pt x="0" y="0"/>
                </a:moveTo>
                <a:lnTo>
                  <a:pt x="944748" y="0"/>
                </a:lnTo>
                <a:lnTo>
                  <a:pt x="944748" y="2259795"/>
                </a:lnTo>
                <a:lnTo>
                  <a:pt x="0" y="225979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25000"/>
                <a:lumOff val="75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108000" lvl="0" indent="-72000" algn="l" defTabSz="4445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SG" sz="1000" kern="1200" dirty="0"/>
              <a:t>Renal Failure</a:t>
            </a:r>
          </a:p>
          <a:p>
            <a:pPr marL="108000" lvl="0" indent="-72000" algn="l" defTabSz="4445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SG" sz="1000" kern="1200" dirty="0"/>
              <a:t>Hepatic Failure</a:t>
            </a:r>
          </a:p>
          <a:p>
            <a:pPr marL="108000" lvl="0" indent="-72000" algn="l" defTabSz="4445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SG" sz="1000" kern="1200" dirty="0"/>
              <a:t>Cardio-respiratory Failure (Hypoxia)</a:t>
            </a: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776F83BE-B1CD-406E-8A38-91F2D29F5A13}"/>
              </a:ext>
            </a:extLst>
          </p:cNvPr>
          <p:cNvSpPr/>
          <p:nvPr/>
        </p:nvSpPr>
        <p:spPr>
          <a:xfrm>
            <a:off x="5156516" y="2663539"/>
            <a:ext cx="944748" cy="472374"/>
          </a:xfrm>
          <a:custGeom>
            <a:avLst/>
            <a:gdLst>
              <a:gd name="connsiteX0" fmla="*/ 0 w 944748"/>
              <a:gd name="connsiteY0" fmla="*/ 0 h 472374"/>
              <a:gd name="connsiteX1" fmla="*/ 944748 w 944748"/>
              <a:gd name="connsiteY1" fmla="*/ 0 h 472374"/>
              <a:gd name="connsiteX2" fmla="*/ 944748 w 944748"/>
              <a:gd name="connsiteY2" fmla="*/ 472374 h 472374"/>
              <a:gd name="connsiteX3" fmla="*/ 0 w 944748"/>
              <a:gd name="connsiteY3" fmla="*/ 472374 h 472374"/>
              <a:gd name="connsiteX4" fmla="*/ 0 w 944748"/>
              <a:gd name="connsiteY4" fmla="*/ 0 h 472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472374">
                <a:moveTo>
                  <a:pt x="0" y="0"/>
                </a:moveTo>
                <a:lnTo>
                  <a:pt x="944748" y="0"/>
                </a:lnTo>
                <a:lnTo>
                  <a:pt x="944748" y="472374"/>
                </a:lnTo>
                <a:lnTo>
                  <a:pt x="0" y="4723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25000"/>
                <a:lumOff val="75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SG" sz="1000" kern="1200" dirty="0"/>
              <a:t>Endocrine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469E3370-D305-42AA-9DEA-1CA48FCCBA39}"/>
              </a:ext>
            </a:extLst>
          </p:cNvPr>
          <p:cNvSpPr/>
          <p:nvPr/>
        </p:nvSpPr>
        <p:spPr>
          <a:xfrm>
            <a:off x="5095670" y="3334306"/>
            <a:ext cx="1120457" cy="2484686"/>
          </a:xfrm>
          <a:custGeom>
            <a:avLst/>
            <a:gdLst>
              <a:gd name="connsiteX0" fmla="*/ 0 w 944748"/>
              <a:gd name="connsiteY0" fmla="*/ 0 h 3044560"/>
              <a:gd name="connsiteX1" fmla="*/ 944748 w 944748"/>
              <a:gd name="connsiteY1" fmla="*/ 0 h 3044560"/>
              <a:gd name="connsiteX2" fmla="*/ 944748 w 944748"/>
              <a:gd name="connsiteY2" fmla="*/ 3044560 h 3044560"/>
              <a:gd name="connsiteX3" fmla="*/ 0 w 944748"/>
              <a:gd name="connsiteY3" fmla="*/ 3044560 h 3044560"/>
              <a:gd name="connsiteX4" fmla="*/ 0 w 944748"/>
              <a:gd name="connsiteY4" fmla="*/ 0 h 3044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3044560">
                <a:moveTo>
                  <a:pt x="0" y="0"/>
                </a:moveTo>
                <a:lnTo>
                  <a:pt x="944748" y="0"/>
                </a:lnTo>
                <a:lnTo>
                  <a:pt x="944748" y="3044560"/>
                </a:lnTo>
                <a:lnTo>
                  <a:pt x="0" y="304456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25000"/>
                <a:lumOff val="75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108000" lvl="0" indent="-72000" algn="l" defTabSz="4445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kern="1200" dirty="0"/>
              <a:t>Hypo/ Hyperthyroidism</a:t>
            </a:r>
            <a:endParaRPr lang="en-SG" sz="1000" kern="1200" dirty="0"/>
          </a:p>
          <a:p>
            <a:pPr marL="108000" lvl="0" indent="-72000" algn="l" defTabSz="4445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1000" kern="1200" dirty="0"/>
              <a:t>Cushing/ </a:t>
            </a:r>
          </a:p>
          <a:p>
            <a:pPr marL="36000" lvl="0" algn="l" defTabSz="444500">
              <a:spcBef>
                <a:spcPct val="0"/>
              </a:spcBef>
              <a:spcAft>
                <a:spcPts val="600"/>
              </a:spcAft>
            </a:pPr>
            <a:r>
              <a:rPr lang="en-US" sz="1000" kern="1200" dirty="0"/>
              <a:t>Addison’s disease</a:t>
            </a:r>
            <a:endParaRPr lang="en-SG" sz="1000" kern="1200" dirty="0"/>
          </a:p>
          <a:p>
            <a:pPr marL="108000" lvl="0" indent="-72000" algn="l" defTabSz="4445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1000" kern="1200" dirty="0"/>
              <a:t>Any Electrolyte abnormality </a:t>
            </a:r>
            <a:r>
              <a:rPr lang="en-US" sz="1000" kern="1200" dirty="0" err="1"/>
              <a:t>eg</a:t>
            </a:r>
            <a:endParaRPr lang="en-US" sz="1000" kern="1200" dirty="0"/>
          </a:p>
          <a:p>
            <a:pPr marL="216000" lvl="1" indent="-108000" defTabSz="444500"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n-US" sz="800" kern="1200" dirty="0"/>
              <a:t>Hypo/</a:t>
            </a:r>
            <a:r>
              <a:rPr lang="en-US" sz="800" kern="1200" dirty="0" err="1"/>
              <a:t>HyperNa</a:t>
            </a:r>
            <a:endParaRPr lang="en-SG" sz="800" kern="1200" dirty="0"/>
          </a:p>
          <a:p>
            <a:pPr marL="216000" lvl="1" indent="-108000" defTabSz="444500"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n-US" sz="800" kern="1200" dirty="0"/>
              <a:t>Hypokalemia</a:t>
            </a:r>
            <a:endParaRPr lang="en-SG" sz="800" kern="1200" dirty="0"/>
          </a:p>
          <a:p>
            <a:pPr marL="216000" lvl="1" indent="-108000" defTabSz="444500"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n-US" sz="800" kern="1200" dirty="0"/>
              <a:t>Hypo/ </a:t>
            </a:r>
            <a:r>
              <a:rPr lang="en-US" sz="800" kern="1200" dirty="0" err="1"/>
              <a:t>Hyperglycaemia</a:t>
            </a:r>
            <a:endParaRPr lang="en-SG" sz="800" kern="1200" dirty="0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0B08B66A-A8F9-4252-88A9-CFC030BF9DAF}"/>
              </a:ext>
            </a:extLst>
          </p:cNvPr>
          <p:cNvSpPr/>
          <p:nvPr/>
        </p:nvSpPr>
        <p:spPr>
          <a:xfrm>
            <a:off x="6299662" y="2663539"/>
            <a:ext cx="944748" cy="472374"/>
          </a:xfrm>
          <a:custGeom>
            <a:avLst/>
            <a:gdLst>
              <a:gd name="connsiteX0" fmla="*/ 0 w 944748"/>
              <a:gd name="connsiteY0" fmla="*/ 0 h 472374"/>
              <a:gd name="connsiteX1" fmla="*/ 944748 w 944748"/>
              <a:gd name="connsiteY1" fmla="*/ 0 h 472374"/>
              <a:gd name="connsiteX2" fmla="*/ 944748 w 944748"/>
              <a:gd name="connsiteY2" fmla="*/ 472374 h 472374"/>
              <a:gd name="connsiteX3" fmla="*/ 0 w 944748"/>
              <a:gd name="connsiteY3" fmla="*/ 472374 h 472374"/>
              <a:gd name="connsiteX4" fmla="*/ 0 w 944748"/>
              <a:gd name="connsiteY4" fmla="*/ 0 h 472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472374">
                <a:moveTo>
                  <a:pt x="0" y="0"/>
                </a:moveTo>
                <a:lnTo>
                  <a:pt x="944748" y="0"/>
                </a:lnTo>
                <a:lnTo>
                  <a:pt x="944748" y="472374"/>
                </a:lnTo>
                <a:lnTo>
                  <a:pt x="0" y="4723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25000"/>
                <a:lumOff val="75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SG" sz="1000" kern="1200" dirty="0"/>
              <a:t>Autoimmune</a:t>
            </a: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107D3302-D5AD-466C-B05E-6FEF83629C9C}"/>
              </a:ext>
            </a:extLst>
          </p:cNvPr>
          <p:cNvSpPr/>
          <p:nvPr/>
        </p:nvSpPr>
        <p:spPr>
          <a:xfrm>
            <a:off x="7442807" y="2663539"/>
            <a:ext cx="944748" cy="472374"/>
          </a:xfrm>
          <a:custGeom>
            <a:avLst/>
            <a:gdLst>
              <a:gd name="connsiteX0" fmla="*/ 0 w 944748"/>
              <a:gd name="connsiteY0" fmla="*/ 0 h 472374"/>
              <a:gd name="connsiteX1" fmla="*/ 944748 w 944748"/>
              <a:gd name="connsiteY1" fmla="*/ 0 h 472374"/>
              <a:gd name="connsiteX2" fmla="*/ 944748 w 944748"/>
              <a:gd name="connsiteY2" fmla="*/ 472374 h 472374"/>
              <a:gd name="connsiteX3" fmla="*/ 0 w 944748"/>
              <a:gd name="connsiteY3" fmla="*/ 472374 h 472374"/>
              <a:gd name="connsiteX4" fmla="*/ 0 w 944748"/>
              <a:gd name="connsiteY4" fmla="*/ 0 h 472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472374">
                <a:moveTo>
                  <a:pt x="0" y="0"/>
                </a:moveTo>
                <a:lnTo>
                  <a:pt x="944748" y="0"/>
                </a:lnTo>
                <a:lnTo>
                  <a:pt x="944748" y="472374"/>
                </a:lnTo>
                <a:lnTo>
                  <a:pt x="0" y="4723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25000"/>
                <a:lumOff val="75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SG" sz="1000" kern="1200" dirty="0"/>
              <a:t>Vitamin Deficiency</a:t>
            </a: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61AD6010-AFA9-41DF-B262-375F8ACF8FAD}"/>
              </a:ext>
            </a:extLst>
          </p:cNvPr>
          <p:cNvSpPr/>
          <p:nvPr/>
        </p:nvSpPr>
        <p:spPr>
          <a:xfrm>
            <a:off x="9449908" y="1847057"/>
            <a:ext cx="1517371" cy="606950"/>
          </a:xfrm>
          <a:custGeom>
            <a:avLst/>
            <a:gdLst>
              <a:gd name="connsiteX0" fmla="*/ 0 w 944748"/>
              <a:gd name="connsiteY0" fmla="*/ 0 h 472374"/>
              <a:gd name="connsiteX1" fmla="*/ 944748 w 944748"/>
              <a:gd name="connsiteY1" fmla="*/ 0 h 472374"/>
              <a:gd name="connsiteX2" fmla="*/ 944748 w 944748"/>
              <a:gd name="connsiteY2" fmla="*/ 472374 h 472374"/>
              <a:gd name="connsiteX3" fmla="*/ 0 w 944748"/>
              <a:gd name="connsiteY3" fmla="*/ 472374 h 472374"/>
              <a:gd name="connsiteX4" fmla="*/ 0 w 944748"/>
              <a:gd name="connsiteY4" fmla="*/ 0 h 472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472374">
                <a:moveTo>
                  <a:pt x="0" y="0"/>
                </a:moveTo>
                <a:lnTo>
                  <a:pt x="944748" y="0"/>
                </a:lnTo>
                <a:lnTo>
                  <a:pt x="944748" y="472374"/>
                </a:lnTo>
                <a:lnTo>
                  <a:pt x="0" y="4723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SG" sz="1400" b="1" kern="1200" dirty="0"/>
              <a:t>Drug/Substance Induced</a:t>
            </a: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593F5C18-3817-4FE0-96D5-22A7B648B5F7}"/>
              </a:ext>
            </a:extLst>
          </p:cNvPr>
          <p:cNvSpPr/>
          <p:nvPr/>
        </p:nvSpPr>
        <p:spPr>
          <a:xfrm>
            <a:off x="8585953" y="2663539"/>
            <a:ext cx="944748" cy="472374"/>
          </a:xfrm>
          <a:custGeom>
            <a:avLst/>
            <a:gdLst>
              <a:gd name="connsiteX0" fmla="*/ 0 w 944748"/>
              <a:gd name="connsiteY0" fmla="*/ 0 h 472374"/>
              <a:gd name="connsiteX1" fmla="*/ 944748 w 944748"/>
              <a:gd name="connsiteY1" fmla="*/ 0 h 472374"/>
              <a:gd name="connsiteX2" fmla="*/ 944748 w 944748"/>
              <a:gd name="connsiteY2" fmla="*/ 472374 h 472374"/>
              <a:gd name="connsiteX3" fmla="*/ 0 w 944748"/>
              <a:gd name="connsiteY3" fmla="*/ 472374 h 472374"/>
              <a:gd name="connsiteX4" fmla="*/ 0 w 944748"/>
              <a:gd name="connsiteY4" fmla="*/ 0 h 472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472374">
                <a:moveTo>
                  <a:pt x="0" y="0"/>
                </a:moveTo>
                <a:lnTo>
                  <a:pt x="944748" y="0"/>
                </a:lnTo>
                <a:lnTo>
                  <a:pt x="944748" y="472374"/>
                </a:lnTo>
                <a:lnTo>
                  <a:pt x="0" y="4723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SG" sz="1000" kern="1200" dirty="0"/>
              <a:t>Illicit Drugs</a:t>
            </a: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191F823A-CBE1-4674-A06A-770B7A2D7229}"/>
              </a:ext>
            </a:extLst>
          </p:cNvPr>
          <p:cNvSpPr/>
          <p:nvPr/>
        </p:nvSpPr>
        <p:spPr>
          <a:xfrm>
            <a:off x="9729099" y="2663539"/>
            <a:ext cx="944748" cy="472374"/>
          </a:xfrm>
          <a:custGeom>
            <a:avLst/>
            <a:gdLst>
              <a:gd name="connsiteX0" fmla="*/ 0 w 944748"/>
              <a:gd name="connsiteY0" fmla="*/ 0 h 472374"/>
              <a:gd name="connsiteX1" fmla="*/ 944748 w 944748"/>
              <a:gd name="connsiteY1" fmla="*/ 0 h 472374"/>
              <a:gd name="connsiteX2" fmla="*/ 944748 w 944748"/>
              <a:gd name="connsiteY2" fmla="*/ 472374 h 472374"/>
              <a:gd name="connsiteX3" fmla="*/ 0 w 944748"/>
              <a:gd name="connsiteY3" fmla="*/ 472374 h 472374"/>
              <a:gd name="connsiteX4" fmla="*/ 0 w 944748"/>
              <a:gd name="connsiteY4" fmla="*/ 0 h 472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472374">
                <a:moveTo>
                  <a:pt x="0" y="0"/>
                </a:moveTo>
                <a:lnTo>
                  <a:pt x="944748" y="0"/>
                </a:lnTo>
                <a:lnTo>
                  <a:pt x="944748" y="472374"/>
                </a:lnTo>
                <a:lnTo>
                  <a:pt x="0" y="4723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SG" sz="1000" kern="1200" dirty="0"/>
              <a:t>Alcohol</a:t>
            </a:r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D4BD8AB5-2D4F-4BB0-AFAC-33F62D319249}"/>
              </a:ext>
            </a:extLst>
          </p:cNvPr>
          <p:cNvSpPr/>
          <p:nvPr/>
        </p:nvSpPr>
        <p:spPr>
          <a:xfrm>
            <a:off x="10872244" y="2663539"/>
            <a:ext cx="944748" cy="472374"/>
          </a:xfrm>
          <a:custGeom>
            <a:avLst/>
            <a:gdLst>
              <a:gd name="connsiteX0" fmla="*/ 0 w 944748"/>
              <a:gd name="connsiteY0" fmla="*/ 0 h 472374"/>
              <a:gd name="connsiteX1" fmla="*/ 944748 w 944748"/>
              <a:gd name="connsiteY1" fmla="*/ 0 h 472374"/>
              <a:gd name="connsiteX2" fmla="*/ 944748 w 944748"/>
              <a:gd name="connsiteY2" fmla="*/ 472374 h 472374"/>
              <a:gd name="connsiteX3" fmla="*/ 0 w 944748"/>
              <a:gd name="connsiteY3" fmla="*/ 472374 h 472374"/>
              <a:gd name="connsiteX4" fmla="*/ 0 w 944748"/>
              <a:gd name="connsiteY4" fmla="*/ 0 h 472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472374">
                <a:moveTo>
                  <a:pt x="0" y="0"/>
                </a:moveTo>
                <a:lnTo>
                  <a:pt x="944748" y="0"/>
                </a:lnTo>
                <a:lnTo>
                  <a:pt x="944748" y="472374"/>
                </a:lnTo>
                <a:lnTo>
                  <a:pt x="0" y="4723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SG" sz="1000" kern="1200" dirty="0"/>
              <a:t>Medications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9987762E-CFEA-42D2-BCAF-7B311613C3E3}"/>
              </a:ext>
            </a:extLst>
          </p:cNvPr>
          <p:cNvSpPr/>
          <p:nvPr/>
        </p:nvSpPr>
        <p:spPr>
          <a:xfrm>
            <a:off x="10404227" y="3334308"/>
            <a:ext cx="1418778" cy="2484684"/>
          </a:xfrm>
          <a:custGeom>
            <a:avLst/>
            <a:gdLst>
              <a:gd name="connsiteX0" fmla="*/ 0 w 944748"/>
              <a:gd name="connsiteY0" fmla="*/ 0 h 3347088"/>
              <a:gd name="connsiteX1" fmla="*/ 944748 w 944748"/>
              <a:gd name="connsiteY1" fmla="*/ 0 h 3347088"/>
              <a:gd name="connsiteX2" fmla="*/ 944748 w 944748"/>
              <a:gd name="connsiteY2" fmla="*/ 3347088 h 3347088"/>
              <a:gd name="connsiteX3" fmla="*/ 0 w 944748"/>
              <a:gd name="connsiteY3" fmla="*/ 3347088 h 3347088"/>
              <a:gd name="connsiteX4" fmla="*/ 0 w 944748"/>
              <a:gd name="connsiteY4" fmla="*/ 0 h 3347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3347088">
                <a:moveTo>
                  <a:pt x="0" y="0"/>
                </a:moveTo>
                <a:lnTo>
                  <a:pt x="944748" y="0"/>
                </a:lnTo>
                <a:lnTo>
                  <a:pt x="944748" y="3347088"/>
                </a:lnTo>
                <a:lnTo>
                  <a:pt x="0" y="334708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108000" lvl="0" indent="-72000" algn="l" defTabSz="4445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SG" sz="1000" kern="1200" dirty="0"/>
              <a:t>Antibacterial:</a:t>
            </a:r>
          </a:p>
          <a:p>
            <a:pPr marL="216000" lvl="0" indent="-108000" algn="l" defTabSz="444500">
              <a:spcBef>
                <a:spcPct val="0"/>
              </a:spcBef>
              <a:buSzPct val="70000"/>
              <a:buFont typeface="Courier New" panose="02070309020205020404" pitchFamily="49" charset="0"/>
              <a:buChar char="o"/>
            </a:pPr>
            <a:r>
              <a:rPr lang="en-SG" sz="1000" kern="1200" dirty="0"/>
              <a:t>Cefalexin</a:t>
            </a:r>
          </a:p>
          <a:p>
            <a:pPr marL="216000" lvl="0" indent="-108000" algn="l" defTabSz="444500">
              <a:spcBef>
                <a:spcPct val="0"/>
              </a:spcBef>
              <a:buSzPct val="70000"/>
              <a:buFont typeface="Courier New" panose="02070309020205020404" pitchFamily="49" charset="0"/>
              <a:buChar char="o"/>
            </a:pPr>
            <a:r>
              <a:rPr lang="en-SG" sz="1000" kern="1200" dirty="0"/>
              <a:t>Ciprofloxacin</a:t>
            </a:r>
          </a:p>
          <a:p>
            <a:pPr marL="216000" lvl="0" indent="-108000" algn="l" defTabSz="444500">
              <a:spcBef>
                <a:spcPct val="0"/>
              </a:spcBef>
              <a:buSzPct val="70000"/>
              <a:buFont typeface="Courier New" panose="02070309020205020404" pitchFamily="49" charset="0"/>
              <a:buChar char="o"/>
            </a:pPr>
            <a:r>
              <a:rPr lang="en-SG" sz="1000" kern="1200" dirty="0"/>
              <a:t>Gentamicin</a:t>
            </a:r>
          </a:p>
          <a:p>
            <a:pPr marL="108000" lvl="0" indent="-72000" algn="l" defTabSz="4445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SG" sz="1000" kern="1200" dirty="0" err="1"/>
              <a:t>Antituberculous</a:t>
            </a:r>
            <a:r>
              <a:rPr lang="en-SG" sz="1000" kern="1200" dirty="0"/>
              <a:t>:</a:t>
            </a:r>
          </a:p>
          <a:p>
            <a:pPr marL="216000" lvl="0" indent="-108000" algn="l" defTabSz="444500">
              <a:spcBef>
                <a:spcPct val="0"/>
              </a:spcBef>
              <a:buSzPct val="70000"/>
              <a:buFont typeface="Courier New" panose="02070309020205020404" pitchFamily="49" charset="0"/>
              <a:buChar char="o"/>
            </a:pPr>
            <a:r>
              <a:rPr lang="en-SG" sz="1000" kern="1200" dirty="0"/>
              <a:t>Isoniazid</a:t>
            </a:r>
          </a:p>
          <a:p>
            <a:pPr marL="108000" lvl="0" indent="-72000" algn="l" defTabSz="4445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SG" sz="1000" kern="1200" dirty="0"/>
              <a:t>Anticonvulsants:</a:t>
            </a:r>
          </a:p>
          <a:p>
            <a:pPr marL="216000" lvl="0" indent="-108000" algn="l" defTabSz="444500">
              <a:spcBef>
                <a:spcPct val="0"/>
              </a:spcBef>
              <a:buSzPct val="70000"/>
              <a:buFont typeface="Courier New" panose="02070309020205020404" pitchFamily="49" charset="0"/>
              <a:buChar char="o"/>
            </a:pPr>
            <a:r>
              <a:rPr lang="en-SG" sz="1000" kern="1200" dirty="0"/>
              <a:t>Sodium valproate</a:t>
            </a:r>
          </a:p>
          <a:p>
            <a:pPr marL="108000" lvl="0" indent="-72000" algn="l" defTabSz="4445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SG" sz="1000" kern="1200" dirty="0"/>
              <a:t>Bromocriptine</a:t>
            </a:r>
          </a:p>
          <a:p>
            <a:pPr marL="108000" lvl="0" indent="-72000" algn="l" defTabSz="4445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SG" sz="1000" kern="1200" dirty="0"/>
              <a:t>Corticosteroids</a:t>
            </a:r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4D664A96-0E27-4B95-A75D-2B3909BC2EA1}"/>
              </a:ext>
            </a:extLst>
          </p:cNvPr>
          <p:cNvSpPr/>
          <p:nvPr/>
        </p:nvSpPr>
        <p:spPr>
          <a:xfrm>
            <a:off x="7914307" y="3135911"/>
            <a:ext cx="141712" cy="132829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328295"/>
                </a:lnTo>
                <a:lnTo>
                  <a:pt x="141712" y="1328295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2C65FE8D-1161-4ABF-901D-3814D455ED71}"/>
              </a:ext>
            </a:extLst>
          </p:cNvPr>
          <p:cNvSpPr/>
          <p:nvPr/>
        </p:nvSpPr>
        <p:spPr>
          <a:xfrm>
            <a:off x="6309004" y="3334306"/>
            <a:ext cx="944748" cy="2484686"/>
          </a:xfrm>
          <a:custGeom>
            <a:avLst/>
            <a:gdLst>
              <a:gd name="connsiteX0" fmla="*/ 0 w 944748"/>
              <a:gd name="connsiteY0" fmla="*/ 0 h 1848641"/>
              <a:gd name="connsiteX1" fmla="*/ 944748 w 944748"/>
              <a:gd name="connsiteY1" fmla="*/ 0 h 1848641"/>
              <a:gd name="connsiteX2" fmla="*/ 944748 w 944748"/>
              <a:gd name="connsiteY2" fmla="*/ 1848641 h 1848641"/>
              <a:gd name="connsiteX3" fmla="*/ 0 w 944748"/>
              <a:gd name="connsiteY3" fmla="*/ 1848641 h 1848641"/>
              <a:gd name="connsiteX4" fmla="*/ 0 w 944748"/>
              <a:gd name="connsiteY4" fmla="*/ 0 h 1848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1848641">
                <a:moveTo>
                  <a:pt x="0" y="0"/>
                </a:moveTo>
                <a:lnTo>
                  <a:pt x="944748" y="0"/>
                </a:lnTo>
                <a:lnTo>
                  <a:pt x="944748" y="1848641"/>
                </a:lnTo>
                <a:lnTo>
                  <a:pt x="0" y="18486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25000"/>
                <a:lumOff val="75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108000" lvl="0" indent="-72000" algn="l" defTabSz="4445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SG" sz="1000" kern="1200" dirty="0"/>
              <a:t>SLE</a:t>
            </a:r>
          </a:p>
          <a:p>
            <a:pPr marL="108000" lvl="0" indent="-72000" algn="l" defTabSz="4445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SG" sz="1000" kern="1200" dirty="0"/>
              <a:t>Hashimoto’s thyroiditis</a:t>
            </a:r>
          </a:p>
          <a:p>
            <a:pPr marL="108000" lvl="0" indent="-72000" algn="l" defTabSz="4445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SG" sz="1000" kern="1200" dirty="0"/>
              <a:t>Sarcoidosis</a:t>
            </a:r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636AAC98-A40D-4703-A31A-D0EA08D6C6CB}"/>
              </a:ext>
            </a:extLst>
          </p:cNvPr>
          <p:cNvSpPr/>
          <p:nvPr/>
        </p:nvSpPr>
        <p:spPr>
          <a:xfrm>
            <a:off x="7459299" y="3334307"/>
            <a:ext cx="944748" cy="2484685"/>
          </a:xfrm>
          <a:custGeom>
            <a:avLst/>
            <a:gdLst>
              <a:gd name="connsiteX0" fmla="*/ 0 w 944748"/>
              <a:gd name="connsiteY0" fmla="*/ 0 h 1897621"/>
              <a:gd name="connsiteX1" fmla="*/ 944748 w 944748"/>
              <a:gd name="connsiteY1" fmla="*/ 0 h 1897621"/>
              <a:gd name="connsiteX2" fmla="*/ 944748 w 944748"/>
              <a:gd name="connsiteY2" fmla="*/ 1897621 h 1897621"/>
              <a:gd name="connsiteX3" fmla="*/ 0 w 944748"/>
              <a:gd name="connsiteY3" fmla="*/ 1897621 h 1897621"/>
              <a:gd name="connsiteX4" fmla="*/ 0 w 944748"/>
              <a:gd name="connsiteY4" fmla="*/ 0 h 1897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1897621">
                <a:moveTo>
                  <a:pt x="0" y="0"/>
                </a:moveTo>
                <a:lnTo>
                  <a:pt x="944748" y="0"/>
                </a:lnTo>
                <a:lnTo>
                  <a:pt x="944748" y="1897621"/>
                </a:lnTo>
                <a:lnTo>
                  <a:pt x="0" y="189762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25000"/>
                <a:lumOff val="75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108000" lvl="0" indent="-72000" algn="l" defTabSz="4445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SG" sz="1000" kern="1200" dirty="0"/>
              <a:t>Thiamine (B1) deficiency (Korsakoff’s psychosis)</a:t>
            </a:r>
          </a:p>
          <a:p>
            <a:pPr marL="108000" lvl="0" indent="-72000" algn="l" defTabSz="4445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SG" sz="1000" kern="1200" dirty="0"/>
              <a:t>Niacin (B3) deficiency</a:t>
            </a:r>
          </a:p>
          <a:p>
            <a:pPr marL="108000" lvl="0" indent="-72000" algn="l" defTabSz="4445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SG" sz="1000" kern="1200" dirty="0"/>
              <a:t>B12 deficiency</a:t>
            </a: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4C7F3EC9-B6E3-44E0-B675-EB91023F9C61}"/>
              </a:ext>
            </a:extLst>
          </p:cNvPr>
          <p:cNvSpPr/>
          <p:nvPr/>
        </p:nvSpPr>
        <p:spPr>
          <a:xfrm>
            <a:off x="9057453" y="3135913"/>
            <a:ext cx="141712" cy="187194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871941"/>
                </a:lnTo>
                <a:lnTo>
                  <a:pt x="141712" y="1871941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C8DE91A4-56FF-47EE-8368-98A761C1CFD3}"/>
              </a:ext>
            </a:extLst>
          </p:cNvPr>
          <p:cNvSpPr/>
          <p:nvPr/>
        </p:nvSpPr>
        <p:spPr>
          <a:xfrm>
            <a:off x="8585953" y="3334308"/>
            <a:ext cx="1569800" cy="2484684"/>
          </a:xfrm>
          <a:custGeom>
            <a:avLst/>
            <a:gdLst>
              <a:gd name="connsiteX0" fmla="*/ 0 w 944748"/>
              <a:gd name="connsiteY0" fmla="*/ 0 h 3377376"/>
              <a:gd name="connsiteX1" fmla="*/ 944748 w 944748"/>
              <a:gd name="connsiteY1" fmla="*/ 0 h 3377376"/>
              <a:gd name="connsiteX2" fmla="*/ 944748 w 944748"/>
              <a:gd name="connsiteY2" fmla="*/ 3377376 h 3377376"/>
              <a:gd name="connsiteX3" fmla="*/ 0 w 944748"/>
              <a:gd name="connsiteY3" fmla="*/ 3377376 h 3377376"/>
              <a:gd name="connsiteX4" fmla="*/ 0 w 944748"/>
              <a:gd name="connsiteY4" fmla="*/ 0 h 3377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748" h="3377376">
                <a:moveTo>
                  <a:pt x="0" y="0"/>
                </a:moveTo>
                <a:lnTo>
                  <a:pt x="944748" y="0"/>
                </a:lnTo>
                <a:lnTo>
                  <a:pt x="944748" y="3377376"/>
                </a:lnTo>
                <a:lnTo>
                  <a:pt x="0" y="337737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108000" lvl="0" indent="-72000" algn="l" defTabSz="444500">
              <a:buFont typeface="Arial" panose="020B0604020202020204" pitchFamily="34" charset="0"/>
              <a:buChar char="•"/>
            </a:pPr>
            <a:r>
              <a:rPr lang="en-SG" sz="1000" kern="1200" dirty="0"/>
              <a:t>Hallucinogens:</a:t>
            </a:r>
          </a:p>
          <a:p>
            <a:pPr marL="216000" lvl="0" indent="-108000" algn="l" defTabSz="444500">
              <a:buSzPct val="70000"/>
              <a:buFont typeface="Courier New" panose="02070309020205020404" pitchFamily="49" charset="0"/>
              <a:buChar char="o"/>
            </a:pPr>
            <a:r>
              <a:rPr lang="en-SG" sz="1000" kern="1200" dirty="0"/>
              <a:t>LSD</a:t>
            </a:r>
          </a:p>
          <a:p>
            <a:pPr marL="216000" lvl="0" indent="-108000" algn="l" defTabSz="444500">
              <a:buSzPct val="70000"/>
              <a:buFont typeface="Courier New" panose="02070309020205020404" pitchFamily="49" charset="0"/>
              <a:buChar char="o"/>
            </a:pPr>
            <a:r>
              <a:rPr lang="en-SG" sz="1000" kern="1200" dirty="0"/>
              <a:t>Magic mushrooms</a:t>
            </a:r>
          </a:p>
          <a:p>
            <a:pPr marL="216000" lvl="0" indent="-108000" algn="l" defTabSz="444500">
              <a:buSzPct val="70000"/>
              <a:buFont typeface="Courier New" panose="02070309020205020404" pitchFamily="49" charset="0"/>
              <a:buChar char="o"/>
            </a:pPr>
            <a:r>
              <a:rPr lang="en-SG" sz="1000" kern="1200" dirty="0"/>
              <a:t>Ecstasy (MDMA)</a:t>
            </a:r>
          </a:p>
          <a:p>
            <a:pPr marL="216000" lvl="0" indent="-108000" algn="l" defTabSz="444500">
              <a:buSzPct val="70000"/>
              <a:buFont typeface="Courier New" panose="02070309020205020404" pitchFamily="49" charset="0"/>
              <a:buChar char="o"/>
            </a:pPr>
            <a:r>
              <a:rPr lang="en-SG" sz="1000" kern="1200" dirty="0"/>
              <a:t>Cannabis (in high doses)</a:t>
            </a:r>
          </a:p>
          <a:p>
            <a:pPr marL="108000" lvl="0" indent="-72000" algn="l" defTabSz="4445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SG" sz="1000" kern="1200" dirty="0"/>
              <a:t>Dissociative Drugs:</a:t>
            </a:r>
          </a:p>
          <a:p>
            <a:pPr marL="216000" lvl="0" indent="-108000" algn="l" defTabSz="444500">
              <a:buSzPct val="70000"/>
              <a:buFont typeface="Courier New" panose="02070309020205020404" pitchFamily="49" charset="0"/>
              <a:buChar char="o"/>
            </a:pPr>
            <a:r>
              <a:rPr lang="en-SG" sz="1000" kern="1200" dirty="0"/>
              <a:t>Ketamine</a:t>
            </a:r>
          </a:p>
          <a:p>
            <a:pPr marL="216000" lvl="0" indent="-108000" algn="l" defTabSz="444500">
              <a:buSzPct val="70000"/>
              <a:buFont typeface="Courier New" panose="02070309020205020404" pitchFamily="49" charset="0"/>
              <a:buChar char="o"/>
            </a:pPr>
            <a:r>
              <a:rPr lang="en-SG" sz="1000" kern="1200" dirty="0"/>
              <a:t>Dextromethorphan</a:t>
            </a:r>
          </a:p>
          <a:p>
            <a:pPr marL="108000" lvl="0" indent="-72000" algn="l" defTabSz="4445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SG" sz="1000" kern="1200" dirty="0"/>
              <a:t>Stimulants:</a:t>
            </a:r>
          </a:p>
          <a:p>
            <a:pPr marL="180000" lvl="0" indent="-108000" algn="l" defTabSz="444500">
              <a:buSzPct val="70000"/>
              <a:buFont typeface="Courier New" panose="02070309020205020404" pitchFamily="49" charset="0"/>
              <a:buChar char="o"/>
            </a:pPr>
            <a:r>
              <a:rPr lang="en-SG" sz="1000" kern="1200" dirty="0"/>
              <a:t>Amphetamines, ICE </a:t>
            </a:r>
          </a:p>
        </p:txBody>
      </p:sp>
    </p:spTree>
    <p:extLst>
      <p:ext uri="{BB962C8B-B14F-4D97-AF65-F5344CB8AC3E}">
        <p14:creationId xmlns:p14="http://schemas.microsoft.com/office/powerpoint/2010/main" val="4231902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A78D0-4CD7-4706-8F4D-A4D54A4F9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Mental State Examination (MSE)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4C6E86C-E4DB-4F60-A996-E4377B6D3F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2446817"/>
              </p:ext>
            </p:extLst>
          </p:nvPr>
        </p:nvGraphicFramePr>
        <p:xfrm>
          <a:off x="1096963" y="1846265"/>
          <a:ext cx="10058400" cy="384917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255837">
                  <a:extLst>
                    <a:ext uri="{9D8B030D-6E8A-4147-A177-3AD203B41FA5}">
                      <a16:colId xmlns:a16="http://schemas.microsoft.com/office/drawing/2014/main" val="3217018020"/>
                    </a:ext>
                  </a:extLst>
                </a:gridCol>
                <a:gridCol w="7802563">
                  <a:extLst>
                    <a:ext uri="{9D8B030D-6E8A-4147-A177-3AD203B41FA5}">
                      <a16:colId xmlns:a16="http://schemas.microsoft.com/office/drawing/2014/main" val="2908412502"/>
                    </a:ext>
                  </a:extLst>
                </a:gridCol>
              </a:tblGrid>
              <a:tr h="414491">
                <a:tc>
                  <a:txBody>
                    <a:bodyPr/>
                    <a:lstStyle/>
                    <a:p>
                      <a:r>
                        <a:rPr lang="en-SG" sz="1600" b="1" dirty="0"/>
                        <a:t>Attitude, Appearance &amp; Behaviour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indent="0">
                        <a:buFont typeface="Arial" panose="020B0604020202020204" pitchFamily="34" charset="0"/>
                        <a:buNone/>
                      </a:pPr>
                      <a:r>
                        <a:rPr lang="en-SG" sz="1600" b="0" dirty="0"/>
                        <a:t>25 years old Chinese female, alert, oriented to person, time and place</a:t>
                      </a:r>
                    </a:p>
                    <a:p>
                      <a:pPr marL="72000" indent="0">
                        <a:buFont typeface="Arial" panose="020B0604020202020204" pitchFamily="34" charset="0"/>
                        <a:buNone/>
                      </a:pPr>
                      <a:r>
                        <a:rPr lang="en-SG" sz="1600" b="0" dirty="0"/>
                        <a:t>No clouding of sensorium; loose, hanging hair, neat clothing, calm, little eye contact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007329"/>
                  </a:ext>
                </a:extLst>
              </a:tr>
              <a:tr h="239969">
                <a:tc>
                  <a:txBody>
                    <a:bodyPr/>
                    <a:lstStyle/>
                    <a:p>
                      <a:r>
                        <a:rPr lang="en-SG" sz="1600" b="1" dirty="0"/>
                        <a:t>Affect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indent="0">
                        <a:buFont typeface="Arial" panose="020B0604020202020204" pitchFamily="34" charset="0"/>
                        <a:buNone/>
                      </a:pPr>
                      <a:r>
                        <a:rPr lang="en-SG" sz="1600" dirty="0"/>
                        <a:t>Blunted, inappropriate expression of emotions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372104"/>
                  </a:ext>
                </a:extLst>
              </a:tr>
              <a:tr h="239969">
                <a:tc>
                  <a:txBody>
                    <a:bodyPr/>
                    <a:lstStyle/>
                    <a:p>
                      <a:r>
                        <a:rPr lang="en-SG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Mood</a:t>
                      </a:r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indent="0">
                        <a:buFont typeface="Arial" panose="020B0604020202020204" pitchFamily="34" charset="0"/>
                        <a:buNone/>
                      </a:pPr>
                      <a:r>
                        <a:rPr lang="en-SG" sz="1600" dirty="0"/>
                        <a:t>Mildly depressed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4655650"/>
                  </a:ext>
                </a:extLst>
              </a:tr>
              <a:tr h="239969">
                <a:tc>
                  <a:txBody>
                    <a:bodyPr/>
                    <a:lstStyle/>
                    <a:p>
                      <a:r>
                        <a:rPr lang="en-SG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Thought Process </a:t>
                      </a:r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indent="0">
                        <a:buFont typeface="Arial" panose="020B0604020202020204" pitchFamily="34" charset="0"/>
                        <a:buNone/>
                      </a:pPr>
                      <a:r>
                        <a:rPr lang="en-SG" sz="1600" dirty="0"/>
                        <a:t>Loosened association, no flight of ideas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8861874"/>
                  </a:ext>
                </a:extLst>
              </a:tr>
              <a:tr h="239969">
                <a:tc>
                  <a:txBody>
                    <a:bodyPr/>
                    <a:lstStyle/>
                    <a:p>
                      <a:r>
                        <a:rPr lang="en-SG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Thought Content </a:t>
                      </a:r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indent="0">
                        <a:buFont typeface="Arial" panose="020B0604020202020204" pitchFamily="34" charset="0"/>
                        <a:buNone/>
                      </a:pPr>
                      <a:r>
                        <a:rPr lang="en-SG" sz="1600" dirty="0"/>
                        <a:t>Delusions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5177"/>
                  </a:ext>
                </a:extLst>
              </a:tr>
              <a:tr h="2399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Perceptual Disturbances</a:t>
                      </a:r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SG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Mainly auditory hallucination</a:t>
                      </a:r>
                      <a:endParaRPr lang="en-SG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730889"/>
                  </a:ext>
                </a:extLst>
              </a:tr>
              <a:tr h="2399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Speech</a:t>
                      </a:r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indent="0">
                        <a:buFont typeface="Arial" panose="020B0604020202020204" pitchFamily="34" charset="0"/>
                        <a:buNone/>
                      </a:pPr>
                      <a:r>
                        <a:rPr lang="en-SG" sz="1600" dirty="0"/>
                        <a:t>Not pressured, no poverty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6240648"/>
                  </a:ext>
                </a:extLst>
              </a:tr>
              <a:tr h="4144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Cognitive Function </a:t>
                      </a:r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indent="0">
                        <a:buFont typeface="Arial" panose="020B0604020202020204" pitchFamily="34" charset="0"/>
                        <a:buNone/>
                      </a:pPr>
                      <a:r>
                        <a:rPr lang="en-SG" sz="1600" dirty="0"/>
                        <a:t>Attention, concentration, memory, understanding</a:t>
                      </a:r>
                    </a:p>
                    <a:p>
                      <a:pPr marL="72000" indent="0">
                        <a:buFont typeface="Arial" panose="020B0604020202020204" pitchFamily="34" charset="0"/>
                        <a:buNone/>
                      </a:pPr>
                      <a:r>
                        <a:rPr lang="en-SG" sz="1600" dirty="0"/>
                        <a:t>Using abbreviated mental test (AMT) ≥ 9/10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0861034"/>
                  </a:ext>
                </a:extLst>
              </a:tr>
              <a:tr h="2399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600" b="1" dirty="0"/>
                        <a:t>Insight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indent="0">
                        <a:buFont typeface="Arial" panose="020B0604020202020204" pitchFamily="34" charset="0"/>
                        <a:buNone/>
                      </a:pPr>
                      <a:r>
                        <a:rPr lang="en-SG" sz="1600" dirty="0"/>
                        <a:t>Lacks understanding of her illness, though recognises need for medicine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6278819"/>
                  </a:ext>
                </a:extLst>
              </a:tr>
              <a:tr h="343971">
                <a:tc>
                  <a:txBody>
                    <a:bodyPr/>
                    <a:lstStyle/>
                    <a:p>
                      <a:r>
                        <a:rPr lang="en-SG" sz="1600" b="1" dirty="0"/>
                        <a:t>Suicide/ Aggression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indent="0">
                        <a:buFont typeface="Arial" panose="020B0604020202020204" pitchFamily="34" charset="0"/>
                        <a:buNone/>
                      </a:pPr>
                      <a:r>
                        <a:rPr lang="en-SG" sz="1600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871043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7FF4F87-32EA-4922-AB54-F65302064053}"/>
              </a:ext>
            </a:extLst>
          </p:cNvPr>
          <p:cNvSpPr txBox="1"/>
          <p:nvPr/>
        </p:nvSpPr>
        <p:spPr>
          <a:xfrm>
            <a:off x="981181" y="5746677"/>
            <a:ext cx="10565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(Focused Physical Examination is also performed to exclude organic causes and metabolic diseases)</a:t>
            </a:r>
          </a:p>
        </p:txBody>
      </p:sp>
    </p:spTree>
    <p:extLst>
      <p:ext uri="{BB962C8B-B14F-4D97-AF65-F5344CB8AC3E}">
        <p14:creationId xmlns:p14="http://schemas.microsoft.com/office/powerpoint/2010/main" val="3070013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A0147-94F6-406C-BCE6-7927A3D99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0"/>
            <a:ext cx="10058400" cy="1450757"/>
          </a:xfrm>
        </p:spPr>
        <p:txBody>
          <a:bodyPr>
            <a:normAutofit/>
          </a:bodyPr>
          <a:lstStyle/>
          <a:p>
            <a:r>
              <a:rPr lang="en-SG" dirty="0"/>
              <a:t>First Rank symptoms of Schneider</a:t>
            </a:r>
            <a:br>
              <a:rPr lang="en-SG" dirty="0"/>
            </a:br>
            <a:r>
              <a:rPr lang="en-SG" sz="2800" b="0" dirty="0"/>
              <a:t>(strongly suggestive of Schizophrenia when present)(adapted)</a:t>
            </a:r>
            <a:r>
              <a:rPr lang="en-SG" sz="2800" b="0" baseline="30000" dirty="0"/>
              <a:t>5</a:t>
            </a:r>
            <a:endParaRPr lang="en-SG" sz="4000" b="0" baseline="300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A991DA9-69CD-40B5-8353-4896FA2F83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126093"/>
              </p:ext>
            </p:extLst>
          </p:nvPr>
        </p:nvGraphicFramePr>
        <p:xfrm>
          <a:off x="1097280" y="1540137"/>
          <a:ext cx="10058400" cy="47091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058400">
                  <a:extLst>
                    <a:ext uri="{9D8B030D-6E8A-4147-A177-3AD203B41FA5}">
                      <a16:colId xmlns:a16="http://schemas.microsoft.com/office/drawing/2014/main" val="848711898"/>
                    </a:ext>
                  </a:extLst>
                </a:gridCol>
              </a:tblGrid>
              <a:tr h="892676">
                <a:tc>
                  <a:txBody>
                    <a:bodyPr/>
                    <a:lstStyle/>
                    <a:p>
                      <a:r>
                        <a:rPr lang="en-SG" sz="1500" dirty="0"/>
                        <a:t>Auditory Hallucinations</a:t>
                      </a:r>
                    </a:p>
                    <a:p>
                      <a:pPr marL="252000" indent="-180000">
                        <a:buFont typeface="Arial" panose="020B0604020202020204" pitchFamily="34" charset="0"/>
                        <a:buChar char="•"/>
                      </a:pPr>
                      <a:r>
                        <a:rPr lang="en-SG" sz="1500" b="0" dirty="0"/>
                        <a:t>Voices discussing the patient in third person</a:t>
                      </a:r>
                    </a:p>
                    <a:p>
                      <a:pPr marL="252000" indent="-180000">
                        <a:buFont typeface="Arial" panose="020B0604020202020204" pitchFamily="34" charset="0"/>
                        <a:buChar char="•"/>
                      </a:pPr>
                      <a:r>
                        <a:rPr lang="en-SG" sz="1500" b="0" dirty="0"/>
                        <a:t>Voices commenting on the patient’s thoughts or actions</a:t>
                      </a:r>
                    </a:p>
                    <a:p>
                      <a:pPr marL="252000" indent="-180000">
                        <a:buFont typeface="Arial" panose="020B0604020202020204" pitchFamily="34" charset="0"/>
                        <a:buChar char="•"/>
                      </a:pPr>
                      <a:r>
                        <a:rPr lang="en-SG" sz="1500" b="0" dirty="0"/>
                        <a:t>Hearing one’s own thoughts being spoken out aloud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7002556"/>
                  </a:ext>
                </a:extLst>
              </a:tr>
              <a:tr h="1501318">
                <a:tc>
                  <a:txBody>
                    <a:bodyPr/>
                    <a:lstStyle/>
                    <a:p>
                      <a:r>
                        <a:rPr lang="en-SG" sz="1500" b="1" dirty="0"/>
                        <a:t>Delusions of Thought Interference</a:t>
                      </a:r>
                    </a:p>
                    <a:p>
                      <a:pPr marL="252000" indent="-180000">
                        <a:buFont typeface="Arial" panose="020B0604020202020204" pitchFamily="34" charset="0"/>
                        <a:buChar char="•"/>
                      </a:pPr>
                      <a:r>
                        <a:rPr lang="en-SG" sz="1500" dirty="0"/>
                        <a:t>Thought insertion:</a:t>
                      </a:r>
                    </a:p>
                    <a:p>
                      <a:pPr marL="540000" indent="-180000">
                        <a:buSzPct val="80000"/>
                        <a:buFont typeface="Courier New" panose="02070309020205020404" pitchFamily="49" charset="0"/>
                        <a:buChar char="o"/>
                      </a:pPr>
                      <a:r>
                        <a:rPr lang="en-SG" sz="1500" dirty="0"/>
                        <a:t>The experience of having thoughts put into one’s mind by another person, or thinking someone else’s thoughts</a:t>
                      </a:r>
                    </a:p>
                    <a:p>
                      <a:pPr marL="252000" indent="-180000">
                        <a:buFont typeface="Arial" panose="020B0604020202020204" pitchFamily="34" charset="0"/>
                        <a:buChar char="•"/>
                      </a:pPr>
                      <a:r>
                        <a:rPr lang="en-SG" sz="1500" dirty="0"/>
                        <a:t>Thought withdrawal:</a:t>
                      </a:r>
                    </a:p>
                    <a:p>
                      <a:pPr marL="540000" indent="-180000">
                        <a:buSzPct val="80000"/>
                        <a:buFont typeface="Courier New" panose="02070309020205020404" pitchFamily="49" charset="0"/>
                        <a:buChar char="o"/>
                      </a:pPr>
                      <a:r>
                        <a:rPr lang="en-SG" sz="1500" dirty="0"/>
                        <a:t>The experience of one’s own thoughts being removed from one’s mind</a:t>
                      </a:r>
                    </a:p>
                    <a:p>
                      <a:pPr marL="252000" indent="-180000">
                        <a:buFont typeface="Arial" panose="020B0604020202020204" pitchFamily="34" charset="0"/>
                        <a:buChar char="•"/>
                      </a:pPr>
                      <a:r>
                        <a:rPr lang="en-SG" sz="1500" dirty="0"/>
                        <a:t>Thought broadcasting:</a:t>
                      </a:r>
                    </a:p>
                    <a:p>
                      <a:pPr marL="540000" indent="-180000">
                        <a:buSzPct val="80000"/>
                        <a:buFont typeface="Courier New" panose="02070309020205020404" pitchFamily="49" charset="0"/>
                        <a:buChar char="o"/>
                      </a:pPr>
                      <a:r>
                        <a:rPr lang="en-SG" sz="1500" dirty="0"/>
                        <a:t>The experience that one’s thoughts escape into the outside world and are experienced by others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612553"/>
                  </a:ext>
                </a:extLst>
              </a:tr>
              <a:tr h="1095557">
                <a:tc>
                  <a:txBody>
                    <a:bodyPr/>
                    <a:lstStyle/>
                    <a:p>
                      <a:r>
                        <a:rPr lang="en-SG" sz="1500" b="1" dirty="0"/>
                        <a:t>Delusion of Control</a:t>
                      </a:r>
                    </a:p>
                    <a:p>
                      <a:pPr marL="252000" indent="-180000">
                        <a:buFont typeface="Arial" panose="020B0604020202020204" pitchFamily="34" charset="0"/>
                        <a:buChar char="•"/>
                      </a:pPr>
                      <a:r>
                        <a:rPr lang="en-SG" sz="1500" dirty="0"/>
                        <a:t>Delusions of Control:</a:t>
                      </a:r>
                    </a:p>
                    <a:p>
                      <a:pPr marL="540000" indent="-180000">
                        <a:buSzPct val="80000"/>
                        <a:buFont typeface="Courier New" panose="02070309020205020404" pitchFamily="49" charset="0"/>
                        <a:buChar char="o"/>
                      </a:pPr>
                      <a:r>
                        <a:rPr lang="en-SG" sz="1500" dirty="0"/>
                        <a:t>The experience that one’s thoughts, emotions, impulses or actions are imposed or controlled by an external agent</a:t>
                      </a:r>
                    </a:p>
                    <a:p>
                      <a:pPr marL="252000" indent="-180000">
                        <a:buFont typeface="Arial" panose="020B0604020202020204" pitchFamily="34" charset="0"/>
                        <a:buChar char="•"/>
                      </a:pPr>
                      <a:r>
                        <a:rPr lang="en-SG" sz="1500" dirty="0"/>
                        <a:t>Somatic passivity:</a:t>
                      </a:r>
                    </a:p>
                    <a:p>
                      <a:pPr marL="540000" indent="-180000">
                        <a:buSzPct val="80000"/>
                        <a:buFont typeface="Courier New" panose="02070309020205020404" pitchFamily="49" charset="0"/>
                        <a:buChar char="o"/>
                      </a:pPr>
                      <a:r>
                        <a:rPr lang="en-SG" sz="1500" dirty="0"/>
                        <a:t>The belief that sensation(s) are being imposed upon one’s body by an external agent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814072"/>
                  </a:ext>
                </a:extLst>
              </a:tr>
              <a:tr h="689795">
                <a:tc>
                  <a:txBody>
                    <a:bodyPr/>
                    <a:lstStyle/>
                    <a:p>
                      <a:r>
                        <a:rPr lang="en-SG" sz="1500" b="1" dirty="0"/>
                        <a:t>Delusional Perception</a:t>
                      </a:r>
                    </a:p>
                    <a:p>
                      <a:pPr marL="252000" indent="-180000">
                        <a:buFont typeface="Arial" panose="020B0604020202020204" pitchFamily="34" charset="0"/>
                        <a:buChar char="•"/>
                      </a:pPr>
                      <a:r>
                        <a:rPr lang="en-SG" sz="1500" dirty="0"/>
                        <a:t>A primary delusion in which a normal perception is infused with a unique and idiosyncratic delusional meaning which does not have any apparent link between the perceived object and the delusion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783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013661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69718D498E7B40A67246C244BAC33A" ma:contentTypeVersion="1" ma:contentTypeDescription="Create a new document." ma:contentTypeScope="" ma:versionID="e0fe1366dc22493bdb77793b0f72a330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f01fac345008aa34b3a53f2166bf3c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B79860C-8B47-44F4-9B74-B73CDA9AA2B0}"/>
</file>

<file path=customXml/itemProps2.xml><?xml version="1.0" encoding="utf-8"?>
<ds:datastoreItem xmlns:ds="http://schemas.openxmlformats.org/officeDocument/2006/customXml" ds:itemID="{3DD4131C-67DE-442A-B7D7-BE0B9973AD2A}"/>
</file>

<file path=customXml/itemProps3.xml><?xml version="1.0" encoding="utf-8"?>
<ds:datastoreItem xmlns:ds="http://schemas.openxmlformats.org/officeDocument/2006/customXml" ds:itemID="{62B8E39F-9A93-47A5-912D-F98A47AE7524}"/>
</file>

<file path=docProps/app.xml><?xml version="1.0" encoding="utf-8"?>
<Properties xmlns="http://schemas.openxmlformats.org/officeDocument/2006/extended-properties" xmlns:vt="http://schemas.openxmlformats.org/officeDocument/2006/docPropsVTypes">
  <TotalTime>1011</TotalTime>
  <Words>2652</Words>
  <Application>Microsoft Office PowerPoint</Application>
  <PresentationFormat>Widescreen</PresentationFormat>
  <Paragraphs>507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Courier New</vt:lpstr>
      <vt:lpstr>Times New Roman</vt:lpstr>
      <vt:lpstr>Retrospect</vt:lpstr>
      <vt:lpstr>THE ALARM OF EARLY PSYCHOSIS</vt:lpstr>
      <vt:lpstr>In this video, you will learn</vt:lpstr>
      <vt:lpstr>Role of GP</vt:lpstr>
      <vt:lpstr>Misunderstanding of Psychosis</vt:lpstr>
      <vt:lpstr>What is Psychosis?</vt:lpstr>
      <vt:lpstr>Clinical significance of Psychosis</vt:lpstr>
      <vt:lpstr>Classification of Psychosis2,5</vt:lpstr>
      <vt:lpstr>Mental State Examination (MSE)</vt:lpstr>
      <vt:lpstr>First Rank symptoms of Schneider (strongly suggestive of Schizophrenia when present)(adapted)5</vt:lpstr>
      <vt:lpstr>Laboratory investigations if clinically indicated (adapted)5</vt:lpstr>
      <vt:lpstr> Jane fulfils the DSM-5 Diagnostic Criteria of Schizophrenia (simplified)1</vt:lpstr>
      <vt:lpstr>For Jane</vt:lpstr>
      <vt:lpstr>PSYCHOSIS  PHARMACOTHERAPY AT A GLANCE</vt:lpstr>
      <vt:lpstr>History of Antipsychotics2,5,8</vt:lpstr>
      <vt:lpstr>Table of General Differences Between 1st &amp; 2nd Generation Anti-Psychotics (AP)2,5</vt:lpstr>
      <vt:lpstr>PowerPoint Presentation</vt:lpstr>
      <vt:lpstr>Extrapyramidal Side Effects (EPSE) of Antipsychotics2,5</vt:lpstr>
      <vt:lpstr>Neuroleptic Malignant Syndrome (NMS)</vt:lpstr>
      <vt:lpstr>2nd Generation Antipsychotics &amp;  Side-Effect Profile2,5,8</vt:lpstr>
      <vt:lpstr>PowerPoint Presentation</vt:lpstr>
      <vt:lpstr>When to refer2,5</vt:lpstr>
      <vt:lpstr>In IMH Mental Health-GP Partnership Program (IMH-GPPP)5</vt:lpstr>
      <vt:lpstr>PowerPoint Presentation</vt:lpstr>
      <vt:lpstr>CAN PSYCHOSIS BE PREVENTED OR DELAYED?</vt:lpstr>
      <vt:lpstr>REFERENCES</vt:lpstr>
      <vt:lpstr>Acknowledgement</vt:lpstr>
      <vt:lpstr>DISCLAIMER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Alarm of Early Psychosis</dc:title>
  <dc:creator>Liong Soo Sian</dc:creator>
  <cp:lastModifiedBy>Charity Low</cp:lastModifiedBy>
  <cp:revision>111</cp:revision>
  <dcterms:created xsi:type="dcterms:W3CDTF">2020-04-08T13:03:42Z</dcterms:created>
  <dcterms:modified xsi:type="dcterms:W3CDTF">2020-09-14T14:43:42Z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0x0101004A69718D498E7B40A67246C244BAC33A</vt:lpwstr>
  </property>
</Properties>
</file>